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3" r:id="rId9"/>
    <p:sldId id="263" r:id="rId10"/>
    <p:sldId id="264" r:id="rId11"/>
    <p:sldId id="272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B428C-BC3D-3377-E9BB-BD8F3E6170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37345F4-8451-3B57-FC87-2B8A4FA0A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FB8D2F-500B-66F7-7D20-A0F42CFE6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F70B-9DB1-4CB7-B5EA-2E277B35B56B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8D16E5-F321-4CCB-63BA-8C858C6A2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23419C-FE61-F42F-EE9D-701FCF5F7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9AA2F-3B5B-4EF6-B13F-30E58EFB5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047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AF0B01-DC5B-6646-25E4-AAFAC645E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8347C1-D79C-2039-D93F-30787D72FE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DE6C82-F3C0-EC8C-3D47-C1AC1DF6E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F70B-9DB1-4CB7-B5EA-2E277B35B56B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22C3D-9B92-C553-BC91-F988622A2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B1D33C-D6D3-E1F2-C95D-153046FB6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9AA2F-3B5B-4EF6-B13F-30E58EFB5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778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56EC5F1-B1E2-B014-6D7D-9698DEA5D2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D46A9F-CB21-9190-8429-95D54926B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9B086F-784D-71B6-27D3-E0F6AC5D7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F70B-9DB1-4CB7-B5EA-2E277B35B56B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C72E6C-A0A3-55CB-340D-6C4020A97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64A79D-3E86-60EB-9448-E2A82E00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9AA2F-3B5B-4EF6-B13F-30E58EFB5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461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6250B-DA16-D6EC-66F3-EB50C2D39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4A8A88-E6A2-0024-54B7-6791A68C8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D35D64-C446-7D4A-2D61-830005D5B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F70B-9DB1-4CB7-B5EA-2E277B35B56B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F6ED65-BDE7-E58D-1741-8B52FEF71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938B8A-F690-4629-AFCF-50FEE6D49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9AA2F-3B5B-4EF6-B13F-30E58EFB5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054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C756D6-5659-CEF9-88F3-C6CD08D97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AD5C5E-125A-90F6-5F9D-7C011E13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720F22-524F-7BBD-CE63-16A771A5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F70B-9DB1-4CB7-B5EA-2E277B35B56B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23995D-8990-AF5A-44AA-2E90DF749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CCB63-8889-6855-0AA2-15EB64E90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9AA2F-3B5B-4EF6-B13F-30E58EFB5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528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8CA17-43CA-7EB9-CB75-F838F02A0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4D7230-08EE-E9E5-7CFA-E9DE524BCF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6ADF4A-6E54-F17D-69C2-0EA1E8FFD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82FAC9-2666-2C54-E71A-82C89C8BB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F70B-9DB1-4CB7-B5EA-2E277B35B56B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5F7306-0584-C713-8D96-7B266020C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D2895E-F54E-0888-FE79-9E87F5D3E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9AA2F-3B5B-4EF6-B13F-30E58EFB5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439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C391F6-A19D-6568-DB1B-76C76CB85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BEE3ED-29E6-EAD6-995A-A542FAD93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0645C1-B4DE-28EF-7CF8-B3F1DCD3E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C033AB-C90A-DDF2-E107-459992F0C7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28E1C5-E64A-CAB1-DB53-82BE1A5E4A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CE0E41B-2A86-EBFD-BB62-7517D7730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F70B-9DB1-4CB7-B5EA-2E277B35B56B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0640427-8124-C1AA-04B1-38214AEFE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2EEFAA1-47C5-0B1C-356C-3231620D5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9AA2F-3B5B-4EF6-B13F-30E58EFB5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85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1A88E-BBAA-C95F-E2C7-33602DBBB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D0AAAFF-385C-D61D-B4DE-89DC6A1DC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F70B-9DB1-4CB7-B5EA-2E277B35B56B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88454CA-9583-73D5-9B0D-B932B3D02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656E388-AE05-0C74-B633-10B7A9B4B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9AA2F-3B5B-4EF6-B13F-30E58EFB5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293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4D73A13-D521-133E-752E-4AEF79F67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F70B-9DB1-4CB7-B5EA-2E277B35B56B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2CDFE7-8BB8-AE5F-6440-3E56EC14B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260DD8-4C2F-AFBD-8547-0472D6D37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9AA2F-3B5B-4EF6-B13F-30E58EFB5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282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D6CDD9-A546-9B4A-5872-DAF77B271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E3A9E4-A2BD-C4B2-0B66-9656E65E5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9BA526-50DC-9A55-ADF4-48FB1A23E9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27E4F4-0EA4-7E5D-0EF3-FA4E7D91E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F70B-9DB1-4CB7-B5EA-2E277B35B56B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254B19-B05D-641C-08A4-D40FF8819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EEFAEC-14B5-440F-433C-B31C68AD0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9AA2F-3B5B-4EF6-B13F-30E58EFB5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457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898C32-241F-6B12-3FAD-CA6609606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98F196-A92A-6718-A648-8E30C22F3D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DF4AC2-5A74-2CA3-6AB2-D2642483B4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34C5AA-48E3-7291-BC9F-BF3137544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F70B-9DB1-4CB7-B5EA-2E277B35B56B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130A0F-3F37-C509-7842-C5D64BB76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B6014-F1F0-78E3-2A0D-3CAF6668B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9AA2F-3B5B-4EF6-B13F-30E58EFB5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433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7A768-CB4D-5018-6A62-620C07565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96F00B-BEB1-347E-4E0D-6CA7C24C8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1EEA0B-050C-CB2D-A3AE-46C520F764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FF70B-9DB1-4CB7-B5EA-2E277B35B56B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F63922-75EF-76B8-DC45-B8926E1322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C676C-BF07-2BFD-E6BD-32CF0C92D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9AA2F-3B5B-4EF6-B13F-30E58EFB5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101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BEFF3E-24B9-DC42-DE8C-90DBEA640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9262" y="3602980"/>
            <a:ext cx="4640093" cy="1947965"/>
          </a:xfrm>
        </p:spPr>
        <p:txBody>
          <a:bodyPr>
            <a:normAutofit/>
          </a:bodyPr>
          <a:lstStyle/>
          <a:p>
            <a:pPr algn="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«Детский сад №31</a:t>
            </a:r>
          </a:p>
          <a:p>
            <a:pPr algn="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«Звёздочка» г. Орска»</a:t>
            </a:r>
          </a:p>
          <a:p>
            <a:pPr algn="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Бернард Н.Н.</a:t>
            </a:r>
          </a:p>
          <a:p>
            <a:pPr algn="r"/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Оленяк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Е.А.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52C1B6-A6E2-FBF0-A89B-D37752A54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55" y="1038425"/>
            <a:ext cx="4502285" cy="4502285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89CEC51-CF6D-9500-E7F8-D0B396A91D64}"/>
              </a:ext>
            </a:extLst>
          </p:cNvPr>
          <p:cNvSpPr/>
          <p:nvPr/>
        </p:nvSpPr>
        <p:spPr>
          <a:xfrm>
            <a:off x="4592124" y="1038425"/>
            <a:ext cx="74435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Огород на подоконнике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951C0BF-1566-A64C-4964-E3C368283AF4}"/>
              </a:ext>
            </a:extLst>
          </p:cNvPr>
          <p:cNvSpPr/>
          <p:nvPr/>
        </p:nvSpPr>
        <p:spPr>
          <a:xfrm>
            <a:off x="5716260" y="1848654"/>
            <a:ext cx="51441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«Трудолюбивые </a:t>
            </a:r>
          </a:p>
          <a:p>
            <a:pPr algn="ctr"/>
            <a:r>
              <a:rPr lang="ru-RU" sz="5400" b="1" i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Гномики»</a:t>
            </a:r>
          </a:p>
        </p:txBody>
      </p:sp>
    </p:spTree>
    <p:extLst>
      <p:ext uri="{BB962C8B-B14F-4D97-AF65-F5344CB8AC3E}">
        <p14:creationId xmlns:p14="http://schemas.microsoft.com/office/powerpoint/2010/main" val="2729973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E27F87-39FC-083A-48EF-EF679E8EF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6" b="23688"/>
          <a:stretch>
            <a:fillRect/>
          </a:stretch>
        </p:blipFill>
        <p:spPr>
          <a:xfrm>
            <a:off x="706877" y="515793"/>
            <a:ext cx="7266562" cy="2504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F01007-1D92-872E-8AE0-C6008F9E0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50"/>
          <a:stretch>
            <a:fillRect/>
          </a:stretch>
        </p:blipFill>
        <p:spPr>
          <a:xfrm>
            <a:off x="6096000" y="2410141"/>
            <a:ext cx="5389123" cy="3514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Выноска: стрелка вверх 5">
            <a:extLst>
              <a:ext uri="{FF2B5EF4-FFF2-40B4-BE49-F238E27FC236}">
                <a16:creationId xmlns:a16="http://schemas.microsoft.com/office/drawing/2014/main" id="{365BE267-3DD1-BF87-359F-E9E5E0569097}"/>
              </a:ext>
            </a:extLst>
          </p:cNvPr>
          <p:cNvSpPr/>
          <p:nvPr/>
        </p:nvSpPr>
        <p:spPr>
          <a:xfrm>
            <a:off x="1721796" y="3171859"/>
            <a:ext cx="4036978" cy="2752927"/>
          </a:xfrm>
          <a:prstGeom prst="upArrowCallou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Театральная деятельность.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251886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BE20CE-19B7-C198-E2B1-1AE7A2CAC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Основной этап: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054706-6A32-000D-B000-3F4980C55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09" y="1498058"/>
            <a:ext cx="4494179" cy="44941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B3010A-AEC2-9D95-BAB9-7B7158CA8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541" y="365125"/>
            <a:ext cx="4494179" cy="4494179"/>
          </a:xfrm>
          <a:prstGeom prst="rect">
            <a:avLst/>
          </a:prstGeom>
        </p:spPr>
      </p:pic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5D30C0E-097A-F763-3DA2-E0215E80B456}"/>
              </a:ext>
            </a:extLst>
          </p:cNvPr>
          <p:cNvSpPr/>
          <p:nvPr/>
        </p:nvSpPr>
        <p:spPr>
          <a:xfrm>
            <a:off x="5643664" y="4897879"/>
            <a:ext cx="5710136" cy="924126"/>
          </a:xfrm>
          <a:prstGeom prst="flowChartProcess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Посев семян на ватные диски, влажные.</a:t>
            </a:r>
          </a:p>
        </p:txBody>
      </p:sp>
    </p:spTree>
    <p:extLst>
      <p:ext uri="{BB962C8B-B14F-4D97-AF65-F5344CB8AC3E}">
        <p14:creationId xmlns:p14="http://schemas.microsoft.com/office/powerpoint/2010/main" val="3340059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A28613-F6AB-2697-C033-13799D200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495" y="680934"/>
            <a:ext cx="4200728" cy="42007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68A4A0-D8E4-CDFC-D15D-846BC8E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80934"/>
            <a:ext cx="5359941" cy="5359941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171180A-A87F-0A4E-DB78-04AAF9600C96}"/>
              </a:ext>
            </a:extLst>
          </p:cNvPr>
          <p:cNvSpPr/>
          <p:nvPr/>
        </p:nvSpPr>
        <p:spPr>
          <a:xfrm>
            <a:off x="1066800" y="4941654"/>
            <a:ext cx="5029200" cy="123541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в землю сухих и пророщенных семян.</a:t>
            </a:r>
          </a:p>
        </p:txBody>
      </p:sp>
    </p:spTree>
    <p:extLst>
      <p:ext uri="{BB962C8B-B14F-4D97-AF65-F5344CB8AC3E}">
        <p14:creationId xmlns:p14="http://schemas.microsoft.com/office/powerpoint/2010/main" val="1834950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9930F0-A228-3995-5EF1-480B149BC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48" y="272375"/>
            <a:ext cx="3443591" cy="4591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0A9FC0-C4D2-ADA5-6048-583A0842E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731" y="781995"/>
            <a:ext cx="3557486" cy="4743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2B45EB-E7D0-E3BA-310A-C471262C4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379" y="1077068"/>
            <a:ext cx="3693673" cy="4924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8910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A0F341-AC07-0D26-49DE-2E3A35379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441" y="578796"/>
            <a:ext cx="3677055" cy="4902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27273E-91E3-D4C1-1C51-656858AEE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460" y="160506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D1911F-ECCE-D829-6E38-B752647F6F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036" y="2548645"/>
            <a:ext cx="5149174" cy="3861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0825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2B7FA9-3BF8-C191-7D0B-1FEDF3DD6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30" y="227992"/>
            <a:ext cx="5690681" cy="3201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A148DB-988D-47AD-B77A-321A2C269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307" y="1683493"/>
            <a:ext cx="6605081" cy="3715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Капля 5">
            <a:extLst>
              <a:ext uri="{FF2B5EF4-FFF2-40B4-BE49-F238E27FC236}">
                <a16:creationId xmlns:a16="http://schemas.microsoft.com/office/drawing/2014/main" id="{6585028B-0CDF-BCA2-E13A-297A3732FA8D}"/>
              </a:ext>
            </a:extLst>
          </p:cNvPr>
          <p:cNvSpPr/>
          <p:nvPr/>
        </p:nvSpPr>
        <p:spPr>
          <a:xfrm>
            <a:off x="1877439" y="3657601"/>
            <a:ext cx="3317132" cy="2607012"/>
          </a:xfrm>
          <a:prstGeom prst="teardrop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Что-то появляется!!!</a:t>
            </a:r>
          </a:p>
        </p:txBody>
      </p:sp>
    </p:spTree>
    <p:extLst>
      <p:ext uri="{BB962C8B-B14F-4D97-AF65-F5344CB8AC3E}">
        <p14:creationId xmlns:p14="http://schemas.microsoft.com/office/powerpoint/2010/main" val="1156986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71C56F-1CE0-4F0D-B872-5586C7F29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4" r="15584"/>
          <a:stretch>
            <a:fillRect/>
          </a:stretch>
        </p:blipFill>
        <p:spPr>
          <a:xfrm>
            <a:off x="319565" y="259000"/>
            <a:ext cx="5507304" cy="4387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1315FC-C35C-D50E-D8FB-035474DCF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132" y="243192"/>
            <a:ext cx="5389123" cy="3031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1A2382-85FE-F457-624F-6ED409677B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132" y="3583426"/>
            <a:ext cx="5389123" cy="3031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740CA9-BA37-F2F7-0D42-2B807DE4ECFE}"/>
              </a:ext>
            </a:extLst>
          </p:cNvPr>
          <p:cNvSpPr txBox="1"/>
          <p:nvPr/>
        </p:nvSpPr>
        <p:spPr>
          <a:xfrm>
            <a:off x="1099226" y="4922196"/>
            <a:ext cx="41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Наблюдаем!</a:t>
            </a:r>
          </a:p>
        </p:txBody>
      </p:sp>
    </p:spTree>
    <p:extLst>
      <p:ext uri="{BB962C8B-B14F-4D97-AF65-F5344CB8AC3E}">
        <p14:creationId xmlns:p14="http://schemas.microsoft.com/office/powerpoint/2010/main" val="808516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1B8ED2-E242-749B-A2EA-1A371CED0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57" y="742949"/>
            <a:ext cx="5700409" cy="3206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9982BB-D90C-8D7B-495C-FADEB507B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311" y="2114550"/>
            <a:ext cx="5700409" cy="3206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Выноска: линия 5">
            <a:extLst>
              <a:ext uri="{FF2B5EF4-FFF2-40B4-BE49-F238E27FC236}">
                <a16:creationId xmlns:a16="http://schemas.microsoft.com/office/drawing/2014/main" id="{B7E894A7-FE99-FD42-5BE4-4FCF3A0FB4D4}"/>
              </a:ext>
            </a:extLst>
          </p:cNvPr>
          <p:cNvSpPr/>
          <p:nvPr/>
        </p:nvSpPr>
        <p:spPr>
          <a:xfrm>
            <a:off x="8028562" y="836579"/>
            <a:ext cx="2516221" cy="933855"/>
          </a:xfrm>
          <a:prstGeom prst="borderCallout1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Вырастает.</a:t>
            </a:r>
          </a:p>
        </p:txBody>
      </p:sp>
    </p:spTree>
    <p:extLst>
      <p:ext uri="{BB962C8B-B14F-4D97-AF65-F5344CB8AC3E}">
        <p14:creationId xmlns:p14="http://schemas.microsoft.com/office/powerpoint/2010/main" val="347711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3F1617-D7AB-573E-E027-9516FBB84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25" y="963038"/>
            <a:ext cx="3086911" cy="4630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CF7BAD-35A3-A9EC-D341-B4294C1F3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668" y="963038"/>
            <a:ext cx="3086911" cy="4630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ECFA0C-9C57-09EF-8DEB-38874502C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511" y="963038"/>
            <a:ext cx="3086910" cy="4630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04517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CD07D4-7AAB-94A1-885D-CBA3595F1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8" y="1125369"/>
            <a:ext cx="7597302" cy="4273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450034-2E3E-CB03-437E-C6A7AFBA0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186" y="2647544"/>
            <a:ext cx="3626796" cy="36267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0600F4-1F45-724B-9F43-86DAAB0847C4}"/>
              </a:ext>
            </a:extLst>
          </p:cNvPr>
          <p:cNvSpPr txBox="1"/>
          <p:nvPr/>
        </p:nvSpPr>
        <p:spPr>
          <a:xfrm>
            <a:off x="8278238" y="1303506"/>
            <a:ext cx="2704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Знакомьтесь с нашей деревенькой «Трудолюбивые гномики!»</a:t>
            </a:r>
          </a:p>
        </p:txBody>
      </p:sp>
    </p:spTree>
    <p:extLst>
      <p:ext uri="{BB962C8B-B14F-4D97-AF65-F5344CB8AC3E}">
        <p14:creationId xmlns:p14="http://schemas.microsoft.com/office/powerpoint/2010/main" val="2016038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EA5BFE-4B92-AA49-3A04-7327D4B7F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226" y="515566"/>
            <a:ext cx="10321046" cy="6614808"/>
          </a:xfrm>
        </p:spPr>
        <p:txBody>
          <a:bodyPr>
            <a:normAutofit fontScale="90000"/>
          </a:bodyPr>
          <a:lstStyle/>
          <a:p>
            <a: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 у детей интереса к опытно -экспериментальной   деятельности по выращиванию растений и овощей в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комнатных условиях.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Данная цель направлена на решение следующих важных</a:t>
            </a:r>
            <a:r>
              <a:rPr lang="ru-RU" sz="2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задач:</a:t>
            </a:r>
            <a:br>
              <a:rPr lang="ru-RU" sz="2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 развитие: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Формирование элементарных знаний о том, что растения живые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Расширение представлений о выращивании растений из семян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Изучение необходимых условий для роста растений (свет, тепло, влага, почва)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Практическое освоение: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Развитие навыков ухода за растениями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Формирование трудовых умений и навыков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Обучение наблюдению за изменениями в росте растений</a:t>
            </a:r>
            <a:br>
              <a:rPr lang="ru-RU" sz="2700" dirty="0"/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Воспитательный аспект: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Воспитание бережного отношения к растениям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Формирование трудолюбия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Развитие наблюдательности</a:t>
            </a:r>
            <a:br>
              <a:rPr lang="ru-RU" dirty="0"/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Творческое развитие: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Стимулирование познавательного интереса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Развитие творческих способностей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Формирование умения делать выводы на основе наблюдений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47234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99AAC1-4F78-B9BC-7729-AC0AAAF9A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17" y="359923"/>
            <a:ext cx="5778230" cy="3250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27CDB5-828E-EA93-8ECA-F29A837A6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123" y="2826493"/>
            <a:ext cx="6527260" cy="3671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6207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42DC35-410C-74B0-C1B9-7D0B979CD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53" y="100925"/>
            <a:ext cx="7723762" cy="4344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96BDBB-142F-D6C4-3D0B-551E07D23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9" y="3205264"/>
            <a:ext cx="5992238" cy="3370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8200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6FEAB6-A11E-D824-966A-8002E71E4B12}"/>
              </a:ext>
            </a:extLst>
          </p:cNvPr>
          <p:cNvSpPr txBox="1"/>
          <p:nvPr/>
        </p:nvSpPr>
        <p:spPr>
          <a:xfrm>
            <a:off x="1167319" y="1264596"/>
            <a:ext cx="88327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данный момент, огород на подоконнике еще растет, до заключительного этапа далеко. Поэтому работа по ухаживанию и выращиванию наших растений будет продолжаться дальше.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огромное спасибо</a:t>
            </a:r>
          </a:p>
          <a:p>
            <a:pPr algn="r"/>
            <a:r>
              <a:rPr lang="ru-RU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просмотр!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043D1C-2B5E-F6F5-423A-184512EC4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54" y="2234092"/>
            <a:ext cx="4377447" cy="437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68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489DA0-CBF6-E633-0578-EE0AEC8A9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952" y="739302"/>
            <a:ext cx="10244847" cy="5223753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 результаты: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Дети получат практические знания о выращивании растений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Сформируется устойчивый интерес к исследовательской деятельности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Появится уважительное отношение к труду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Развит навык наблюдения за природными процессами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Сформированы базовые экологические представления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 цели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предполагает организацию комплексной работы,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включающей: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Практические занятия по посадке и уходу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Наблюдения за ростом растений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Творческие задания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Дидактические игры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Художественно-продуктивную деятельность</a:t>
            </a:r>
            <a:br>
              <a:rPr lang="ru-RU" dirty="0"/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55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394FE-E54E-F08B-D2A5-7C0D56537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416" y="690664"/>
            <a:ext cx="10011383" cy="6167335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Основные этапы работы: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 Подготовительный этап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 целей и задач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проекта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 с родителями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 беседы «Огород на подоконнике»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 к сбору материалов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 материалов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 наглядно-дидактических пособий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 демонстрационного материала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 необходимого оборудования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 условий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для организации работы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Основной этап (этап реализации)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 деятельность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Познавательные занятия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 книг и иллюстраций о растениях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НОД по посадке культурных растений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Опытно-экспериментальная деятельность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 за ростом растений на ватных дисках и в земле (всхожесть)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 «Что вырастет из зернышка»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/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713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31403-5A6B-3E56-167A-B9225592E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050" y="1643974"/>
            <a:ext cx="10069749" cy="4649821"/>
          </a:xfrm>
        </p:spPr>
        <p:txBody>
          <a:bodyPr>
            <a:normAutofit fontScale="90000"/>
          </a:bodyPr>
          <a:lstStyle/>
          <a:p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Художественная деятельность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 художественной литературы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Разучивание стихов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Инсценировки сказок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 деятельность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 игры («Найди овощи», «Один-много»)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 игры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 игры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Трудовая деятельность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Уход за растениями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Ведение дневника наблюдений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 Заключительный этап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 результатов.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 итогов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Итоговая беседа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 результатов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 фотоотчета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 проекта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1369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B7EED-E353-A828-1615-C52E82180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Подготовительный этап: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092D30-44A8-1F25-889A-9075CEF77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62" y="3560018"/>
            <a:ext cx="4938409" cy="2777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99D3E5-901D-5678-AE13-3E829FBAF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76" y="1425101"/>
            <a:ext cx="2614613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310DB9-4E1A-6442-C4B9-0D044435B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173" y="1425100"/>
            <a:ext cx="2633365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Облачко с текстом: овальное 8">
            <a:extLst>
              <a:ext uri="{FF2B5EF4-FFF2-40B4-BE49-F238E27FC236}">
                <a16:creationId xmlns:a16="http://schemas.microsoft.com/office/drawing/2014/main" id="{3754877B-897B-0E59-F11A-747BA5B2F78E}"/>
              </a:ext>
            </a:extLst>
          </p:cNvPr>
          <p:cNvSpPr/>
          <p:nvPr/>
        </p:nvSpPr>
        <p:spPr>
          <a:xfrm rot="677093">
            <a:off x="991965" y="1427361"/>
            <a:ext cx="2945049" cy="1862507"/>
          </a:xfrm>
          <a:prstGeom prst="wedgeEllipseCallou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деревни гномиков.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процесс 9">
            <a:extLst>
              <a:ext uri="{FF2B5EF4-FFF2-40B4-BE49-F238E27FC236}">
                <a16:creationId xmlns:a16="http://schemas.microsoft.com/office/drawing/2014/main" id="{34E4BE8C-DA18-8A23-86E4-93467A89B04A}"/>
              </a:ext>
            </a:extLst>
          </p:cNvPr>
          <p:cNvSpPr/>
          <p:nvPr/>
        </p:nvSpPr>
        <p:spPr>
          <a:xfrm>
            <a:off x="6313251" y="5136204"/>
            <a:ext cx="4938409" cy="680936"/>
          </a:xfrm>
          <a:prstGeom prst="flowChartProcess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Покупка семян.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047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E7BF3C-A755-FD7B-B663-D4794889B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41" y="1031632"/>
            <a:ext cx="3412387" cy="4484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DF3D60-57D9-7525-60B3-A112F142F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806" y="1031632"/>
            <a:ext cx="3412387" cy="4493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узырек для мыслей: облако 6">
            <a:extLst>
              <a:ext uri="{FF2B5EF4-FFF2-40B4-BE49-F238E27FC236}">
                <a16:creationId xmlns:a16="http://schemas.microsoft.com/office/drawing/2014/main" id="{A14CC470-784F-8C03-E701-905D726EC888}"/>
              </a:ext>
            </a:extLst>
          </p:cNvPr>
          <p:cNvSpPr/>
          <p:nvPr/>
        </p:nvSpPr>
        <p:spPr>
          <a:xfrm rot="1228188">
            <a:off x="8005864" y="807396"/>
            <a:ext cx="3511685" cy="3404681"/>
          </a:xfrm>
          <a:prstGeom prst="cloudCallou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садового инвентаря.</a:t>
            </a:r>
          </a:p>
        </p:txBody>
      </p:sp>
    </p:spTree>
    <p:extLst>
      <p:ext uri="{BB962C8B-B14F-4D97-AF65-F5344CB8AC3E}">
        <p14:creationId xmlns:p14="http://schemas.microsoft.com/office/powerpoint/2010/main" val="1456523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EB8DCC-7363-6F10-D50A-FE44469EA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8" t="-1045" r="8141" b="-3110"/>
          <a:stretch>
            <a:fillRect/>
          </a:stretch>
        </p:blipFill>
        <p:spPr>
          <a:xfrm rot="4732748">
            <a:off x="-79081" y="1704231"/>
            <a:ext cx="5266781" cy="3889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4EFD00-A1B5-9CA9-579E-7DAECF834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828" y="396402"/>
            <a:ext cx="6575898" cy="3698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Блок-схема: альтернативный процесс 8">
            <a:extLst>
              <a:ext uri="{FF2B5EF4-FFF2-40B4-BE49-F238E27FC236}">
                <a16:creationId xmlns:a16="http://schemas.microsoft.com/office/drawing/2014/main" id="{2913E88F-EAE5-83BA-9FFD-52E1B8AFB72D}"/>
              </a:ext>
            </a:extLst>
          </p:cNvPr>
          <p:cNvSpPr/>
          <p:nvPr/>
        </p:nvSpPr>
        <p:spPr>
          <a:xfrm>
            <a:off x="5330757" y="4367719"/>
            <a:ext cx="5719864" cy="1235413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Изучаем.</a:t>
            </a:r>
          </a:p>
        </p:txBody>
      </p:sp>
    </p:spTree>
    <p:extLst>
      <p:ext uri="{BB962C8B-B14F-4D97-AF65-F5344CB8AC3E}">
        <p14:creationId xmlns:p14="http://schemas.microsoft.com/office/powerpoint/2010/main" val="3120247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D8873E-1C96-7DA6-0838-E307E5A30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775" y="975197"/>
            <a:ext cx="5719864" cy="3217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162793-C3F8-7FB1-9893-C9A2A00A1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r="18014"/>
          <a:stretch>
            <a:fillRect/>
          </a:stretch>
        </p:blipFill>
        <p:spPr>
          <a:xfrm rot="16200000">
            <a:off x="6845030" y="1415071"/>
            <a:ext cx="4747100" cy="3857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Выноска: стрелка вверх 5">
            <a:extLst>
              <a:ext uri="{FF2B5EF4-FFF2-40B4-BE49-F238E27FC236}">
                <a16:creationId xmlns:a16="http://schemas.microsoft.com/office/drawing/2014/main" id="{B13F3266-D071-668B-934F-BE39B007DC45}"/>
              </a:ext>
            </a:extLst>
          </p:cNvPr>
          <p:cNvSpPr/>
          <p:nvPr/>
        </p:nvSpPr>
        <p:spPr>
          <a:xfrm>
            <a:off x="1361872" y="4357991"/>
            <a:ext cx="5544767" cy="1429966"/>
          </a:xfrm>
          <a:prstGeom prst="upArrowCallou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дидактического пособия</a:t>
            </a:r>
            <a:r>
              <a:rPr lang="ru-RU" dirty="0">
                <a:solidFill>
                  <a:sysClr val="windowText" lastClr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04571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556</Words>
  <Application>Microsoft Office PowerPoint</Application>
  <PresentationFormat>Широкоэкранный</PresentationFormat>
  <Paragraphs>29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Цель: формирование у детей интереса к опытно -экспериментальной   деятельности по выращиванию растений и овощей в  комнатных условиях. Данная цель направлена на решение следующих важных задач: Познавательное развитие: 1. Формирование элементарных знаний о том, что растения живые 2. Расширение представлений о выращивании растений из семян 3. Изучение необходимых условий для роста растений (свет, тепло, влага, почва) Практическое освоение: 1. Развитие навыков ухода за растениями 2. Формирование трудовых умений и навыков 3. Обучение наблюдению за изменениями в росте растений Воспитательный аспект: 1. Воспитание бережного отношения к растениям 2. Формирование трудолюбия 3. Развитие наблюдательности Творческое развитие: 1. Стимулирование познавательного интереса 2. Развитие творческих способностей 3. Формирование умения делать выводы на основе наблюдений   </vt:lpstr>
      <vt:lpstr>Ожидаемые результаты: 1. Дети получат практические знания о выращивании растений 2. Сформируется устойчивый интерес к исследовательской деятельности 3. Появится уважительное отношение к труду 4. Развит навык наблюдения за природными процессами 5. Сформированы базовые экологические представления Реализация цели предполагает организацию комплексной работы,  включающей: 1. Практические занятия по посадке и уходу 2. Наблюдения за ростом растений 3. Творческие задания 4. Дидактические игры 5. Художественно-продуктивную деятельность </vt:lpstr>
      <vt:lpstr>    Основные этапы работы: 1. Подготовительный этап Определение целей и задач проекта Работа с родителями: Проведение беседы «Огород на подоконнике» Привлечение к сбору материалов Подготовка материалов: Подбор наглядно-дидактических пособий Сбор демонстрационного материала Приобретение необходимого оборудования Создание условий для организации работы 2. Основной этап (этап реализации) Образовательная деятельность: Познавательные занятия: Рассматривание книг и иллюстраций о растениях НОД по посадке культурных растений Опытно-экспериментальная деятельность: Наблюдение за ростом растений на ватных дисках и в земле (всхожесть) Опыт «Что вырастет из зернышка»  </vt:lpstr>
      <vt:lpstr> Художественная деятельность: Чтение художественной литературы Разучивание стихов Инсценировки сказок Игровая деятельность: Дидактические игры («Найди овощи», «Один-много») Подвижные игры Сюжетно-ролевые игры Трудовая деятельность: Уход за растениями Ведение дневника наблюдений 3. Заключительный этап Анализ результатов. Подведение итогов: Итоговая беседа Выставка результатов Оформление фотоотчета Презентация проекта  </vt:lpstr>
      <vt:lpstr>   Подготовительный этап:</vt:lpstr>
      <vt:lpstr>Презентация PowerPoint</vt:lpstr>
      <vt:lpstr>Презентация PowerPoint</vt:lpstr>
      <vt:lpstr>Презентация PowerPoint</vt:lpstr>
      <vt:lpstr>Презентация PowerPoint</vt:lpstr>
      <vt:lpstr>    Основной этап: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Надежда Бернард</dc:creator>
  <cp:lastModifiedBy>Надежда Бернард</cp:lastModifiedBy>
  <cp:revision>2</cp:revision>
  <dcterms:created xsi:type="dcterms:W3CDTF">2026-02-17T06:13:11Z</dcterms:created>
  <dcterms:modified xsi:type="dcterms:W3CDTF">2026-02-18T09:15:14Z</dcterms:modified>
</cp:coreProperties>
</file>