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8" r:id="rId3"/>
    <p:sldId id="257" r:id="rId4"/>
    <p:sldId id="259" r:id="rId5"/>
    <p:sldId id="263" r:id="rId6"/>
    <p:sldId id="267" r:id="rId7"/>
    <p:sldId id="271" r:id="rId8"/>
    <p:sldId id="272" r:id="rId9"/>
    <p:sldId id="273" r:id="rId10"/>
    <p:sldId id="274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21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76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4649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587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1576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704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755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16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323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48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24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524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2793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0796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24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37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140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78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81BD2-8198-4E82-B293-0A3AF2DA800A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B9D72-8403-41EC-BF62-C2674C2AD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13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fr/url?sa=i&amp;rct=j&amp;q=&amp;esrc=s&amp;source=images&amp;cd=&amp;cad=rja&amp;uact=8&amp;ved=2ahUKEwi81P3H27ngAhUKxoUKHR43AXIQjRx6BAgBEAU&amp;url=https%3A%2F%2Fexecutiveleader.com%2Fexecutive-leaders-encourage-dialogue%2F&amp;psig=AOvVaw2eqC-WORpqt_mcZibLiyHr&amp;ust=1550181805501759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FF7A87-5C9B-4D43-8AE5-334FE2984E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Humanités, Littérature et Philosophie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0EC73F-A0DE-4C01-93EB-BF521831AA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455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6"/>
    </mc:Choice>
    <mc:Fallback xmlns="">
      <p:transition spd="slow" advTm="359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B3DA38-B548-A34C-932D-B3C61B1E8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En bref, un « choix éducatif » (Marc </a:t>
            </a:r>
            <a:r>
              <a:rPr lang="fr-FR" sz="3200" dirty="0" err="1"/>
              <a:t>Fumaroli</a:t>
            </a:r>
            <a:r>
              <a:rPr lang="fr-FR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6217C4-CBA5-4E40-868C-D3805766A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101" y="3220665"/>
            <a:ext cx="2165749" cy="236860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/>
              <a:t> Discerner 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/>
              <a:t> Discerner 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/>
              <a:t> Choisir 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/>
              <a:t> Lire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0114174-C2C4-BC4D-914F-A47903680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771" y="2546296"/>
            <a:ext cx="6323658" cy="343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27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>
            <a:extLst>
              <a:ext uri="{FF2B5EF4-FFF2-40B4-BE49-F238E27FC236}">
                <a16:creationId xmlns:a16="http://schemas.microsoft.com/office/drawing/2014/main" id="{AE328752-9592-418B-9498-DEEFD8FF28B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101600"/>
            <a:ext cx="12192000" cy="69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66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7799C-8EB0-45B1-8E62-9CF68F5F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spécialité parmi d’autres dès la 1ere…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FCA8300-4AC4-4765-B525-787B734DDC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220" y="2191189"/>
            <a:ext cx="6026548" cy="4161490"/>
          </a:xfrm>
        </p:spPr>
      </p:pic>
    </p:spTree>
    <p:extLst>
      <p:ext uri="{BB962C8B-B14F-4D97-AF65-F5344CB8AC3E}">
        <p14:creationId xmlns:p14="http://schemas.microsoft.com/office/powerpoint/2010/main" val="138834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29"/>
    </mc:Choice>
    <mc:Fallback xmlns="">
      <p:transition spd="slow" advTm="372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E00C20-07BF-4052-BB40-96BD5933C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qui?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8506E98-153E-467E-B6C4-E6F05CA1EE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933" y="2309092"/>
            <a:ext cx="6122133" cy="367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45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80"/>
    </mc:Choice>
    <mc:Fallback xmlns="">
      <p:transition spd="slow" advTm="218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C89736-2A5C-4526-B4A8-D217B33C5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tous!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6DDA67-A61F-4CC9-BFD4-5C3842A2E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335" y="2597233"/>
            <a:ext cx="4472327" cy="693135"/>
          </a:xfrm>
        </p:spPr>
        <p:txBody>
          <a:bodyPr>
            <a:noAutofit/>
          </a:bodyPr>
          <a:lstStyle/>
          <a:p>
            <a:r>
              <a:rPr lang="fr-FR" sz="2800" dirty="0"/>
              <a:t>Car la spécialité HLP n’est pas: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6DC340-64C7-4430-8EF0-EFDBC97474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sz="2800" dirty="0"/>
              <a:t>Un enseignement de classe préparatoire au lycée!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/>
              <a:t>Un cours destiné seulement aux élèves qui souhaitent faire des études littéraires.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86DC519-FE95-41D1-B358-183994867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62500" lnSpcReduction="20000"/>
          </a:bodyPr>
          <a:lstStyle/>
          <a:p>
            <a:endParaRPr lang="fr-FR" dirty="0"/>
          </a:p>
          <a:p>
            <a:r>
              <a:rPr lang="fr-FR" sz="4500" dirty="0"/>
              <a:t>Elle s’adresse  :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F0EC09C-E18F-41F5-9181-B06D44EDBC0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endParaRPr lang="fr-FR" sz="2800" dirty="0"/>
          </a:p>
          <a:p>
            <a:r>
              <a:rPr lang="fr-FR" sz="2800" dirty="0"/>
              <a:t>A ceux qui veulent développer des aptitudes à dialoguer. 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/>
              <a:t>A ceux qui cherchent à acquérir une culture solide. </a:t>
            </a:r>
          </a:p>
          <a:p>
            <a:pPr>
              <a:buFontTx/>
              <a:buChar char="-"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0EB983E-7325-4509-A5C6-6C6C977B1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172" y="241435"/>
            <a:ext cx="2470982" cy="210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3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38"/>
    </mc:Choice>
    <mc:Fallback xmlns="">
      <p:transition spd="slow" advTm="583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98B95-E1C2-43A7-8B00-0E6E8375A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Entre l’humanité et les humanités, quelles différences?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19B258-C498-42EA-95DB-1E0C89795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770" y="2269656"/>
            <a:ext cx="5246370" cy="891540"/>
          </a:xfrm>
        </p:spPr>
        <p:txBody>
          <a:bodyPr>
            <a:noAutofit/>
          </a:bodyPr>
          <a:lstStyle/>
          <a:p>
            <a:pPr algn="ctr"/>
            <a:r>
              <a:rPr lang="fr-FR" dirty="0"/>
              <a:t>L’humanité, un mot d’aujourd’hui pour désigner ce qui fait de nous des hommes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ABA4CD-C977-4312-8D2A-012107DFC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20154" y="2269656"/>
            <a:ext cx="4775456" cy="891540"/>
          </a:xfrm>
        </p:spPr>
        <p:txBody>
          <a:bodyPr>
            <a:noAutofit/>
          </a:bodyPr>
          <a:lstStyle/>
          <a:p>
            <a:pPr algn="ctr"/>
            <a:r>
              <a:rPr lang="fr-FR" dirty="0"/>
              <a:t>Les humanités, un mot hérité de la Renaissance pour désigner une discipline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7F51F849-71C2-4E26-A2E7-9C028C2EEC5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396" y="3319626"/>
            <a:ext cx="3192009" cy="319200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A95A21F-71A0-4084-8B1F-6EE368908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221" y="3230090"/>
            <a:ext cx="3192009" cy="319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4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63"/>
    </mc:Choice>
    <mc:Fallback xmlns="">
      <p:transition spd="slow" advTm="386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95691-B497-4EA6-A9F6-53D778ABF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pourtant, un enseignement </a:t>
            </a:r>
            <a:br>
              <a:rPr lang="fr-FR" dirty="0"/>
            </a:br>
            <a:r>
              <a:rPr lang="fr-FR" dirty="0"/>
              <a:t>pour demain!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2404AD-BA90-46F5-AA61-8BC7EDC81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fr-FR" sz="2600" dirty="0"/>
              <a:t>Le développement des aptitudes au dialogue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736861-730F-4DC8-861E-BA6B3800FC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…à travers l’étude des « classiques » de la langue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7002BDC-6C0F-448D-B5F5-87A0526BB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85591" y="2377643"/>
            <a:ext cx="4474028" cy="692076"/>
          </a:xfrm>
        </p:spPr>
        <p:txBody>
          <a:bodyPr>
            <a:noAutofit/>
          </a:bodyPr>
          <a:lstStyle/>
          <a:p>
            <a:pPr algn="ctr"/>
            <a:r>
              <a:rPr lang="fr-FR" sz="2600" dirty="0"/>
              <a:t>La formation de l’esprit, de la personne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DD605F7-05C7-495F-92A4-A95629ACF5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5591" y="3111498"/>
            <a:ext cx="5141589" cy="3197862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>
              <a:buNone/>
            </a:pPr>
            <a:r>
              <a:rPr lang="fr-FR" dirty="0"/>
              <a:t>… à travers le questionnement sur de grands thèmes: 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l’autre, soi-même; 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La parole; 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La justice &amp; la loi; 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Le bonheur &amp; la vie en société…</a:t>
            </a:r>
          </a:p>
          <a:p>
            <a:endParaRPr lang="fr-FR" sz="1700" dirty="0"/>
          </a:p>
          <a:p>
            <a:endParaRPr lang="fr-FR" dirty="0"/>
          </a:p>
        </p:txBody>
      </p:sp>
      <p:pic>
        <p:nvPicPr>
          <p:cNvPr id="8" name="Picture 2" descr="Image associée">
            <a:hlinkClick r:id="rId2"/>
            <a:extLst>
              <a:ext uri="{FF2B5EF4-FFF2-40B4-BE49-F238E27FC236}">
                <a16:creationId xmlns:a16="http://schemas.microsoft.com/office/drawing/2014/main" id="{A7EF2C9F-54BB-4D00-BCF5-8930D3D1E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50" y="3139785"/>
            <a:ext cx="4221018" cy="183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588B1E6-5E20-4696-BFF9-A4778C0FD5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950" y="162243"/>
            <a:ext cx="2933700" cy="195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81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94D2F-A624-C241-B116-A1EBE89DB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parcours classiques possibles avec HLP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1CF28C-5EF3-9F40-9A8D-5ACF42BEA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03" y="2171701"/>
            <a:ext cx="9017837" cy="41719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sz="2500" dirty="0"/>
              <a:t> Un parcours </a:t>
            </a:r>
            <a:r>
              <a:rPr lang="fr-FR" sz="2500" b="1" dirty="0"/>
              <a:t>Lettres &amp; Arts </a:t>
            </a:r>
            <a:r>
              <a:rPr lang="fr-FR" sz="2500" dirty="0"/>
              <a:t>: spécialité </a:t>
            </a:r>
            <a:r>
              <a:rPr lang="fr-FR" sz="2500" b="1" dirty="0"/>
              <a:t>HLP</a:t>
            </a:r>
            <a:r>
              <a:rPr lang="fr-FR" sz="2500" dirty="0"/>
              <a:t> + spécialité </a:t>
            </a:r>
            <a:r>
              <a:rPr lang="fr-FR" sz="2500" b="1" dirty="0"/>
              <a:t>LLCE</a:t>
            </a:r>
            <a:r>
              <a:rPr lang="fr-FR" sz="2500" dirty="0"/>
              <a:t>  (Langues, littérature et culture étrangère) + spécialité </a:t>
            </a:r>
            <a:r>
              <a:rPr lang="fr-FR" sz="2500" b="1" dirty="0"/>
              <a:t>Arts</a:t>
            </a:r>
            <a:r>
              <a:rPr lang="fr-FR" sz="2500" dirty="0"/>
              <a:t> </a:t>
            </a:r>
          </a:p>
          <a:p>
            <a:pPr marL="0" indent="0">
              <a:buNone/>
            </a:pPr>
            <a:endParaRPr lang="fr-FR" sz="2500" dirty="0"/>
          </a:p>
          <a:p>
            <a:pPr>
              <a:buFont typeface="Wingdings" pitchFamily="2" charset="2"/>
              <a:buChar char="Ø"/>
            </a:pPr>
            <a:r>
              <a:rPr lang="fr-FR" sz="2500" dirty="0"/>
              <a:t> Un parcours </a:t>
            </a:r>
            <a:r>
              <a:rPr lang="fr-FR" sz="2500" b="1" dirty="0"/>
              <a:t>Lettres &amp; Langues </a:t>
            </a:r>
            <a:r>
              <a:rPr lang="fr-FR" sz="2500" dirty="0"/>
              <a:t>: spécialité </a:t>
            </a:r>
            <a:r>
              <a:rPr lang="fr-FR" sz="2500" b="1" dirty="0"/>
              <a:t>HLP</a:t>
            </a:r>
            <a:r>
              <a:rPr lang="fr-FR" sz="2500" dirty="0"/>
              <a:t> + spécialité HGGSP (Histoire-géo, géopolitique &amp; Sciences politiques) + spécialité </a:t>
            </a:r>
            <a:r>
              <a:rPr lang="fr-FR" sz="2500" b="1" dirty="0"/>
              <a:t>LLCE</a:t>
            </a:r>
          </a:p>
          <a:p>
            <a:pPr marL="0" indent="0">
              <a:buNone/>
            </a:pPr>
            <a:endParaRPr lang="fr-FR" sz="2500" dirty="0"/>
          </a:p>
          <a:p>
            <a:pPr>
              <a:buFont typeface="Wingdings" pitchFamily="2" charset="2"/>
              <a:buChar char="Ø"/>
            </a:pPr>
            <a:r>
              <a:rPr lang="fr-FR" sz="2500" dirty="0"/>
              <a:t> Un parcours </a:t>
            </a:r>
            <a:r>
              <a:rPr lang="fr-FR" sz="2500" b="1" dirty="0"/>
              <a:t>Sciences Humaines </a:t>
            </a:r>
            <a:r>
              <a:rPr lang="fr-FR" sz="2500" dirty="0"/>
              <a:t>: spécialité </a:t>
            </a:r>
            <a:r>
              <a:rPr lang="fr-FR" sz="2500" b="1" dirty="0"/>
              <a:t>HLP</a:t>
            </a:r>
            <a:r>
              <a:rPr lang="fr-FR" sz="2500" dirty="0"/>
              <a:t> + spécialité </a:t>
            </a:r>
            <a:r>
              <a:rPr lang="fr-FR" sz="2500" b="1" dirty="0"/>
              <a:t>HGGSP</a:t>
            </a:r>
            <a:r>
              <a:rPr lang="fr-FR" sz="2500" dirty="0"/>
              <a:t> + spécialité </a:t>
            </a:r>
            <a:r>
              <a:rPr lang="fr-FR" sz="2500" b="1" dirty="0"/>
              <a:t>SES</a:t>
            </a:r>
            <a:r>
              <a:rPr lang="fr-FR" sz="2500" dirty="0"/>
              <a:t> (Sciences économiques et sociales)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0590C71-A4D4-EA4A-8F57-4E15B6B0D8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950" y="3056525"/>
            <a:ext cx="2804464" cy="196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13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A5829F-D000-114B-8350-0C06C7CF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parcours plus polyvalents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A2CA63-ABDE-3645-8DD4-A9E83A3AF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512612" cy="389459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Un parcours généraliste </a:t>
            </a:r>
            <a:r>
              <a:rPr lang="fr-FR" dirty="0"/>
              <a:t>(classes prépa, écoles de commerce …) : spécialité </a:t>
            </a:r>
            <a:r>
              <a:rPr lang="fr-FR" b="1" dirty="0"/>
              <a:t>HLP</a:t>
            </a:r>
            <a:r>
              <a:rPr lang="fr-FR" dirty="0"/>
              <a:t> + spécialité </a:t>
            </a:r>
            <a:r>
              <a:rPr lang="fr-FR" b="1" dirty="0"/>
              <a:t>Maths</a:t>
            </a:r>
            <a:r>
              <a:rPr lang="fr-FR" dirty="0"/>
              <a:t> + spécialité </a:t>
            </a:r>
            <a:r>
              <a:rPr lang="fr-FR" b="1" dirty="0"/>
              <a:t>SES</a:t>
            </a:r>
            <a:r>
              <a:rPr lang="fr-FR" dirty="0"/>
              <a:t> ou </a:t>
            </a:r>
            <a:r>
              <a:rPr lang="fr-FR" b="1" dirty="0"/>
              <a:t>HGGSP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sz="1000" dirty="0"/>
          </a:p>
          <a:p>
            <a:pPr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Un parcours plus technique (classes prépa, écoles d’ingénieur) </a:t>
            </a:r>
            <a:r>
              <a:rPr lang="fr-FR" dirty="0"/>
              <a:t>: spécialité </a:t>
            </a:r>
            <a:r>
              <a:rPr lang="fr-FR" b="1" dirty="0"/>
              <a:t>HLP</a:t>
            </a:r>
            <a:r>
              <a:rPr lang="fr-FR" dirty="0"/>
              <a:t> + spécialité </a:t>
            </a:r>
            <a:r>
              <a:rPr lang="fr-FR" b="1" dirty="0"/>
              <a:t>SI</a:t>
            </a:r>
            <a:r>
              <a:rPr lang="fr-FR" dirty="0"/>
              <a:t> (Sciences de l’Ingénieur) + spécialité </a:t>
            </a:r>
            <a:r>
              <a:rPr lang="fr-FR" b="1" dirty="0"/>
              <a:t>Maths</a:t>
            </a:r>
          </a:p>
          <a:p>
            <a:pPr marL="0" indent="0">
              <a:buNone/>
            </a:pPr>
            <a:r>
              <a:rPr lang="fr-FR" dirty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Un parcours orienté classes prépa scientifiques </a:t>
            </a:r>
            <a:r>
              <a:rPr lang="fr-FR" dirty="0"/>
              <a:t>: spécialité </a:t>
            </a:r>
            <a:r>
              <a:rPr lang="fr-FR" b="1" dirty="0"/>
              <a:t>HLP</a:t>
            </a:r>
            <a:r>
              <a:rPr lang="fr-FR" dirty="0"/>
              <a:t> + spécialité </a:t>
            </a:r>
            <a:r>
              <a:rPr lang="fr-FR" b="1" dirty="0"/>
              <a:t>Maths</a:t>
            </a:r>
            <a:r>
              <a:rPr lang="fr-FR" dirty="0"/>
              <a:t> + spécialité Phy</a:t>
            </a:r>
            <a:r>
              <a:rPr lang="fr-FR" b="1" dirty="0"/>
              <a:t>sique-Chimi</a:t>
            </a:r>
            <a:r>
              <a:rPr lang="fr-FR" dirty="0"/>
              <a:t>e ou </a:t>
            </a:r>
            <a:r>
              <a:rPr lang="fr-FR" b="1" dirty="0"/>
              <a:t>SVT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sz="1100" dirty="0"/>
          </a:p>
          <a:p>
            <a:pPr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Un parcours orienté carrières du social et de la santé </a:t>
            </a:r>
            <a:r>
              <a:rPr lang="fr-FR" dirty="0"/>
              <a:t>: spécialité </a:t>
            </a:r>
            <a:r>
              <a:rPr lang="fr-FR" b="1" dirty="0"/>
              <a:t>HLP</a:t>
            </a:r>
            <a:r>
              <a:rPr lang="fr-FR" dirty="0"/>
              <a:t> + spécialité </a:t>
            </a:r>
            <a:r>
              <a:rPr lang="fr-FR" b="1" dirty="0"/>
              <a:t>SES</a:t>
            </a:r>
            <a:r>
              <a:rPr lang="fr-FR" dirty="0"/>
              <a:t> + spécialité </a:t>
            </a:r>
            <a:r>
              <a:rPr lang="fr-FR" b="1" dirty="0"/>
              <a:t>SVT</a:t>
            </a:r>
            <a:r>
              <a:rPr lang="fr-F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3267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A07B144-34BA-4D44-AEF5-65CCB793E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190" y="2085340"/>
            <a:ext cx="6103620" cy="4589454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708F7F5-42F1-DA4D-8C62-2C1021858756}"/>
              </a:ext>
            </a:extLst>
          </p:cNvPr>
          <p:cNvSpPr txBox="1"/>
          <p:nvPr/>
        </p:nvSpPr>
        <p:spPr>
          <a:xfrm>
            <a:off x="1703070" y="948690"/>
            <a:ext cx="7966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Pour résumer</a:t>
            </a:r>
          </a:p>
        </p:txBody>
      </p:sp>
    </p:spTree>
    <p:extLst>
      <p:ext uri="{BB962C8B-B14F-4D97-AF65-F5344CB8AC3E}">
        <p14:creationId xmlns:p14="http://schemas.microsoft.com/office/powerpoint/2010/main" val="18950699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299</Words>
  <Application>Microsoft Office PowerPoint</Application>
  <PresentationFormat>Grand écran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</vt:lpstr>
      <vt:lpstr>Berlin</vt:lpstr>
      <vt:lpstr>Humanités, Littérature et Philosophie</vt:lpstr>
      <vt:lpstr>Une spécialité parmi d’autres dès la 1ere…</vt:lpstr>
      <vt:lpstr>Pour qui? </vt:lpstr>
      <vt:lpstr>Pour tous!</vt:lpstr>
      <vt:lpstr>Entre l’humanité et les humanités, quelles différences? </vt:lpstr>
      <vt:lpstr>Et pourtant, un enseignement  pour demain!</vt:lpstr>
      <vt:lpstr>Les parcours classiques possibles avec HLP </vt:lpstr>
      <vt:lpstr>Les parcours plus polyvalents </vt:lpstr>
      <vt:lpstr>Présentation PowerPoint</vt:lpstr>
      <vt:lpstr>En bref, un « choix éducatif » (Marc Fumaroli)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Humanités, Littérature et Philosophie</dc:title>
  <dc:creator>Claire Augereau</dc:creator>
  <cp:lastModifiedBy>MASTER</cp:lastModifiedBy>
  <cp:revision>14</cp:revision>
  <dcterms:created xsi:type="dcterms:W3CDTF">2019-02-13T20:27:26Z</dcterms:created>
  <dcterms:modified xsi:type="dcterms:W3CDTF">2020-05-11T10:21:41Z</dcterms:modified>
</cp:coreProperties>
</file>