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66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FB6198-0A3F-4014-9884-81AE15FD35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Spé.  humanités, littérature et philosophie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D942417-0315-4531-9CC5-83C0578536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fr-FR" dirty="0"/>
              <a:t>Professeurs V. DI MARINO, J.P. MEYNARD, F. LAHBIB</a:t>
            </a:r>
          </a:p>
        </p:txBody>
      </p:sp>
    </p:spTree>
    <p:extLst>
      <p:ext uri="{BB962C8B-B14F-4D97-AF65-F5344CB8AC3E}">
        <p14:creationId xmlns:p14="http://schemas.microsoft.com/office/powerpoint/2010/main" val="3570435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DF6A4F-FEFD-4F12-839D-D1D48712A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746375"/>
          </a:xfrm>
        </p:spPr>
        <p:txBody>
          <a:bodyPr>
            <a:normAutofit/>
          </a:bodyPr>
          <a:lstStyle/>
          <a:p>
            <a:r>
              <a:rPr lang="fr-FR" sz="2000" dirty="0"/>
              <a:t>Proposition de cours semestre 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434C1D-F279-424D-81C8-D1031B162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D30261EE-5135-44D3-A3A7-4855A241AD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167210"/>
              </p:ext>
            </p:extLst>
          </p:nvPr>
        </p:nvGraphicFramePr>
        <p:xfrm>
          <a:off x="1073426" y="2213112"/>
          <a:ext cx="9992139" cy="40154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1065">
                  <a:extLst>
                    <a:ext uri="{9D8B030D-6E8A-4147-A177-3AD203B41FA5}">
                      <a16:colId xmlns:a16="http://schemas.microsoft.com/office/drawing/2014/main" val="2739021285"/>
                    </a:ext>
                  </a:extLst>
                </a:gridCol>
                <a:gridCol w="2577588">
                  <a:extLst>
                    <a:ext uri="{9D8B030D-6E8A-4147-A177-3AD203B41FA5}">
                      <a16:colId xmlns:a16="http://schemas.microsoft.com/office/drawing/2014/main" val="1138443983"/>
                    </a:ext>
                  </a:extLst>
                </a:gridCol>
                <a:gridCol w="2471743">
                  <a:extLst>
                    <a:ext uri="{9D8B030D-6E8A-4147-A177-3AD203B41FA5}">
                      <a16:colId xmlns:a16="http://schemas.microsoft.com/office/drawing/2014/main" val="761171342"/>
                    </a:ext>
                  </a:extLst>
                </a:gridCol>
                <a:gridCol w="2471743">
                  <a:extLst>
                    <a:ext uri="{9D8B030D-6E8A-4147-A177-3AD203B41FA5}">
                      <a16:colId xmlns:a16="http://schemas.microsoft.com/office/drawing/2014/main" val="2098080301"/>
                    </a:ext>
                  </a:extLst>
                </a:gridCol>
              </a:tblGrid>
              <a:tr h="351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Semestre 3</a:t>
                      </a:r>
                      <a:endParaRPr lang="fr-FR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150">
                          <a:effectLst/>
                        </a:rPr>
                        <a:t>Objet d’étude</a:t>
                      </a:r>
                      <a:endParaRPr lang="fr-FR" sz="1200" kern="1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150">
                          <a:effectLst/>
                        </a:rPr>
                        <a:t>Supports de littérature</a:t>
                      </a:r>
                      <a:endParaRPr lang="fr-FR" sz="1200" kern="1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150">
                          <a:effectLst/>
                        </a:rPr>
                        <a:t>Support de philosophie</a:t>
                      </a:r>
                      <a:endParaRPr lang="fr-FR" sz="1200" kern="1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245059612"/>
                  </a:ext>
                </a:extLst>
              </a:tr>
              <a:tr h="32867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</a:rPr>
                        <a:t> </a:t>
                      </a:r>
                      <a:endParaRPr lang="fr-FR" sz="1200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</a:rPr>
                        <a:t> </a:t>
                      </a:r>
                      <a:endParaRPr lang="fr-FR" sz="1200" kern="150" dirty="0">
                        <a:effectLst/>
                      </a:endParaRPr>
                    </a:p>
                    <a:p>
                      <a:pPr marR="179705" indent="107950" algn="ctr">
                        <a:spcAft>
                          <a:spcPts val="0"/>
                        </a:spcAft>
                      </a:pPr>
                      <a:endParaRPr lang="fr-FR" sz="1100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Séquence  5 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sng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La recherche de soi </a:t>
                      </a:r>
                      <a:r>
                        <a:rPr lang="fr-FR" sz="12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 Semestre 3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200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u="sng" kern="150" dirty="0">
                          <a:effectLst/>
                          <a:latin typeface="+mn-lt"/>
                          <a:ea typeface="Lucida Sans Unicode" panose="020B0602030504020204" pitchFamily="34" charset="0"/>
                          <a:cs typeface="Mangal" panose="02040503050203030202" pitchFamily="18" charset="0"/>
                        </a:rPr>
                        <a:t>Terminales</a:t>
                      </a:r>
                    </a:p>
                  </a:txBody>
                  <a:tcPr marL="34925" marR="34925" marT="34925" marB="34925"/>
                </a:tc>
                <a:tc rowSpan="2">
                  <a:txBody>
                    <a:bodyPr/>
                    <a:lstStyle/>
                    <a:p>
                      <a:r>
                        <a:rPr lang="fr-FR" sz="1000" kern="150" dirty="0">
                          <a:effectLst/>
                        </a:rPr>
                        <a:t> -</a:t>
                      </a:r>
                      <a:r>
                        <a:rPr lang="fr-FR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Éducation, transmission et émancipation </a:t>
                      </a:r>
                    </a:p>
                    <a:p>
                      <a:r>
                        <a:rPr lang="fr-FR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-Les expressions de la sensibilité </a:t>
                      </a:r>
                    </a:p>
                    <a:p>
                      <a:r>
                        <a:rPr lang="fr-FR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-Les métamorphoses du moi </a:t>
                      </a: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200" kern="150" dirty="0">
                        <a:effectLst/>
                      </a:endParaRPr>
                    </a:p>
                  </a:txBody>
                  <a:tcPr marL="34925" marR="34925" marT="34925" marB="34925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</a:rPr>
                        <a:t> </a:t>
                      </a:r>
                      <a:endParaRPr lang="fr-FR" sz="1200" kern="1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476219"/>
                  </a:ext>
                </a:extLst>
              </a:tr>
              <a:tr h="3335531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</a:rPr>
                        <a:t> </a:t>
                      </a:r>
                      <a:endParaRPr lang="fr-FR" sz="1200" kern="1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 programme </a:t>
                      </a:r>
                      <a:r>
                        <a:rPr lang="fr-FR" sz="1200" kern="150" dirty="0" err="1">
                          <a:effectLst/>
                        </a:rPr>
                        <a:t>b.o</a:t>
                      </a:r>
                      <a:r>
                        <a:rPr lang="fr-FR" sz="1200" kern="150" dirty="0">
                          <a:effectLst/>
                        </a:rPr>
                        <a:t>. officiel</a:t>
                      </a:r>
                      <a:r>
                        <a:rPr lang="fr-FR" sz="1200" kern="150" baseline="0" dirty="0">
                          <a:effectLst/>
                        </a:rPr>
                        <a:t> à venir</a:t>
                      </a:r>
                      <a:endParaRPr lang="fr-FR" sz="1200" kern="1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</a:rPr>
                        <a:t> </a:t>
                      </a:r>
                      <a:endParaRPr lang="fr-FR" sz="1200" kern="1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</a:rPr>
                        <a:t> </a:t>
                      </a:r>
                      <a:endParaRPr lang="fr-FR" sz="1200" kern="1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 </a:t>
                      </a:r>
                      <a:endParaRPr lang="fr-FR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200" kern="15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50" dirty="0">
                          <a:effectLst/>
                        </a:rPr>
                        <a:t>programme </a:t>
                      </a:r>
                      <a:r>
                        <a:rPr lang="fr-FR" sz="1200" kern="150" dirty="0" err="1">
                          <a:effectLst/>
                        </a:rPr>
                        <a:t>b.o</a:t>
                      </a:r>
                      <a:r>
                        <a:rPr lang="fr-FR" sz="1200" kern="150" dirty="0">
                          <a:effectLst/>
                        </a:rPr>
                        <a:t>. officiel</a:t>
                      </a:r>
                      <a:r>
                        <a:rPr lang="fr-FR" sz="1200" kern="150" baseline="0" dirty="0">
                          <a:effectLst/>
                        </a:rPr>
                        <a:t> à venir</a:t>
                      </a:r>
                      <a:endParaRPr lang="fr-FR" sz="1200" kern="1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200" kern="1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200" kern="1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(Autonomie et indépendance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200" kern="1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Problème</a:t>
                      </a:r>
                      <a:r>
                        <a:rPr lang="fr-FR" sz="1200" kern="150" baseline="0" dirty="0">
                          <a:effectLst/>
                        </a:rPr>
                        <a:t> de l’identité personnelle :</a:t>
                      </a:r>
                      <a:r>
                        <a:rPr lang="fr-FR" sz="1200" i="1" kern="150" baseline="0" dirty="0">
                          <a:effectLst/>
                        </a:rPr>
                        <a:t> qui suis-je ?)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200" i="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925941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987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D89BBE-E929-429D-A930-D87B2A968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Proposition de cours semestre 4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236F9CD0-DED9-434E-968E-C718D47845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9746677"/>
              </p:ext>
            </p:extLst>
          </p:nvPr>
        </p:nvGraphicFramePr>
        <p:xfrm>
          <a:off x="1033670" y="1855305"/>
          <a:ext cx="10472529" cy="4572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9865">
                  <a:extLst>
                    <a:ext uri="{9D8B030D-6E8A-4147-A177-3AD203B41FA5}">
                      <a16:colId xmlns:a16="http://schemas.microsoft.com/office/drawing/2014/main" val="3242459297"/>
                    </a:ext>
                  </a:extLst>
                </a:gridCol>
                <a:gridCol w="2637432">
                  <a:extLst>
                    <a:ext uri="{9D8B030D-6E8A-4147-A177-3AD203B41FA5}">
                      <a16:colId xmlns:a16="http://schemas.microsoft.com/office/drawing/2014/main" val="1885136513"/>
                    </a:ext>
                  </a:extLst>
                </a:gridCol>
                <a:gridCol w="2654655">
                  <a:extLst>
                    <a:ext uri="{9D8B030D-6E8A-4147-A177-3AD203B41FA5}">
                      <a16:colId xmlns:a16="http://schemas.microsoft.com/office/drawing/2014/main" val="2492919011"/>
                    </a:ext>
                  </a:extLst>
                </a:gridCol>
                <a:gridCol w="2590577">
                  <a:extLst>
                    <a:ext uri="{9D8B030D-6E8A-4147-A177-3AD203B41FA5}">
                      <a16:colId xmlns:a16="http://schemas.microsoft.com/office/drawing/2014/main" val="3213717893"/>
                    </a:ext>
                  </a:extLst>
                </a:gridCol>
              </a:tblGrid>
              <a:tr h="346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Semestre 4</a:t>
                      </a:r>
                      <a:endParaRPr lang="fr-FR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Objet d’étude</a:t>
                      </a:r>
                      <a:endParaRPr lang="fr-FR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150">
                          <a:effectLst/>
                        </a:rPr>
                        <a:t>Supports de littérature</a:t>
                      </a:r>
                      <a:endParaRPr lang="fr-FR" sz="1200" kern="1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150">
                          <a:effectLst/>
                        </a:rPr>
                        <a:t>Support de philosophie</a:t>
                      </a:r>
                      <a:endParaRPr lang="fr-FR" sz="1200" kern="1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584043695"/>
                  </a:ext>
                </a:extLst>
              </a:tr>
              <a:tr h="32412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u="sng" kern="150" dirty="0">
                          <a:effectLst/>
                        </a:rPr>
                        <a:t> </a:t>
                      </a:r>
                      <a:endParaRPr lang="fr-FR" sz="1200" u="sng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u="sng" kern="150" dirty="0">
                          <a:effectLst/>
                        </a:rPr>
                        <a:t> </a:t>
                      </a:r>
                      <a:endParaRPr lang="fr-FR" sz="1200" u="sng" kern="150" dirty="0">
                        <a:effectLst/>
                      </a:endParaRPr>
                    </a:p>
                    <a:p>
                      <a:pPr marR="179705" indent="107950" algn="ctr">
                        <a:spcAft>
                          <a:spcPts val="0"/>
                        </a:spcAft>
                      </a:pPr>
                      <a:r>
                        <a:rPr lang="fr-FR" sz="1200" u="sng" kern="15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u="none" kern="150" dirty="0">
                          <a:effectLst/>
                        </a:rPr>
                        <a:t> Séquence 6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u="sng" kern="150" dirty="0">
                          <a:effectLst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u="sng" kern="150" dirty="0">
                          <a:effectLst/>
                        </a:rPr>
                        <a:t> </a:t>
                      </a:r>
                      <a:r>
                        <a:rPr lang="fr-FR" sz="1200" b="1" i="0" u="sng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L’Humanité en question </a:t>
                      </a:r>
                      <a:r>
                        <a:rPr lang="fr-FR" sz="1200" b="0" i="0" u="sng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0" u="sng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Semestre 4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0" u="sng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sng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Terminales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200" u="sng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</a:rPr>
                        <a:t> </a:t>
                      </a:r>
                    </a:p>
                    <a:p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Création, continuités et ruptures </a:t>
                      </a:r>
                    </a:p>
                    <a:p>
                      <a:endParaRPr lang="fr-FR" sz="11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Histoire et violence </a:t>
                      </a:r>
                    </a:p>
                    <a:p>
                      <a:endParaRPr lang="fr-FR" sz="11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L’humain et ses limites </a:t>
                      </a: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200" kern="150" dirty="0">
                        <a:effectLst/>
                      </a:endParaRPr>
                    </a:p>
                  </a:txBody>
                  <a:tcPr marL="34925" marR="34925" marT="34925" marB="34925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</a:rPr>
                        <a:t> </a:t>
                      </a:r>
                      <a:endParaRPr lang="fr-FR" sz="1200" kern="1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129250"/>
                  </a:ext>
                </a:extLst>
              </a:tr>
              <a:tr h="39015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50" dirty="0">
                          <a:effectLst/>
                        </a:rPr>
                        <a:t> </a:t>
                      </a:r>
                      <a:r>
                        <a:rPr lang="fr-FR" sz="1100" kern="150" dirty="0">
                          <a:effectLst/>
                        </a:rPr>
                        <a:t>programme </a:t>
                      </a:r>
                      <a:r>
                        <a:rPr lang="fr-FR" sz="1100" kern="150" dirty="0" err="1">
                          <a:effectLst/>
                        </a:rPr>
                        <a:t>b.o</a:t>
                      </a:r>
                      <a:r>
                        <a:rPr lang="fr-FR" sz="1100" kern="150" dirty="0">
                          <a:effectLst/>
                        </a:rPr>
                        <a:t>. officiel</a:t>
                      </a:r>
                      <a:r>
                        <a:rPr lang="fr-FR" sz="1100" kern="150" baseline="0" dirty="0">
                          <a:effectLst/>
                        </a:rPr>
                        <a:t> à venir</a:t>
                      </a:r>
                      <a:endParaRPr lang="fr-FR" sz="1100" kern="1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1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50" dirty="0">
                          <a:effectLst/>
                        </a:rPr>
                        <a:t> programme </a:t>
                      </a:r>
                      <a:r>
                        <a:rPr lang="fr-FR" sz="1200" kern="150" dirty="0" err="1">
                          <a:effectLst/>
                        </a:rPr>
                        <a:t>b.o</a:t>
                      </a:r>
                      <a:r>
                        <a:rPr lang="fr-FR" sz="1200" kern="150" dirty="0">
                          <a:effectLst/>
                        </a:rPr>
                        <a:t>. officiel</a:t>
                      </a:r>
                      <a:r>
                        <a:rPr lang="fr-FR" sz="1200" kern="150" baseline="0" dirty="0">
                          <a:effectLst/>
                        </a:rPr>
                        <a:t> à venir</a:t>
                      </a:r>
                      <a:endParaRPr lang="fr-FR" sz="1200" kern="1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200" kern="1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(le problème </a:t>
                      </a:r>
                      <a:r>
                        <a:rPr lang="fr-FR" sz="1200" kern="150">
                          <a:effectLst/>
                        </a:rPr>
                        <a:t>du mal)</a:t>
                      </a:r>
                      <a:endParaRPr lang="fr-FR" sz="1200" kern="1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200" kern="1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(l’humain</a:t>
                      </a:r>
                      <a:r>
                        <a:rPr lang="fr-FR" sz="1200" kern="150" baseline="0" dirty="0">
                          <a:effectLst/>
                        </a:rPr>
                        <a:t>, l’animal, l’intelligence artificielle).</a:t>
                      </a:r>
                      <a:endParaRPr lang="fr-FR" sz="1200" kern="1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 </a:t>
                      </a:r>
                      <a:endParaRPr lang="fr-FR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469650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856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79004" y="1188709"/>
            <a:ext cx="8792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QUELLES COMPÉTENCES ACQUISES À LA FIN DE LA SCOLARITÉ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10193" y="2707051"/>
            <a:ext cx="2658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Finesse dans l</a:t>
            </a:r>
            <a:r>
              <a:rPr lang="fr-FR" b="1" dirty="0"/>
              <a:t>'analyse</a:t>
            </a:r>
            <a:r>
              <a:rPr lang="fr-FR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56273" y="3280967"/>
            <a:ext cx="4277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L’acquisition d’un esprit de </a:t>
            </a:r>
            <a:r>
              <a:rPr lang="fr-FR" b="1" dirty="0"/>
              <a:t>synthèse</a:t>
            </a:r>
            <a:r>
              <a:rPr lang="fr-FR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660812" y="3777440"/>
            <a:ext cx="8484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Une  aptitude  réelle  dans  l’élaboration  d’un </a:t>
            </a:r>
            <a:r>
              <a:rPr lang="fr-FR" b="1" dirty="0"/>
              <a:t>raisonnement rigoureux.</a:t>
            </a:r>
          </a:p>
        </p:txBody>
      </p:sp>
      <p:sp>
        <p:nvSpPr>
          <p:cNvPr id="9" name="Rectangle 8"/>
          <p:cNvSpPr/>
          <p:nvPr/>
        </p:nvSpPr>
        <p:spPr>
          <a:xfrm>
            <a:off x="2339713" y="4278090"/>
            <a:ext cx="8589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Une maîtrise  de la </a:t>
            </a:r>
            <a:r>
              <a:rPr lang="fr-FR" b="1" dirty="0"/>
              <a:t>rhétorique</a:t>
            </a:r>
            <a:r>
              <a:rPr lang="fr-FR" dirty="0"/>
              <a:t>, aussi bien à l’écrit qu’à l’oral.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1958" y="4734076"/>
            <a:ext cx="7789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Des repères et </a:t>
            </a:r>
            <a:r>
              <a:rPr lang="fr-FR" b="1" dirty="0"/>
              <a:t>connaissances culturelles </a:t>
            </a:r>
            <a:r>
              <a:rPr lang="fr-FR" dirty="0"/>
              <a:t>solides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24612" y="5263003"/>
            <a:ext cx="6948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Une véritable </a:t>
            </a:r>
            <a:r>
              <a:rPr lang="fr-FR" b="1" dirty="0"/>
              <a:t>formation</a:t>
            </a:r>
            <a:r>
              <a:rPr lang="fr-FR" dirty="0"/>
              <a:t> dans l’univers de la philosophie, de la littérature et des </a:t>
            </a:r>
            <a:r>
              <a:rPr lang="fr-FR" b="1" u="sng" dirty="0"/>
              <a:t>sciences humaines.</a:t>
            </a:r>
          </a:p>
        </p:txBody>
      </p:sp>
    </p:spTree>
    <p:extLst>
      <p:ext uri="{BB962C8B-B14F-4D97-AF65-F5344CB8AC3E}">
        <p14:creationId xmlns:p14="http://schemas.microsoft.com/office/powerpoint/2010/main" val="40545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creenshot_4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56" y="1557221"/>
            <a:ext cx="9317637" cy="48291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02113" y="689325"/>
            <a:ext cx="800571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/>
              <a:t>Quels parcours possibles avec « HLP » ?</a:t>
            </a:r>
          </a:p>
        </p:txBody>
      </p:sp>
    </p:spTree>
    <p:extLst>
      <p:ext uri="{BB962C8B-B14F-4D97-AF65-F5344CB8AC3E}">
        <p14:creationId xmlns:p14="http://schemas.microsoft.com/office/powerpoint/2010/main" val="3462225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creenshot_4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487" y="386590"/>
            <a:ext cx="8841375" cy="647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97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creenshot_4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29" y="174328"/>
            <a:ext cx="9002927" cy="668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38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1875580"/>
            <a:ext cx="6096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r-FR" sz="3200" dirty="0"/>
              <a:t>ÉVALUATION ANNONCÉE POUR L’EXAMEN :</a:t>
            </a:r>
          </a:p>
          <a:p>
            <a:pPr algn="just"/>
            <a:endParaRPr lang="fr-FR" sz="3200" dirty="0"/>
          </a:p>
          <a:p>
            <a:pPr algn="just"/>
            <a:endParaRPr lang="fr-FR" dirty="0"/>
          </a:p>
          <a:p>
            <a:pPr algn="just"/>
            <a:r>
              <a:rPr lang="fr-FR" dirty="0"/>
              <a:t>Un texte suivi de deux questions (une littéraire, une philosophique)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La rédaction d’un court essai (nouvel exercice).</a:t>
            </a:r>
          </a:p>
        </p:txBody>
      </p:sp>
    </p:spTree>
    <p:extLst>
      <p:ext uri="{BB962C8B-B14F-4D97-AF65-F5344CB8AC3E}">
        <p14:creationId xmlns:p14="http://schemas.microsoft.com/office/powerpoint/2010/main" val="1936541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6667" y="1648484"/>
            <a:ext cx="813308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/>
              <a:t>À QUI S’ADRESSE CETTE SPÉCIALITÉ ?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 Il s’agit d’un précieux apport pour  des  études  axées  non seulement  sur  les  lettres  et  la philosophie, mais plus fondamentalement sur</a:t>
            </a:r>
            <a:r>
              <a:rPr lang="fr-FR" b="1" dirty="0"/>
              <a:t> les sciences humaines et sociales (humanités),  l'économie,  les sciences  politiques  mais également  les  métiers  de la culture et communication.</a:t>
            </a:r>
            <a:r>
              <a:rPr lang="fr-FR" dirty="0"/>
              <a:t> 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Elle est  particulièrement recommandée aux élèves souhaitant  s’engager  dans  les carrières de l’enseignement, les carrières du social, de la </a:t>
            </a:r>
            <a:r>
              <a:rPr lang="fr-FR" b="1" dirty="0"/>
              <a:t>culture et de la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327409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821A47-0505-4320-AEB9-E72877BBB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000" dirty="0"/>
              <a:t>Répartition du cours sur 2 ans = 4 semestres: programme officiel BO MENE1901578A </a:t>
            </a:r>
            <a:r>
              <a:rPr lang="fr-FR" sz="2200" dirty="0"/>
              <a:t>arrêté du 17-1-2019 - J.O. du 20-1-2019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AE902D1-EEDC-4B6F-8DC1-9A98D4EFF3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6036" y="2132121"/>
            <a:ext cx="9064486" cy="446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68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A6440F-37C7-4392-ACE5-56A53FF3F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200" dirty="0"/>
              <a:t>MODALITÉS d’ENSEIGNEMENT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628034-9D1D-4FF3-A4E8-D46C0E3C9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sz="2000" dirty="0"/>
              <a:t>Aucune de ces entrées n’est spécifiquement « littéraire » ou « philosophique ». L’approche est croisée, impliquant une concertation et une coopération effectives entre les professeurs en charge de cet enseignement (assuré à parts égales sur chaque année du cycle). </a:t>
            </a:r>
          </a:p>
          <a:p>
            <a:r>
              <a:rPr lang="fr-FR" sz="2000" dirty="0"/>
              <a:t>4 heures  par semaine en première et 6 heures en Terminale</a:t>
            </a:r>
          </a:p>
          <a:p>
            <a:r>
              <a:rPr lang="fr-FR" sz="2000" dirty="0"/>
              <a:t>épreuve écrite +1 épreuve dans le grand oral (20 minutes)</a:t>
            </a:r>
          </a:p>
          <a:p>
            <a:r>
              <a:rPr lang="fr-FR" sz="2000" dirty="0"/>
              <a:t>Possibilité de prendre cette option à l’épreuve orale de rattrapage (moyenne générale entre 8 et 10/20)</a:t>
            </a:r>
          </a:p>
        </p:txBody>
      </p:sp>
    </p:spTree>
    <p:extLst>
      <p:ext uri="{BB962C8B-B14F-4D97-AF65-F5344CB8AC3E}">
        <p14:creationId xmlns:p14="http://schemas.microsoft.com/office/powerpoint/2010/main" val="3501641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7134" y="2552098"/>
            <a:ext cx="10749066" cy="3666587"/>
          </a:xfrm>
        </p:spPr>
        <p:txBody>
          <a:bodyPr>
            <a:normAutofit/>
          </a:bodyPr>
          <a:lstStyle/>
          <a:p>
            <a:r>
              <a:rPr lang="fr-FR" sz="2000" dirty="0"/>
              <a:t>Réfléchir sur les </a:t>
            </a:r>
            <a:r>
              <a:rPr lang="fr-FR" sz="2000" b="1" i="1" dirty="0"/>
              <a:t>problèmes contemporains </a:t>
            </a:r>
            <a:r>
              <a:rPr lang="fr-FR" sz="2000" dirty="0"/>
              <a:t>avec une vision pluridisciplinaire.</a:t>
            </a:r>
          </a:p>
          <a:p>
            <a:r>
              <a:rPr lang="fr-FR" sz="2000" dirty="0"/>
              <a:t>Développer une solide </a:t>
            </a:r>
            <a:r>
              <a:rPr lang="fr-FR" sz="2000" b="1" i="1" dirty="0"/>
              <a:t>culture </a:t>
            </a:r>
            <a:r>
              <a:rPr lang="fr-FR" sz="2000" dirty="0"/>
              <a:t>qui sera valorisée dans de nombreux domaines.</a:t>
            </a:r>
          </a:p>
          <a:p>
            <a:r>
              <a:rPr lang="fr-FR" sz="2000" dirty="0"/>
              <a:t>Développer ses </a:t>
            </a:r>
            <a:r>
              <a:rPr lang="fr-FR" sz="2000" b="1" i="1" dirty="0"/>
              <a:t>qualités rédactionnelles et stylistiques </a:t>
            </a:r>
            <a:r>
              <a:rPr lang="fr-FR" sz="2000" dirty="0"/>
              <a:t>pour soutenir son point de vue personnel avec force et s'insérer dans le monde professionnel.</a:t>
            </a:r>
          </a:p>
          <a:p>
            <a:r>
              <a:rPr lang="fr-FR" sz="2000" dirty="0"/>
              <a:t>Apprendre à </a:t>
            </a:r>
            <a:r>
              <a:rPr lang="fr-FR" sz="2000" b="1" i="1" dirty="0"/>
              <a:t>argumenter </a:t>
            </a:r>
            <a:r>
              <a:rPr lang="fr-FR" sz="2000" dirty="0"/>
              <a:t>de manière logique.</a:t>
            </a:r>
          </a:p>
          <a:p>
            <a:r>
              <a:rPr lang="fr-FR" sz="2000" dirty="0"/>
              <a:t>Développer des </a:t>
            </a:r>
            <a:r>
              <a:rPr lang="fr-FR" sz="2000" b="1" i="1" dirty="0"/>
              <a:t>compétences à l'oral en vue de l'oral final.</a:t>
            </a:r>
          </a:p>
          <a:p>
            <a:r>
              <a:rPr lang="fr-FR" sz="2000" dirty="0"/>
              <a:t>Valoriser des </a:t>
            </a:r>
            <a:r>
              <a:rPr lang="fr-FR" sz="2000" b="1" i="1" dirty="0"/>
              <a:t>compétences transversales </a:t>
            </a:r>
            <a:r>
              <a:rPr lang="fr-FR" sz="2000" dirty="0"/>
              <a:t>que l'élève pourra mobiliser quel que soit son parcours.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441119" y="1021597"/>
            <a:ext cx="87314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DES HEURES DE COURS DURANT LESQUELLES LES ÉLÈVES POURRONT :</a:t>
            </a:r>
          </a:p>
        </p:txBody>
      </p:sp>
    </p:spTree>
    <p:extLst>
      <p:ext uri="{BB962C8B-B14F-4D97-AF65-F5344CB8AC3E}">
        <p14:creationId xmlns:p14="http://schemas.microsoft.com/office/powerpoint/2010/main" val="3397837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24B82C-AE06-4256-8020-3099FC8D7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424071"/>
            <a:ext cx="8610600" cy="357807"/>
          </a:xfrm>
        </p:spPr>
        <p:txBody>
          <a:bodyPr>
            <a:noAutofit/>
          </a:bodyPr>
          <a:lstStyle/>
          <a:p>
            <a:pPr algn="l"/>
            <a:r>
              <a:rPr lang="fr-FR" sz="2000" dirty="0"/>
              <a:t>                             Proposition cours semestre 1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552ADF31-CC43-49DA-8D11-F2B7F86A73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546554"/>
              </p:ext>
            </p:extLst>
          </p:nvPr>
        </p:nvGraphicFramePr>
        <p:xfrm>
          <a:off x="858130" y="901148"/>
          <a:ext cx="10858014" cy="57686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5197">
                  <a:extLst>
                    <a:ext uri="{9D8B030D-6E8A-4147-A177-3AD203B41FA5}">
                      <a16:colId xmlns:a16="http://schemas.microsoft.com/office/drawing/2014/main" val="3168633699"/>
                    </a:ext>
                  </a:extLst>
                </a:gridCol>
                <a:gridCol w="2800951">
                  <a:extLst>
                    <a:ext uri="{9D8B030D-6E8A-4147-A177-3AD203B41FA5}">
                      <a16:colId xmlns:a16="http://schemas.microsoft.com/office/drawing/2014/main" val="2706449708"/>
                    </a:ext>
                  </a:extLst>
                </a:gridCol>
                <a:gridCol w="2685933">
                  <a:extLst>
                    <a:ext uri="{9D8B030D-6E8A-4147-A177-3AD203B41FA5}">
                      <a16:colId xmlns:a16="http://schemas.microsoft.com/office/drawing/2014/main" val="1390407403"/>
                    </a:ext>
                  </a:extLst>
                </a:gridCol>
                <a:gridCol w="2685933">
                  <a:extLst>
                    <a:ext uri="{9D8B030D-6E8A-4147-A177-3AD203B41FA5}">
                      <a16:colId xmlns:a16="http://schemas.microsoft.com/office/drawing/2014/main" val="2820738197"/>
                    </a:ext>
                  </a:extLst>
                </a:gridCol>
              </a:tblGrid>
              <a:tr h="172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</a:rPr>
                        <a:t>Semestre 1</a:t>
                      </a:r>
                      <a:endParaRPr lang="fr-FR" sz="1000" kern="1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B0502040204020203" pitchFamily="18" charset="0"/>
                      </a:endParaRPr>
                    </a:p>
                  </a:txBody>
                  <a:tcPr marL="20460" marR="20460" marT="20460" marB="2046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</a:rPr>
                        <a:t>Objet d’étude</a:t>
                      </a:r>
                      <a:endParaRPr lang="fr-FR" sz="1000" kern="1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B0502040204020203" pitchFamily="18" charset="0"/>
                      </a:endParaRPr>
                    </a:p>
                  </a:txBody>
                  <a:tcPr marL="20460" marR="20460" marT="20460" marB="2046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</a:rPr>
                        <a:t>Supports de littérature</a:t>
                      </a:r>
                      <a:endParaRPr lang="fr-FR" sz="1000" kern="1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B0502040204020203" pitchFamily="18" charset="0"/>
                      </a:endParaRPr>
                    </a:p>
                  </a:txBody>
                  <a:tcPr marL="20460" marR="20460" marT="20460" marB="2046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</a:rPr>
                        <a:t>Support de philosophie</a:t>
                      </a:r>
                      <a:endParaRPr lang="fr-FR" sz="1000" kern="1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B0502040204020203" pitchFamily="18" charset="0"/>
                      </a:endParaRPr>
                    </a:p>
                  </a:txBody>
                  <a:tcPr marL="20460" marR="20460" marT="20460" marB="20460"/>
                </a:tc>
                <a:extLst>
                  <a:ext uri="{0D108BD9-81ED-4DB2-BD59-A6C34878D82A}">
                    <a16:rowId xmlns:a16="http://schemas.microsoft.com/office/drawing/2014/main" val="4170965350"/>
                  </a:ext>
                </a:extLst>
              </a:tr>
              <a:tr h="17244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</a:rPr>
                        <a:t> </a:t>
                      </a:r>
                    </a:p>
                    <a:p>
                      <a:pPr marR="179705" indent="107950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SEQUENCE 1 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u="sng" kern="150" dirty="0">
                          <a:effectLst/>
                        </a:rPr>
                        <a:t>Les pouvoirs de la parole</a:t>
                      </a:r>
                      <a:endParaRPr lang="fr-FR" sz="1200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Semestre I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1ère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</a:rPr>
                        <a:t> </a:t>
                      </a:r>
                      <a:endParaRPr lang="fr-FR" sz="10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B0502040204020203" pitchFamily="18" charset="0"/>
                      </a:endParaRPr>
                    </a:p>
                  </a:txBody>
                  <a:tcPr marL="20460" marR="20460" marT="20460" marB="2046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1100" u="sng" kern="150" dirty="0">
                          <a:effectLst/>
                        </a:rPr>
                        <a:t>L’art de la parole :</a:t>
                      </a:r>
                      <a:endParaRPr lang="fr-FR" sz="1100" kern="150" dirty="0">
                        <a:effectLst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-Définition de la rhétorique et des 5 étapes du discours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-Définitions des différents types de discours : épidictique, délibératif, judiciaire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-les grandes écoles de rhétorique en Grèce et à Rome : les panégyriques festives convergences et différences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-L’art de la plaidoirie : réquisitoire et plaidoyer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 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fr-FR" sz="1100" u="sng" kern="150" dirty="0">
                          <a:effectLst/>
                        </a:rPr>
                        <a:t>2- L’autorité de la parole :</a:t>
                      </a:r>
                      <a:endParaRPr lang="fr-FR" sz="1100" kern="150" dirty="0">
                        <a:effectLst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Loi écrite et loi coutumière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Les arts libéraux au Moyen-Age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Le pouvoir et le sacré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Mesure et démesure de la parole : hybris et </a:t>
                      </a:r>
                      <a:r>
                        <a:rPr lang="fr-FR" sz="1100" kern="150" dirty="0" err="1">
                          <a:effectLst/>
                        </a:rPr>
                        <a:t>furor</a:t>
                      </a:r>
                      <a:r>
                        <a:rPr lang="fr-FR" sz="1100" kern="150" dirty="0">
                          <a:effectLst/>
                        </a:rPr>
                        <a:t> dans la tragédie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 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fr-FR" sz="1100" u="sng" kern="150" dirty="0">
                          <a:effectLst/>
                        </a:rPr>
                        <a:t>3-La séduction de la parole :</a:t>
                      </a:r>
                      <a:endParaRPr lang="fr-FR" sz="1100" kern="150" dirty="0">
                        <a:effectLst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-La parole poétique et la parole prophétique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-La mise en scène de la parole : théâtre, fables, allégorie et paraboles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-Séduction, emprise et manipulation : le coup de foudre amoureux, le lyrisme et l’élégie, la déclaration d’amour, la perversion narcissique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 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 </a:t>
                      </a:r>
                      <a:endParaRPr lang="fr-FR" sz="11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B0502040204020203" pitchFamily="18" charset="0"/>
                      </a:endParaRPr>
                    </a:p>
                  </a:txBody>
                  <a:tcPr marL="20460" marR="20460" marT="20460" marB="2046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150">
                          <a:effectLst/>
                        </a:rPr>
                        <a:t> </a:t>
                      </a:r>
                      <a:endParaRPr lang="fr-FR" sz="1100" kern="1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B0502040204020203" pitchFamily="18" charset="0"/>
                      </a:endParaRPr>
                    </a:p>
                  </a:txBody>
                  <a:tcPr marL="20460" marR="20460" marT="20460" marB="2046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175256"/>
                  </a:ext>
                </a:extLst>
              </a:tr>
              <a:tr h="536679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u="none" strike="noStrike" kern="150" dirty="0">
                          <a:effectLst/>
                        </a:rPr>
                        <a:t> </a:t>
                      </a:r>
                      <a:endParaRPr lang="fr-FR" sz="1100" kern="150" dirty="0">
                        <a:effectLst/>
                      </a:endParaRPr>
                    </a:p>
                    <a:p>
                      <a:r>
                        <a:rPr lang="fr-FR" sz="1100" kern="150" dirty="0">
                          <a:effectLst/>
                        </a:rPr>
                        <a:t>Démosthène, Cicéron</a:t>
                      </a:r>
                      <a:endParaRPr lang="fr-F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 arts et les techniques qui visent à la maîtrise de la parole publique dans des contextes variés, notamment judiciaires et politiques, artistiques et intellectuels ; </a:t>
                      </a:r>
                    </a:p>
                    <a:p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les formes de pouvoir et d’autorité associées à la parole sous ses formes diverses ; </a:t>
                      </a:r>
                    </a:p>
                    <a:p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-la variété de ses effets : persuader, plaire et émouvoir </a:t>
                      </a:r>
                    </a:p>
                    <a:p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=&gt;</a:t>
                      </a:r>
                      <a:r>
                        <a:rPr lang="fr-FR" sz="1100" kern="150" dirty="0">
                          <a:effectLst/>
                        </a:rPr>
                        <a:t>Le discours argumentatif ( </a:t>
                      </a:r>
                      <a:r>
                        <a:rPr lang="fr-FR" sz="1100" kern="150" dirty="0" err="1">
                          <a:effectLst/>
                        </a:rPr>
                        <a:t>cf</a:t>
                      </a:r>
                      <a:r>
                        <a:rPr lang="fr-FR" sz="1100" kern="150" dirty="0">
                          <a:effectLst/>
                        </a:rPr>
                        <a:t> cours de 2ndes) </a:t>
                      </a:r>
                    </a:p>
                    <a:p>
                      <a:endParaRPr lang="fr-FR" sz="11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B0502040204020203" pitchFamily="18" charset="0"/>
                      </a:endParaRPr>
                    </a:p>
                    <a:p>
                      <a:r>
                        <a:rPr lang="fr-FR" sz="1100" kern="150" dirty="0">
                          <a:effectLst/>
                          <a:latin typeface="+mn-lt"/>
                          <a:ea typeface="Lucida Sans Unicode" panose="020B0602030504020204" pitchFamily="34" charset="0"/>
                          <a:cs typeface="Mangal" panose="020B0502040204020203" pitchFamily="18" charset="0"/>
                        </a:rPr>
                        <a:t>Les stratégies rhétoriques : Plaidoyers, réquisitoires, délibérations: l’art du débat</a:t>
                      </a:r>
                    </a:p>
                    <a:p>
                      <a:endParaRPr lang="fr-FR" sz="1100" kern="150" dirty="0">
                        <a:effectLst/>
                        <a:latin typeface="+mn-lt"/>
                        <a:ea typeface="Lucida Sans Unicode" panose="020B0602030504020204" pitchFamily="34" charset="0"/>
                        <a:cs typeface="Mangal" panose="020B0502040204020203" pitchFamily="18" charset="0"/>
                      </a:endParaRPr>
                    </a:p>
                    <a:p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parole poétique ; la mise en scène de la parole et sa relation avec les autres arts ; les procédés de fiction (fable, parabole, allégorie…) ; </a:t>
                      </a:r>
                    </a:p>
                    <a:p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les valeurs du véridique, du sincère et de l’authentique dans la communication verbale ; la parole séductrice et les procédés d’emprise ; l’amour et ses déclarations. </a:t>
                      </a:r>
                    </a:p>
                    <a:p>
                      <a:endParaRPr lang="fr-FR" sz="1100" kern="150" dirty="0">
                        <a:effectLst/>
                        <a:latin typeface="+mn-lt"/>
                        <a:ea typeface="Lucida Sans Unicode" panose="020B0602030504020204" pitchFamily="34" charset="0"/>
                        <a:cs typeface="Mangal" panose="020B0502040204020203" pitchFamily="18" charset="0"/>
                      </a:endParaRPr>
                    </a:p>
                  </a:txBody>
                  <a:tcPr marL="20460" marR="20460" marT="20460" marB="20460"/>
                </a:tc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Le langage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L’argumentation et la dialectique (rappel de méthodologie de la dissertation en philosophie)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Platon, </a:t>
                      </a:r>
                      <a:r>
                        <a:rPr lang="fr-FR" sz="11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Apologie de Socrate</a:t>
                      </a:r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1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Ménexène</a:t>
                      </a:r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1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Théétète </a:t>
                      </a:r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[digression sur l’orateur et le philosophe] (IVe s.). 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Aristote, </a:t>
                      </a:r>
                      <a:r>
                        <a:rPr lang="fr-FR" sz="11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Rhétorique </a:t>
                      </a:r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[deuxième livre sur la persuasion], </a:t>
                      </a:r>
                      <a:endParaRPr lang="fr-FR" sz="1100" dirty="0">
                        <a:effectLst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La justice et le droit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Le juste et l’injuste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Culpabilité et responsabilité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Pouvoir et autorité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Parole vs action =&gt; existentialisme et essentialisme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L’interprétation et la vérité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Introduction au sophisme : Hippias, Protagoras et Gorgias :  le discours </a:t>
                      </a:r>
                      <a:r>
                        <a:rPr lang="fr-FR" sz="1100" dirty="0" err="1">
                          <a:effectLst/>
                        </a:rPr>
                        <a:t>antiologique</a:t>
                      </a:r>
                      <a:r>
                        <a:rPr lang="fr-FR" sz="1100" dirty="0">
                          <a:effectLst/>
                        </a:rPr>
                        <a:t> et éristique vs la maïeutique de Socrate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Le désir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Les différentes type d’amours : </a:t>
                      </a:r>
                      <a:r>
                        <a:rPr lang="fr-FR" sz="1100" dirty="0" err="1">
                          <a:effectLst/>
                        </a:rPr>
                        <a:t>eros</a:t>
                      </a:r>
                      <a:r>
                        <a:rPr lang="fr-FR" sz="1100" dirty="0">
                          <a:effectLst/>
                        </a:rPr>
                        <a:t>, </a:t>
                      </a:r>
                      <a:r>
                        <a:rPr lang="fr-FR" sz="1100" dirty="0" err="1">
                          <a:effectLst/>
                        </a:rPr>
                        <a:t>agapé</a:t>
                      </a:r>
                      <a:r>
                        <a:rPr lang="fr-FR" sz="1100" dirty="0">
                          <a:effectLst/>
                        </a:rPr>
                        <a:t>, </a:t>
                      </a:r>
                      <a:r>
                        <a:rPr lang="fr-FR" sz="1100" dirty="0" err="1">
                          <a:effectLst/>
                        </a:rPr>
                        <a:t>phila</a:t>
                      </a:r>
                      <a:r>
                        <a:rPr lang="fr-FR" sz="1100" dirty="0">
                          <a:effectLst/>
                        </a:rPr>
                        <a:t>, </a:t>
                      </a:r>
                      <a:r>
                        <a:rPr lang="fr-FR" sz="1100" dirty="0" err="1">
                          <a:effectLst/>
                        </a:rPr>
                        <a:t>amicitia</a:t>
                      </a:r>
                      <a:r>
                        <a:rPr lang="fr-FR" sz="1100" dirty="0">
                          <a:effectLst/>
                        </a:rPr>
                        <a:t>, </a:t>
                      </a:r>
                      <a:r>
                        <a:rPr lang="fr-FR" sz="1100" dirty="0" err="1">
                          <a:effectLst/>
                        </a:rPr>
                        <a:t>caritas</a:t>
                      </a:r>
                      <a:endParaRPr lang="fr-FR" sz="1100" dirty="0">
                        <a:effectLst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vérité et mensonge : réalité et témoignage =&gt; objectivité et subjectivité : qu’est-ce que le réel ?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460" marR="20460" marT="20460" marB="20460"/>
                </a:tc>
                <a:extLst>
                  <a:ext uri="{0D108BD9-81ED-4DB2-BD59-A6C34878D82A}">
                    <a16:rowId xmlns:a16="http://schemas.microsoft.com/office/drawing/2014/main" val="1069482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1401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377B6C-DF6E-4EED-991A-E0862EC80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4"/>
            <a:ext cx="8610600" cy="415070"/>
          </a:xfrm>
        </p:spPr>
        <p:txBody>
          <a:bodyPr>
            <a:normAutofit/>
          </a:bodyPr>
          <a:lstStyle/>
          <a:p>
            <a:pPr algn="ctr"/>
            <a:r>
              <a:rPr lang="fr-FR" sz="2000" dirty="0"/>
              <a:t>Proposition cours semestre 2-1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95DCA752-A945-4E30-9F63-485A9617AB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0498"/>
              </p:ext>
            </p:extLst>
          </p:nvPr>
        </p:nvGraphicFramePr>
        <p:xfrm>
          <a:off x="1471612" y="1179444"/>
          <a:ext cx="10034588" cy="5596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1562">
                  <a:extLst>
                    <a:ext uri="{9D8B030D-6E8A-4147-A177-3AD203B41FA5}">
                      <a16:colId xmlns:a16="http://schemas.microsoft.com/office/drawing/2014/main" val="3242459297"/>
                    </a:ext>
                  </a:extLst>
                </a:gridCol>
                <a:gridCol w="2527139">
                  <a:extLst>
                    <a:ext uri="{9D8B030D-6E8A-4147-A177-3AD203B41FA5}">
                      <a16:colId xmlns:a16="http://schemas.microsoft.com/office/drawing/2014/main" val="1885136513"/>
                    </a:ext>
                  </a:extLst>
                </a:gridCol>
                <a:gridCol w="2543643">
                  <a:extLst>
                    <a:ext uri="{9D8B030D-6E8A-4147-A177-3AD203B41FA5}">
                      <a16:colId xmlns:a16="http://schemas.microsoft.com/office/drawing/2014/main" val="2492919011"/>
                    </a:ext>
                  </a:extLst>
                </a:gridCol>
                <a:gridCol w="2482244">
                  <a:extLst>
                    <a:ext uri="{9D8B030D-6E8A-4147-A177-3AD203B41FA5}">
                      <a16:colId xmlns:a16="http://schemas.microsoft.com/office/drawing/2014/main" val="3213717893"/>
                    </a:ext>
                  </a:extLst>
                </a:gridCol>
              </a:tblGrid>
              <a:tr h="423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Semestre 2</a:t>
                      </a:r>
                      <a:endParaRPr lang="fr-FR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Objet d’étude</a:t>
                      </a:r>
                      <a:endParaRPr lang="fr-FR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150">
                          <a:effectLst/>
                        </a:rPr>
                        <a:t>Supports de littérature</a:t>
                      </a:r>
                      <a:endParaRPr lang="fr-FR" sz="1200" kern="1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150">
                          <a:effectLst/>
                        </a:rPr>
                        <a:t>Support de philosophie</a:t>
                      </a:r>
                      <a:endParaRPr lang="fr-FR" sz="1200" kern="1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584043695"/>
                  </a:ext>
                </a:extLst>
              </a:tr>
              <a:tr h="396736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</a:rPr>
                        <a:t> </a:t>
                      </a:r>
                      <a:endParaRPr lang="fr-FR" sz="1200" kern="1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</a:rPr>
                        <a:t> </a:t>
                      </a:r>
                      <a:endParaRPr lang="fr-FR" sz="1200" kern="150" dirty="0">
                        <a:effectLst/>
                      </a:endParaRPr>
                    </a:p>
                    <a:p>
                      <a:pPr marR="179705" indent="107950" algn="l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</a:rPr>
                        <a:t> </a:t>
                      </a:r>
                      <a:endParaRPr lang="fr-FR" sz="1200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SEQUENCE 2 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u="sng" kern="150" dirty="0">
                          <a:effectLst/>
                        </a:rPr>
                        <a:t>La représentation du monde</a:t>
                      </a:r>
                      <a:endParaRPr lang="fr-FR" sz="1200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u="none" strike="noStrike" kern="150" dirty="0">
                          <a:effectLst/>
                        </a:rPr>
                        <a:t> </a:t>
                      </a:r>
                      <a:endParaRPr lang="fr-FR" sz="1200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u="none" strike="noStrike" kern="150" dirty="0">
                          <a:effectLst/>
                        </a:rPr>
                        <a:t> </a:t>
                      </a:r>
                      <a:endParaRPr lang="fr-FR" sz="1200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Semestre 2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u="sng" kern="150" dirty="0">
                          <a:effectLst/>
                        </a:rPr>
                        <a:t>1ère</a:t>
                      </a:r>
                      <a:endParaRPr lang="fr-FR" sz="1200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</a:rPr>
                        <a:t> </a:t>
                      </a:r>
                      <a:endParaRPr lang="fr-FR" sz="1200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</a:rPr>
                        <a:t> </a:t>
                      </a:r>
                      <a:endParaRPr lang="fr-FR" sz="1200" kern="1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</a:rPr>
                        <a:t> </a:t>
                      </a:r>
                      <a:endParaRPr lang="fr-FR" sz="1200" kern="1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</a:rPr>
                        <a:t> </a:t>
                      </a:r>
                      <a:endParaRPr lang="fr-FR" sz="1200" kern="1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</a:rPr>
                        <a:t> </a:t>
                      </a:r>
                      <a:endParaRPr lang="fr-FR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</a:rPr>
                        <a:t> </a:t>
                      </a:r>
                      <a:endParaRPr lang="fr-FR" sz="1200" kern="15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u="sng" kern="150">
                          <a:effectLst/>
                        </a:rPr>
                        <a:t>1-Découverte du monde et pluralité des cultures</a:t>
                      </a:r>
                      <a:endParaRPr lang="fr-FR" sz="1200" kern="15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kern="150">
                          <a:effectLst/>
                        </a:rPr>
                        <a:t>-Les cosmogonies antiques : le rôle des mythes fondateurs : les dieux dans la cité.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kern="150">
                          <a:effectLst/>
                        </a:rPr>
                        <a:t>-Le statut de l’individu et du citoyen : intégration, assimilation, exclusion.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kern="150">
                          <a:effectLst/>
                        </a:rPr>
                        <a:t>-De l’ethnocentrisme à l’ethnologie</a:t>
                      </a:r>
                      <a:endParaRPr lang="fr-FR" sz="1200" kern="1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</a:rPr>
                        <a:t> </a:t>
                      </a:r>
                      <a:endParaRPr lang="fr-FR" sz="1200" kern="1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129250"/>
                  </a:ext>
                </a:extLst>
              </a:tr>
              <a:tr h="477561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 </a:t>
                      </a:r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développement des idées humanistes et la découverte de « nouveaux mondes » ;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révolutions dans les sciences et les techniques 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place de l’homme dans l’univers </a:t>
                      </a:r>
                      <a:endParaRPr lang="fr-F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-développement du livre imprimé, avec ses modes d’illustration, d’organisation et de diffusion ; </a:t>
                      </a:r>
                    </a:p>
                    <a:p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--Représentations de cultures lointaines, traités sur les </a:t>
                      </a:r>
                      <a:r>
                        <a:rPr lang="fr-FR" sz="11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moeurs</a:t>
                      </a:r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des peuples et sur l’histoire du genre humain, essais de critique sociale et politique </a:t>
                      </a:r>
                    </a:p>
                    <a:p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Tx/>
                        <a:buChar char="-"/>
                      </a:pPr>
                      <a:endParaRPr lang="fr-FR" sz="11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La religion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L’existence et le temps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L’état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L’altérité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L’homme et le citoyen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Déterminisme et aléatoire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Transcendance et immanence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 </a:t>
                      </a:r>
                      <a:endParaRPr lang="fr-FR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469650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777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83062A-DF39-4585-8D82-2F3CC05F5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666862"/>
          </a:xfrm>
        </p:spPr>
        <p:txBody>
          <a:bodyPr>
            <a:normAutofit/>
          </a:bodyPr>
          <a:lstStyle/>
          <a:p>
            <a:r>
              <a:rPr lang="fr-FR" sz="2000" dirty="0"/>
              <a:t>Proposition cours semestre 2-2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6C6815FB-46DD-44E4-AF13-C107DDB664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378011"/>
              </p:ext>
            </p:extLst>
          </p:nvPr>
        </p:nvGraphicFramePr>
        <p:xfrm>
          <a:off x="1073426" y="2213112"/>
          <a:ext cx="9992139" cy="40154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1065">
                  <a:extLst>
                    <a:ext uri="{9D8B030D-6E8A-4147-A177-3AD203B41FA5}">
                      <a16:colId xmlns:a16="http://schemas.microsoft.com/office/drawing/2014/main" val="2739021285"/>
                    </a:ext>
                  </a:extLst>
                </a:gridCol>
                <a:gridCol w="2577588">
                  <a:extLst>
                    <a:ext uri="{9D8B030D-6E8A-4147-A177-3AD203B41FA5}">
                      <a16:colId xmlns:a16="http://schemas.microsoft.com/office/drawing/2014/main" val="1138443983"/>
                    </a:ext>
                  </a:extLst>
                </a:gridCol>
                <a:gridCol w="2471743">
                  <a:extLst>
                    <a:ext uri="{9D8B030D-6E8A-4147-A177-3AD203B41FA5}">
                      <a16:colId xmlns:a16="http://schemas.microsoft.com/office/drawing/2014/main" val="761171342"/>
                    </a:ext>
                  </a:extLst>
                </a:gridCol>
                <a:gridCol w="2471743">
                  <a:extLst>
                    <a:ext uri="{9D8B030D-6E8A-4147-A177-3AD203B41FA5}">
                      <a16:colId xmlns:a16="http://schemas.microsoft.com/office/drawing/2014/main" val="2098080301"/>
                    </a:ext>
                  </a:extLst>
                </a:gridCol>
              </a:tblGrid>
              <a:tr h="351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Semestre 2</a:t>
                      </a:r>
                      <a:endParaRPr lang="fr-FR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150">
                          <a:effectLst/>
                        </a:rPr>
                        <a:t>Objet d’étude</a:t>
                      </a:r>
                      <a:endParaRPr lang="fr-FR" sz="1200" kern="1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150">
                          <a:effectLst/>
                        </a:rPr>
                        <a:t>Supports de littérature</a:t>
                      </a:r>
                      <a:endParaRPr lang="fr-FR" sz="1200" kern="1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150">
                          <a:effectLst/>
                        </a:rPr>
                        <a:t>Support de philosophie</a:t>
                      </a:r>
                      <a:endParaRPr lang="fr-FR" sz="1200" kern="1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245059612"/>
                  </a:ext>
                </a:extLst>
              </a:tr>
              <a:tr h="32867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u="none" kern="150" dirty="0">
                          <a:effectLst/>
                        </a:rPr>
                        <a:t> </a:t>
                      </a:r>
                      <a:endParaRPr lang="fr-FR" sz="1200" u="none" kern="1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u="none" kern="150" dirty="0">
                          <a:effectLst/>
                        </a:rPr>
                        <a:t> </a:t>
                      </a:r>
                      <a:endParaRPr lang="fr-FR" sz="1200" u="none" kern="150" dirty="0">
                        <a:effectLst/>
                      </a:endParaRPr>
                    </a:p>
                    <a:p>
                      <a:pPr marR="179705" indent="107950">
                        <a:spcAft>
                          <a:spcPts val="0"/>
                        </a:spcAft>
                      </a:pPr>
                      <a:endParaRPr lang="fr-FR" sz="1100" u="none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u="none" kern="150" dirty="0">
                          <a:effectLst/>
                        </a:rPr>
                        <a:t>Séquence 3</a:t>
                      </a:r>
                      <a:r>
                        <a:rPr lang="fr-FR" sz="1000" u="none" kern="150" dirty="0">
                          <a:effectLst/>
                        </a:rPr>
                        <a:t> 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u="sng" kern="150" dirty="0">
                          <a:effectLst/>
                        </a:rPr>
                        <a:t>La représentation du monde 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u="none" strike="noStrike" kern="150" dirty="0">
                          <a:effectLst/>
                        </a:rPr>
                        <a:t> </a:t>
                      </a:r>
                      <a:endParaRPr lang="fr-FR" sz="1200" u="none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200" u="none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u="none" dirty="0">
                          <a:effectLst/>
                        </a:rPr>
                        <a:t> Décrire, figurer, imaginer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200" u="none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u="none" dirty="0">
                          <a:effectLst/>
                        </a:rPr>
                        <a:t>Semestre 2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u="none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u="none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u="sng" dirty="0">
                          <a:effectLst/>
                        </a:rPr>
                        <a:t>1ères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u="none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u="none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u="none" kern="150" dirty="0">
                          <a:effectLst/>
                        </a:rPr>
                        <a:t> </a:t>
                      </a:r>
                      <a:endParaRPr lang="fr-FR" sz="1200" u="none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</a:rPr>
                        <a:t> </a:t>
                      </a:r>
                      <a:endParaRPr lang="fr-FR" sz="1200" kern="15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1-Inspirer et construire : de l’utopie à la dystopie 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          La cité idéale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          L’homme idéal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2-Le rôle de la fiction : le conte philosophique, la science-fiction, le fantastique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</a:rPr>
                        <a:t> </a:t>
                      </a:r>
                      <a:endParaRPr lang="fr-FR" sz="1200" kern="1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476219"/>
                  </a:ext>
                </a:extLst>
              </a:tr>
              <a:tr h="333553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</a:rPr>
                        <a:t> </a:t>
                      </a:r>
                      <a:endParaRPr lang="fr-FR" sz="1200" kern="150" dirty="0">
                        <a:effectLst/>
                      </a:endParaRPr>
                    </a:p>
                    <a:p>
                      <a:r>
                        <a:rPr lang="fr-FR" sz="1200" kern="150" dirty="0">
                          <a:effectLst/>
                        </a:rPr>
                        <a:t> </a:t>
                      </a:r>
                      <a:r>
                        <a:rPr lang="fr-FR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 goût pour les inventaires du monde, l’idéal encyclopédique, descriptions exotiques et intérêt pour l’extraordinaire </a:t>
                      </a:r>
                      <a:endParaRPr lang="fr-FR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-Invention de la perspective artificielle en peinture; </a:t>
                      </a:r>
                    </a:p>
                    <a:p>
                      <a:r>
                        <a:rPr lang="fr-FR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-problématiques de l’imitation en poésie et en littérature, et l’évolution des formes littéraires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200" kern="1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</a:rPr>
                        <a:t> </a:t>
                      </a:r>
                      <a:endParaRPr lang="fr-FR" sz="1200" kern="1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</a:rPr>
                        <a:t> </a:t>
                      </a:r>
                      <a:endParaRPr lang="fr-FR" sz="1200" kern="1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 </a:t>
                      </a:r>
                      <a:endParaRPr lang="fr-FR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Le bonheur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L’utopie et le monde la caverne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Le </a:t>
                      </a:r>
                      <a:r>
                        <a:rPr lang="fr-FR" sz="1200" kern="150" dirty="0" err="1">
                          <a:effectLst/>
                        </a:rPr>
                        <a:t>sur-homme</a:t>
                      </a:r>
                      <a:r>
                        <a:rPr lang="fr-FR" sz="1200" kern="150" dirty="0">
                          <a:effectLst/>
                        </a:rPr>
                        <a:t> de Nietzsche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Le réel et l’imaginaire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La vérité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 </a:t>
                      </a:r>
                      <a:endParaRPr lang="fr-FR" sz="12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925941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729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C9D947-824F-41AD-BA93-695190B3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547592"/>
          </a:xfrm>
        </p:spPr>
        <p:txBody>
          <a:bodyPr>
            <a:normAutofit/>
          </a:bodyPr>
          <a:lstStyle/>
          <a:p>
            <a:r>
              <a:rPr lang="fr-FR" sz="2000" dirty="0"/>
              <a:t>Proposition cours semestre 2-3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F167649A-24F3-4DF0-8C6C-9788BB0C41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4749"/>
              </p:ext>
            </p:extLst>
          </p:nvPr>
        </p:nvGraphicFramePr>
        <p:xfrm>
          <a:off x="922924" y="1550504"/>
          <a:ext cx="10346152" cy="46535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6538">
                  <a:extLst>
                    <a:ext uri="{9D8B030D-6E8A-4147-A177-3AD203B41FA5}">
                      <a16:colId xmlns:a16="http://schemas.microsoft.com/office/drawing/2014/main" val="772862083"/>
                    </a:ext>
                  </a:extLst>
                </a:gridCol>
                <a:gridCol w="2698276">
                  <a:extLst>
                    <a:ext uri="{9D8B030D-6E8A-4147-A177-3AD203B41FA5}">
                      <a16:colId xmlns:a16="http://schemas.microsoft.com/office/drawing/2014/main" val="1171672322"/>
                    </a:ext>
                  </a:extLst>
                </a:gridCol>
                <a:gridCol w="2586538">
                  <a:extLst>
                    <a:ext uri="{9D8B030D-6E8A-4147-A177-3AD203B41FA5}">
                      <a16:colId xmlns:a16="http://schemas.microsoft.com/office/drawing/2014/main" val="1693867252"/>
                    </a:ext>
                  </a:extLst>
                </a:gridCol>
                <a:gridCol w="2474800">
                  <a:extLst>
                    <a:ext uri="{9D8B030D-6E8A-4147-A177-3AD203B41FA5}">
                      <a16:colId xmlns:a16="http://schemas.microsoft.com/office/drawing/2014/main" val="3055763873"/>
                    </a:ext>
                  </a:extLst>
                </a:gridCol>
              </a:tblGrid>
              <a:tr h="2701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Semestre 2</a:t>
                      </a:r>
                      <a:endParaRPr lang="fr-FR" sz="11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33394" marR="33394" marT="33394" marB="3339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150">
                          <a:effectLst/>
                        </a:rPr>
                        <a:t>Objet d’étude</a:t>
                      </a:r>
                      <a:endParaRPr lang="fr-FR" sz="1100" kern="1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33394" marR="33394" marT="33394" marB="3339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Supports de littérature</a:t>
                      </a:r>
                      <a:endParaRPr lang="fr-FR" sz="11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33394" marR="33394" marT="33394" marB="3339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150">
                          <a:effectLst/>
                        </a:rPr>
                        <a:t>Support de philosophie</a:t>
                      </a:r>
                      <a:endParaRPr lang="fr-FR" sz="1100" kern="1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33394" marR="33394" marT="33394" marB="33394"/>
                </a:tc>
                <a:extLst>
                  <a:ext uri="{0D108BD9-81ED-4DB2-BD59-A6C34878D82A}">
                    <a16:rowId xmlns:a16="http://schemas.microsoft.com/office/drawing/2014/main" val="1664524306"/>
                  </a:ext>
                </a:extLst>
              </a:tr>
              <a:tr h="252580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</a:rPr>
                        <a:t> </a:t>
                      </a:r>
                      <a:endParaRPr lang="fr-FR" sz="1100" kern="1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</a:rPr>
                        <a:t> </a:t>
                      </a:r>
                      <a:endParaRPr lang="fr-FR" sz="1100" kern="150" dirty="0">
                        <a:effectLst/>
                      </a:endParaRPr>
                    </a:p>
                    <a:p>
                      <a:pPr marR="179705" indent="107950" algn="ctr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</a:rPr>
                        <a:t> </a:t>
                      </a:r>
                      <a:endParaRPr lang="fr-FR" sz="1100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</a:rPr>
                        <a:t>SEQUENCE 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u="sng" kern="150" dirty="0">
                          <a:effectLst/>
                        </a:rPr>
                        <a:t>La représentation du monde 3</a:t>
                      </a:r>
                      <a:endParaRPr lang="fr-FR" sz="1100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u="none" strike="noStrike" kern="150" dirty="0">
                          <a:effectLst/>
                        </a:rPr>
                        <a:t> </a:t>
                      </a:r>
                      <a:endParaRPr lang="fr-FR" sz="1100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100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</a:rPr>
                        <a:t> </a:t>
                      </a:r>
                      <a:endParaRPr lang="fr-FR" sz="1100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u="sng" dirty="0">
                          <a:effectLst/>
                        </a:rPr>
                        <a:t>L’homme et l’animal</a:t>
                      </a:r>
                      <a:endParaRPr lang="fr-FR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</a:rPr>
                        <a:t> </a:t>
                      </a:r>
                      <a:endParaRPr lang="fr-FR" sz="1100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</a:rPr>
                        <a:t> </a:t>
                      </a:r>
                      <a:endParaRPr lang="fr-FR" sz="1100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Semestre 2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u="sng" kern="150" dirty="0">
                          <a:effectLst/>
                        </a:rPr>
                        <a:t> 1eres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</a:rPr>
                        <a:t> </a:t>
                      </a:r>
                      <a:endParaRPr lang="fr-FR" sz="1100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</a:rPr>
                        <a:t> </a:t>
                      </a:r>
                      <a:endParaRPr lang="fr-FR" sz="1100" kern="150" dirty="0">
                        <a:effectLst/>
                      </a:endParaRPr>
                    </a:p>
                    <a:p>
                      <a:pPr marL="45720" algn="ctr"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</a:rPr>
                        <a:t> </a:t>
                      </a:r>
                      <a:endParaRPr lang="fr-FR" sz="1100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</a:rPr>
                        <a:t> </a:t>
                      </a:r>
                      <a:endParaRPr lang="fr-FR" sz="1100" kern="150" dirty="0">
                        <a:effectLst/>
                      </a:endParaRPr>
                    </a:p>
                    <a:p>
                      <a:pPr marL="45720" algn="ctr"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</a:rPr>
                        <a:t> </a:t>
                      </a:r>
                      <a:endParaRPr lang="fr-FR" sz="1100" kern="1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</a:rPr>
                        <a:t> </a:t>
                      </a:r>
                      <a:endParaRPr lang="fr-FR" sz="1100" kern="1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</a:rPr>
                        <a:t> </a:t>
                      </a:r>
                      <a:endParaRPr lang="fr-FR" sz="1100" kern="1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</a:rPr>
                        <a:t> </a:t>
                      </a:r>
                      <a:endParaRPr lang="fr-FR" sz="11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33394" marR="33394" marT="33394" marB="33394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</a:rPr>
                        <a:t> </a:t>
                      </a:r>
                      <a:endParaRPr lang="fr-FR" sz="1100" kern="15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-L’homme un animal comme les autres : de l’homme primitif (mythe du « bon sauvage » à l’homme policé.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-Regards de l’homme sur l’animal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-Hommes et animaux : amis ou ennemis ?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-Mutations, métamorphoses et hybridation : animalisation et personnification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-Le rôle du monstre dans la littérature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94" marR="33394" marT="33394" marB="33394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</a:rPr>
                        <a:t> </a:t>
                      </a:r>
                      <a:endParaRPr lang="fr-FR" sz="1100" kern="1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33394" marR="33394" marT="33394" marB="33394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46363"/>
                  </a:ext>
                </a:extLst>
              </a:tr>
              <a:tr h="413082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 -</a:t>
                      </a:r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remise en question de la frontière entre l’homme et l’animal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querelle sur « l’animal-machine » de Descartes vs Voltaire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-Peut-on parler de « cultures animales » ?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-Débats actuels entres « spécistes et antispécistes :biologie et théorie de l’évolution</a:t>
                      </a:r>
                      <a:endParaRPr lang="fr-FR" sz="11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33394" marR="33394" marT="33394" marB="33394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</a:rPr>
                        <a:t> </a:t>
                      </a:r>
                      <a:endParaRPr lang="fr-FR" sz="1100" kern="15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Le vivant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La théorie mécaniste de Descartes.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 </a:t>
                      </a:r>
                      <a:endParaRPr lang="fr-FR" sz="11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Mangal" panose="02040503050203030202" pitchFamily="18" charset="0"/>
                      </a:endParaRPr>
                    </a:p>
                  </a:txBody>
                  <a:tcPr marL="33394" marR="33394" marT="33394" marB="33394"/>
                </a:tc>
                <a:extLst>
                  <a:ext uri="{0D108BD9-81ED-4DB2-BD59-A6C34878D82A}">
                    <a16:rowId xmlns:a16="http://schemas.microsoft.com/office/drawing/2014/main" val="1679203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639919"/>
      </p:ext>
    </p:extLst>
  </p:cSld>
  <p:clrMapOvr>
    <a:masterClrMapping/>
  </p:clrMapOvr>
</p:sld>
</file>

<file path=ppt/theme/theme1.xml><?xml version="1.0" encoding="utf-8"?>
<a:theme xmlns:a="http://schemas.openxmlformats.org/drawingml/2006/main" name="Traînée de condensatio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TM04033937[[fn=Traînée de condensation]]</Template>
  <TotalTime>174</TotalTime>
  <Words>1509</Words>
  <Application>Microsoft Office PowerPoint</Application>
  <PresentationFormat>Grand écran</PresentationFormat>
  <Paragraphs>310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Times New Roman</vt:lpstr>
      <vt:lpstr>Traînée de condensation</vt:lpstr>
      <vt:lpstr>Spé.  humanités, littérature et philosophie</vt:lpstr>
      <vt:lpstr>Présentation PowerPoint</vt:lpstr>
      <vt:lpstr>Répartition du cours sur 2 ans = 4 semestres: programme officiel BO MENE1901578A arrêté du 17-1-2019 - J.O. du 20-1-2019</vt:lpstr>
      <vt:lpstr>MODALITÉS d’ENSEIGNEMENT</vt:lpstr>
      <vt:lpstr>Présentation PowerPoint</vt:lpstr>
      <vt:lpstr>                             Proposition cours semestre 1</vt:lpstr>
      <vt:lpstr>Proposition cours semestre 2-1</vt:lpstr>
      <vt:lpstr>Proposition cours semestre 2-2</vt:lpstr>
      <vt:lpstr>Proposition cours semestre 2-3</vt:lpstr>
      <vt:lpstr>Proposition de cours semestre 3</vt:lpstr>
      <vt:lpstr>Proposition de cours semestre 4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Option humanités, littérature et philosophie</dc:title>
  <dc:creator>Jean-Pierre MEYNARD</dc:creator>
  <cp:lastModifiedBy>Jean-Pierre MEYNARD</cp:lastModifiedBy>
  <cp:revision>27</cp:revision>
  <dcterms:created xsi:type="dcterms:W3CDTF">2019-02-28T17:05:36Z</dcterms:created>
  <dcterms:modified xsi:type="dcterms:W3CDTF">2020-03-04T06:54:51Z</dcterms:modified>
</cp:coreProperties>
</file>