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9" r:id="rId5"/>
    <p:sldId id="257" r:id="rId6"/>
    <p:sldId id="268" r:id="rId7"/>
    <p:sldId id="259" r:id="rId8"/>
    <p:sldId id="260" r:id="rId9"/>
    <p:sldId id="262" r:id="rId10"/>
    <p:sldId id="261" r:id="rId11"/>
    <p:sldId id="264" r:id="rId12"/>
    <p:sldId id="270" r:id="rId13"/>
    <p:sldId id="263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90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835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699CA-8DA7-4B9A-AB7C-9478F0EB2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B67C47-5F5F-4E68-996D-065ECA447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D09F0-E1C8-4643-894E-9DC9B436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4B39-9E28-42D0-B1CD-B1E61CE89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5948FA-5CEA-45BB-8BC2-EFADDB12D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2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A3283-4285-4DBF-906A-73186ED9C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A258EC-A6C9-455F-B15F-9CFF70F1E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8F985B-CC3D-4B04-80E0-176117BCE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C2CB68-B229-4EAD-AB29-E4F509B86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9A9C2C-AFEE-4FB9-90C3-66C28B6F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9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BBCE9CC-18CC-4255-87BC-5B8687B08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69CB86-E410-4DD2-84A8-D4241525D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7922A-8A80-4769-92C8-D7719016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34DC08-6A2B-4269-B136-E6FC823E4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D97024-9F42-46D8-AB31-B647B5F9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32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08025-5A9E-4AF4-8D8B-FD2FDC689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6DCBD-5648-4F74-BD5A-BD9DBEEB9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D53711-3B93-4991-A4DB-D6E8B9D1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A58EF5-CF24-4953-ABC3-5EDDB12A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A01EAE-5130-46A8-8290-6A75A029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81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267C2-3C7D-458C-B561-704737CFA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8D0BB5-55E2-4B0A-8BB3-FAFFE1C91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931B3D-CDF2-4816-AF2E-062988E3E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D47055-D86A-4DA1-A974-8C79A12E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8198D0-5576-4CD3-83AE-FFA91F21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7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1D236-B011-4ED7-B974-574129CDA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EEA982-836B-4AAF-9B42-F3D758684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847AAE-76B5-449E-9C70-174D1BAE8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475C4E-A32C-42E9-B45E-73616215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3731F7-DF9C-428E-BBDC-8AFDC4F1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856618-AE53-4A3D-BCDC-15C9F4D24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71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B9E30-1C5D-42F6-9CD7-98A86601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BB756B-8328-405B-A406-6F85882C2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F542BA-6602-4823-819B-24AF6A8F9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1AFC66-A052-497B-BA45-26901BAEEB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8FF42A5-D68F-4942-845A-BB9DB8DA7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362E44D-F80E-47F8-A6FA-8AE860720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B3F874-CAF9-481F-BF08-ACB1C3AA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61C0A7E-F2DF-46E9-AC35-D021DD27D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79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5ECE85-8B34-41B7-BD68-899832ACF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C87092A-CCBB-4465-AAC7-432A6D88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1D7FAFE-400E-422E-B875-97A5FAC8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DB1ECB-0BC8-4C47-B9F6-E5B4E0299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43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5EE545-D205-455D-A68F-22C64D2B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F26F91-1374-4EE5-8C13-F91EDBB7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648918-F185-4FE3-A3BB-059DB995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95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25800B-3F9A-4426-A19C-91952C43F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D0AD0E-05EC-42B2-AA90-DA26D42F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F76F78-64BB-47BA-89ED-94DAC3F50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924FF4-EAAB-4C2D-8760-66B43E582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68E034-BDD3-45CC-8BE0-5C9EC993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A09682-9701-4309-BB55-3ADCD58E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87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538B5-7B9C-4C1D-AD14-2CA4C356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191F97E-2108-4D52-AD3C-698C6D556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605E5D-7284-4F86-9FDF-0759BCB14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C2E312-5AF6-40FC-89AF-2F39468C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855CF2-5F6F-47BD-A0ED-298C6CF0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91C491-E484-4B30-8D8A-369C6F49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71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9BCE56-BE46-4141-BE05-57FA1F4A9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363276-A438-4BFA-8968-BF4761819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28306B-6987-4CD6-BEB8-DC0A744F8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328AC-F7B2-4BDE-9B4D-901CB808458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F3938B-B37E-438E-8DE5-051600ACE5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05D757-CE04-49A4-9657-A4FD8806A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FA14E-224F-4362-B1C7-13B434CE1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79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onster-book.com/python-dlya-detey-i-roditeley" TargetMode="External"/><Relationship Id="rId2" Type="http://schemas.openxmlformats.org/officeDocument/2006/relationships/hyperlink" Target="https://stepik.org/lesson/642675/step/1?unit=63921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inket.io/docs/colors" TargetMode="External"/><Relationship Id="rId5" Type="http://schemas.openxmlformats.org/officeDocument/2006/relationships/hyperlink" Target="https://www.youtube.com/playlist?list=PLMInhDclNR1FjCQvSdT1vvrlAFRx__ehT" TargetMode="External"/><Relationship Id="rId4" Type="http://schemas.openxmlformats.org/officeDocument/2006/relationships/hyperlink" Target="https://digitology.tech/docs/python_3/library/turtle.html#turtle.hom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0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F066F03-1218-4027-B530-21A97E7267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90" r="33019" b="-2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1026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20927FF8-F3BC-48E7-926C-B3BE309C14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82" r="-2" b="7269"/>
          <a:stretch/>
        </p:blipFill>
        <p:spPr bwMode="auto"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40" name="Freeform: Shape 1032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41" name="Freeform: Shape 1034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8AC0E-FB9B-48C8-B84B-FE33258C3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6068" cy="2774088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rgbClr val="002060"/>
                </a:solidFill>
                <a:latin typeface="Garamond" panose="02020404030301010803" pitchFamily="18" charset="0"/>
              </a:rPr>
              <a:t>Мастер-класс  </a:t>
            </a:r>
            <a:br>
              <a:rPr lang="ru-RU" sz="5400" b="1" dirty="0">
                <a:solidFill>
                  <a:srgbClr val="002060"/>
                </a:solidFill>
                <a:latin typeface="Garamond" panose="02020404030301010803" pitchFamily="18" charset="0"/>
              </a:rPr>
            </a:br>
            <a:r>
              <a:rPr lang="ru-RU" sz="5400" b="1" dirty="0">
                <a:solidFill>
                  <a:srgbClr val="002060"/>
                </a:solidFill>
                <a:latin typeface="Garamond" panose="02020404030301010803" pitchFamily="18" charset="0"/>
              </a:rPr>
              <a:t>«Черепашья» графика в Python</a:t>
            </a: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5798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3610C8-856E-45B4-83FB-61A84270736A}"/>
              </a:ext>
            </a:extLst>
          </p:cNvPr>
          <p:cNvSpPr txBox="1"/>
          <p:nvPr/>
        </p:nvSpPr>
        <p:spPr>
          <a:xfrm>
            <a:off x="2524397" y="1982450"/>
            <a:ext cx="79128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800" dirty="0" err="1"/>
              <a:t>for</a:t>
            </a:r>
            <a:r>
              <a:rPr lang="ru-RU" sz="8800" dirty="0"/>
              <a:t> i </a:t>
            </a:r>
            <a:r>
              <a:rPr lang="ru-RU" sz="8800" dirty="0" err="1"/>
              <a:t>in</a:t>
            </a:r>
            <a:r>
              <a:rPr lang="ru-RU" sz="8800" dirty="0"/>
              <a:t> </a:t>
            </a:r>
            <a:r>
              <a:rPr lang="ru-RU" sz="8800" dirty="0" err="1"/>
              <a:t>range</a:t>
            </a:r>
            <a:r>
              <a:rPr lang="ru-RU" sz="8800" dirty="0"/>
              <a:t> (</a:t>
            </a:r>
            <a:r>
              <a:rPr lang="en-US" sz="8800" dirty="0"/>
              <a:t>n</a:t>
            </a:r>
            <a:r>
              <a:rPr lang="ru-RU" sz="8800" dirty="0"/>
              <a:t>)</a:t>
            </a:r>
            <a:r>
              <a:rPr lang="en-US" sz="8800" dirty="0"/>
              <a:t>:</a:t>
            </a:r>
            <a:endParaRPr lang="ru-RU" sz="8800" dirty="0"/>
          </a:p>
        </p:txBody>
      </p:sp>
      <p:pic>
        <p:nvPicPr>
          <p:cNvPr id="6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1EB2DD77-7F33-4611-8C23-8E65EE3863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959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48543" y="1222603"/>
            <a:ext cx="9285514" cy="4644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800" dirty="0" err="1"/>
              <a:t>t.color</a:t>
            </a:r>
            <a:r>
              <a:rPr lang="en-US" sz="8800" dirty="0"/>
              <a:t> ('red')</a:t>
            </a:r>
            <a:endParaRPr lang="ru-RU" sz="8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800" dirty="0" err="1"/>
              <a:t>t.width</a:t>
            </a:r>
            <a:r>
              <a:rPr lang="en-US" sz="8800" dirty="0"/>
              <a:t> (3)</a:t>
            </a:r>
            <a:endParaRPr lang="ru-RU" sz="8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800" dirty="0" err="1"/>
              <a:t>t.circle</a:t>
            </a:r>
            <a:r>
              <a:rPr lang="en-US" sz="8800" dirty="0"/>
              <a:t>(100, 360, 5)</a:t>
            </a:r>
            <a:endParaRPr lang="ru-RU" sz="8800" dirty="0"/>
          </a:p>
        </p:txBody>
      </p:sp>
      <p:pic>
        <p:nvPicPr>
          <p:cNvPr id="5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1EB2DD77-7F33-4611-8C23-8E65EE3863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433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758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5E7C8-6CBA-F97F-4CC6-523955995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Возвращение экрана в исходное состояние</a:t>
            </a:r>
            <a:br>
              <a:rPr lang="ru-RU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A77661-A781-6F42-0ED3-04C18777D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1289844"/>
            <a:ext cx="10515600" cy="529756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4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67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turtle.clear</a:t>
            </a:r>
            <a:r>
              <a:rPr lang="ru-RU" sz="67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ru-RU" sz="67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turtle.reset</a:t>
            </a:r>
            <a:r>
              <a:rPr lang="ru-RU" sz="67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ru-RU" sz="67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turtle.clearscreen</a:t>
            </a:r>
            <a:r>
              <a:rPr lang="ru-RU" sz="67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endParaRPr lang="en-US" sz="45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turtle.clear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стирает все рисунки в графическом окне. Но не меняет положение черепашки, цвет рисунка и цвет фона графического окна.</a:t>
            </a:r>
          </a:p>
          <a:p>
            <a:pPr marL="0" indent="0">
              <a:buNone/>
            </a:pPr>
            <a:endParaRPr lang="ru-RU" sz="4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turtle.reset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стирает все рисунки, имеющиеся в графическом окне, задает черный цвет рисунка и возвращает черепашку в исходное положение в центре экрана. Эта команда не переустанавливает цвет фона графического окна.</a:t>
            </a:r>
          </a:p>
          <a:p>
            <a:pPr marL="0" indent="0">
              <a:buNone/>
            </a:pPr>
            <a:endParaRPr lang="ru-RU" sz="4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turtle.clearscreen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стирает все рисунки в графическом окне, меняет цвет рисунка на черный, а цвет фона на белый, и возвращает черепашку в исходное положение в центре графического окна.</a:t>
            </a:r>
          </a:p>
        </p:txBody>
      </p:sp>
    </p:spTree>
    <p:extLst>
      <p:ext uri="{BB962C8B-B14F-4D97-AF65-F5344CB8AC3E}">
        <p14:creationId xmlns:p14="http://schemas.microsoft.com/office/powerpoint/2010/main" val="1893931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8B33D44-3BC5-4C43-8E71-65033A16681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861" y="884237"/>
            <a:ext cx="2933700" cy="29432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0D3B6A-DAFE-4A2C-8E0B-B7DC08603CE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036" y="884237"/>
            <a:ext cx="2466975" cy="226391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DB6331-5663-4C76-B1C9-24C98C4A792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786" y="3929516"/>
            <a:ext cx="4140926" cy="141319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8D36F7C-53F6-4A62-AD6D-47E8740118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025" y="3929516"/>
            <a:ext cx="2466975" cy="2619375"/>
          </a:xfrm>
          <a:prstGeom prst="rect">
            <a:avLst/>
          </a:prstGeom>
        </p:spPr>
      </p:pic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32D0CDD8-32BC-4327-B579-ED9289EDE1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727687F-88DF-4D67-ADE0-85B0FC36F4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9288" y="4313736"/>
            <a:ext cx="2466975" cy="205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47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A764D-61B2-7C1C-BDFB-A87E1EEE3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/>
              <a:t>Интернет-ресурсы</a:t>
            </a:r>
            <a:endParaRPr lang="ru-RU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172114-8537-48ED-7114-FE8C1848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https://stepik.org/lesson/642675/step/1?unit=639218</a:t>
            </a:r>
            <a:r>
              <a:rPr lang="ru-RU" dirty="0"/>
              <a:t> платформа </a:t>
            </a:r>
            <a:r>
              <a:rPr lang="en-US" dirty="0" err="1"/>
              <a:t>Stepik</a:t>
            </a:r>
            <a:endParaRPr lang="ru-RU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https://monster-book.com/python-dlya-detey-i-roditeley</a:t>
            </a:r>
            <a:r>
              <a:rPr lang="ru-RU" dirty="0"/>
              <a:t> ссылка на книгу </a:t>
            </a:r>
            <a:r>
              <a:rPr lang="ru-RU" dirty="0" err="1"/>
              <a:t>Брайсона</a:t>
            </a:r>
            <a:r>
              <a:rPr lang="ru-RU" dirty="0"/>
              <a:t> Пэйна «</a:t>
            </a:r>
            <a:r>
              <a:rPr lang="en-US" dirty="0"/>
              <a:t>P</a:t>
            </a:r>
            <a:r>
              <a:rPr lang="ru-RU" dirty="0" err="1"/>
              <a:t>ython</a:t>
            </a:r>
            <a:r>
              <a:rPr lang="ru-RU" dirty="0"/>
              <a:t> для детей и родителей»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https://digitology.tech/docs/python_3/library/turtle.html#turtle.home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turtle — </a:t>
            </a:r>
            <a:r>
              <a:rPr lang="ru-RU" dirty="0"/>
              <a:t>Черепашья графика¶</a:t>
            </a:r>
            <a:endParaRPr lang="en-US" dirty="0"/>
          </a:p>
          <a:p>
            <a:pPr marL="0" indent="0" algn="l">
              <a:buNone/>
            </a:pPr>
            <a:r>
              <a:rPr lang="ru-RU" b="0" i="0" u="none" strike="noStrike" baseline="0" dirty="0"/>
              <a:t>Плейлист </a:t>
            </a:r>
            <a:r>
              <a:rPr lang="en-US" b="0" i="0" u="none" strike="noStrike" baseline="0" dirty="0"/>
              <a:t>Python. Turtle graphics. </a:t>
            </a:r>
            <a:r>
              <a:rPr lang="en-US" b="0" i="0" u="none" strike="noStrike" baseline="0" dirty="0">
                <a:hlinkClick r:id="rId5"/>
              </a:rPr>
              <a:t>https://www.youtube.com/playlist?list=PLMInhDclNR1FjCQvSdT1vvrlAFRx__ehT</a:t>
            </a:r>
            <a:endParaRPr lang="en-US" b="0" i="0" u="none" strike="noStrike" baseline="0" dirty="0"/>
          </a:p>
          <a:p>
            <a:pPr marL="0" indent="0" algn="l">
              <a:buNone/>
            </a:pPr>
            <a:r>
              <a:rPr lang="en-US" dirty="0">
                <a:hlinkClick r:id="rId6"/>
              </a:rPr>
              <a:t>https://trinket.io/docs/colors</a:t>
            </a:r>
            <a:endParaRPr lang="en-US" dirty="0"/>
          </a:p>
          <a:p>
            <a:pPr marL="0" indent="0" algn="l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38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E8BA51-B6A9-40C4-5381-DA2308A17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99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Черепашья графика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86D09D-9F94-78C3-B603-DFA1E6690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722"/>
            <a:ext cx="10862388" cy="435133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ru-RU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конце 1960-х годов преподаватель Массачусетского технологического института (МIТ) 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Сеймур Пейперт </a:t>
            </a:r>
            <a:r>
              <a:rPr lang="ru-RU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начал использовать роботизированную «черепашку</a:t>
            </a:r>
            <a:r>
              <a:rPr lang="ru-RU" sz="2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обучения студентов программированию.</a:t>
            </a:r>
          </a:p>
          <a:p>
            <a:pPr marL="0" indent="0" algn="l" rtl="0">
              <a:buNone/>
            </a:pPr>
            <a:r>
              <a:rPr lang="ru-RU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Черепашка была связана с компьютером, на котором обучаемый мог вводить команды, побуждающие черепашку перемещаться. У черепашки имелось перо, которое можно было поднимать и опускать. Ее можно было положить на лист бумаги и, программируя движение, </a:t>
            </a:r>
            <a:r>
              <a:rPr lang="ru-RU" sz="2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создать рисунок.</a:t>
            </a:r>
            <a:endParaRPr lang="en-US" sz="24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ru-RU" sz="2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 имеет систему черепашьей графики, имитирующую эту роботизированную черепашку. Система выводит на экран небольшой курсор (черепашку). Перемещение черепашки по экрану рисует линии и геометрические фигуры. Для этого используется модуль </a:t>
            </a:r>
            <a:r>
              <a:rPr lang="ru-RU" altLang="ru-RU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turtle</a:t>
            </a: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US" sz="2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5CEEC121-8F65-986D-3A1B-011DC9672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351" y="5116279"/>
            <a:ext cx="10027298" cy="174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0">
            <a:extLst>
              <a:ext uri="{FF2B5EF4-FFF2-40B4-BE49-F238E27FC236}">
                <a16:creationId xmlns:a16="http://schemas.microsoft.com/office/drawing/2014/main" id="{12612C3D-B6F6-C8A6-6FC1-24F33C510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500"/>
            <a:ext cx="253596" cy="276999"/>
          </a:xfrm>
          <a:prstGeom prst="rect">
            <a:avLst/>
          </a:prstGeom>
          <a:solidFill>
            <a:srgbClr val="F3F4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496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ED0B32-D451-1274-9038-AE1A507EA7C6}"/>
              </a:ext>
            </a:extLst>
          </p:cNvPr>
          <p:cNvSpPr txBox="1"/>
          <p:nvPr/>
        </p:nvSpPr>
        <p:spPr>
          <a:xfrm>
            <a:off x="765110" y="870213"/>
            <a:ext cx="10907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В меню </a:t>
            </a:r>
            <a:r>
              <a:rPr lang="ru-RU" sz="2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Пуск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найдите программу IDLE и запустите ее. Вы увидите текстовое окно для ввода команд. Эта программа называется оболочкой Python. </a:t>
            </a:r>
            <a:r>
              <a:rPr lang="ru-RU" sz="200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Оболочка</a:t>
            </a:r>
            <a:r>
              <a:rPr lang="ru-RU" sz="200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—это окно или экран, позволяющие пользователю вводить команды и строки кода.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E4D8704-6405-72AC-C41E-46C45A459E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934" r="21315"/>
          <a:stretch/>
        </p:blipFill>
        <p:spPr>
          <a:xfrm>
            <a:off x="908179" y="2033043"/>
            <a:ext cx="2323323" cy="1419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72C3D78-BD21-4EB4-F4F6-6EBE834C97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25" r="2599" b="14144"/>
          <a:stretch/>
        </p:blipFill>
        <p:spPr>
          <a:xfrm>
            <a:off x="3421224" y="2033043"/>
            <a:ext cx="8052319" cy="1709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B37FEA-643F-01E2-CE3A-F5019E336F3F}"/>
              </a:ext>
            </a:extLst>
          </p:cNvPr>
          <p:cNvSpPr txBox="1"/>
          <p:nvPr/>
        </p:nvSpPr>
        <p:spPr>
          <a:xfrm>
            <a:off x="765110" y="3557431"/>
            <a:ext cx="11084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Строка &gt;&gt;&gt; называется приглашением, и ее наличие означает, что компьютер готов принять Вашу первую команду.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В окне IDLE перейдите к меню </a:t>
            </a:r>
            <a:r>
              <a:rPr lang="ru-RU" sz="2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File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(Файл)</a:t>
            </a: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и выберите команду </a:t>
            </a:r>
            <a:r>
              <a:rPr lang="ru-RU" sz="2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New File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(Новый</a:t>
            </a: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файл). На экране появится пустое окно с заголовком </a:t>
            </a:r>
            <a:r>
              <a:rPr lang="ru-RU" sz="2000" b="0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Untitled</a:t>
            </a:r>
            <a:r>
              <a:rPr lang="ru-RU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29692B2B-2DCF-37D0-03B3-E5C8ED3950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10477427" y="5131007"/>
            <a:ext cx="1565283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E4B6D1E-46FD-702F-C894-629471B3A1D2}"/>
              </a:ext>
            </a:extLst>
          </p:cNvPr>
          <p:cNvSpPr txBox="1"/>
          <p:nvPr/>
        </p:nvSpPr>
        <p:spPr>
          <a:xfrm>
            <a:off x="765110" y="4620154"/>
            <a:ext cx="1007395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того чтобы создавать рисунки </a:t>
            </a:r>
            <a:r>
              <a:rPr lang="ru-RU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воспользуемся </a:t>
            </a:r>
            <a:r>
              <a:rPr lang="ru-RU" sz="2000" b="0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графикой </a:t>
            </a:r>
            <a:r>
              <a:rPr lang="ru-RU" sz="2000" b="0" i="1" u="none" strike="noStrike" baseline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turtle</a:t>
            </a:r>
            <a:r>
              <a:rPr lang="ru-RU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работе с графикой </a:t>
            </a:r>
            <a:r>
              <a:rPr lang="ru-RU" sz="2000" b="0" i="0" u="none" strike="noStrike" baseline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turtle</a:t>
            </a:r>
            <a:r>
              <a:rPr lang="ru-RU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 пишете инструкции для виртуальной, или воображаемой, черепашки, сообщающие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 о том, как перемещаться по экрану. Черепашка носит с собой ручку, а Вы можете проинструктировать черепашку воспользоваться этой ручкой для рисования линий по мере перемещения по экрану.</a:t>
            </a: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774FAE-3C00-B0C3-D4E5-1CB90E387B8C}"/>
              </a:ext>
            </a:extLst>
          </p:cNvPr>
          <p:cNvSpPr txBox="1"/>
          <p:nvPr/>
        </p:nvSpPr>
        <p:spPr>
          <a:xfrm>
            <a:off x="2688137" y="74746"/>
            <a:ext cx="72387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Программируем на </a:t>
            </a:r>
            <a:r>
              <a:rPr lang="en-US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Pythone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56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8EEC9-9B0A-9C7D-8284-1D25B02FD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dirty="0"/>
              <a:t>Модуль turtle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7658A9-F2FF-7B03-8B5F-0E933B3FCCA9}"/>
              </a:ext>
            </a:extLst>
          </p:cNvPr>
          <p:cNvSpPr txBox="1"/>
          <p:nvPr/>
        </p:nvSpPr>
        <p:spPr>
          <a:xfrm>
            <a:off x="238862" y="2793585"/>
            <a:ext cx="12805334" cy="3320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turtle</a:t>
            </a:r>
            <a:r>
              <a:rPr lang="ru-RU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200" dirty="0">
                <a:solidFill>
                  <a:srgbClr val="FF0066"/>
                </a:solidFill>
              </a:rPr>
              <a:t>#Подключаем модуль</a:t>
            </a:r>
            <a:endParaRPr lang="ru-RU" sz="3200" dirty="0">
              <a:solidFill>
                <a:srgbClr val="FF0066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3200" dirty="0">
                <a:solidFill>
                  <a:srgbClr val="FF0066"/>
                </a:solidFill>
              </a:rPr>
              <a:t>				    </a:t>
            </a:r>
            <a:r>
              <a:rPr lang="en-US" sz="3200" dirty="0">
                <a:solidFill>
                  <a:srgbClr val="FF0066"/>
                </a:solidFill>
              </a:rPr>
              <a:t> turtle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t=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turtle.Turtle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3200" dirty="0">
                <a:solidFill>
                  <a:srgbClr val="FF0066"/>
                </a:solidFill>
              </a:rPr>
              <a:t>#Создаем область</a:t>
            </a:r>
            <a:r>
              <a:rPr lang="ru-RU" sz="3200" dirty="0">
                <a:solidFill>
                  <a:srgbClr val="FF0066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3200" dirty="0">
                <a:solidFill>
                  <a:srgbClr val="FF0066"/>
                </a:solidFill>
              </a:rPr>
              <a:t>				       </a:t>
            </a:r>
            <a:r>
              <a:rPr lang="en-US" sz="3200" dirty="0">
                <a:solidFill>
                  <a:srgbClr val="FF0066"/>
                </a:solidFill>
              </a:rPr>
              <a:t>Черепашки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t.shape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('turtle')</a:t>
            </a:r>
            <a:r>
              <a:rPr lang="en-US" sz="3200" dirty="0">
                <a:solidFill>
                  <a:srgbClr val="FF0066"/>
                </a:solidFill>
              </a:rPr>
              <a:t>#Изменяем внешний</a:t>
            </a:r>
            <a:endParaRPr lang="ru-RU" sz="3200" dirty="0">
              <a:solidFill>
                <a:srgbClr val="FF0066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3200" dirty="0">
                <a:solidFill>
                  <a:srgbClr val="FF0066"/>
                </a:solidFill>
              </a:rPr>
              <a:t>				       </a:t>
            </a:r>
            <a:r>
              <a:rPr lang="en-US" sz="3200" dirty="0">
                <a:solidFill>
                  <a:srgbClr val="FF0066"/>
                </a:solidFill>
              </a:rPr>
              <a:t> вид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7EC5B7-AF30-286F-6FCA-5A1134CFE1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50" r="39901"/>
          <a:stretch/>
        </p:blipFill>
        <p:spPr>
          <a:xfrm>
            <a:off x="8692572" y="0"/>
            <a:ext cx="4724343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9372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16FB58D-0DCC-41A1-907E-5198D10F515C}"/>
              </a:ext>
            </a:extLst>
          </p:cNvPr>
          <p:cNvSpPr txBox="1"/>
          <p:nvPr/>
        </p:nvSpPr>
        <p:spPr>
          <a:xfrm>
            <a:off x="598559" y="528276"/>
            <a:ext cx="6093822" cy="6591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 turtle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 = </a:t>
            </a:r>
            <a:r>
              <a:rPr lang="en-US" sz="6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turtle.Turtle</a:t>
            </a: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6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t.shape</a:t>
            </a: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('turtle’)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000088"/>
                </a:solidFill>
                <a:effectLst/>
                <a:latin typeface="JetBrains Mono"/>
              </a:rPr>
              <a:t>t</a:t>
            </a:r>
            <a:r>
              <a:rPr lang="en-US" sz="4000" b="0" i="0" dirty="0" err="1">
                <a:solidFill>
                  <a:srgbClr val="9B703F"/>
                </a:solidFill>
                <a:effectLst/>
                <a:latin typeface="JetBrains Mono"/>
              </a:rPr>
              <a:t>.shape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(</a:t>
            </a:r>
            <a:r>
              <a:rPr lang="en-US" sz="4000" b="0" i="0" dirty="0">
                <a:solidFill>
                  <a:srgbClr val="008800"/>
                </a:solidFill>
                <a:effectLst/>
                <a:latin typeface="JetBrains Mono"/>
              </a:rPr>
              <a:t>'square’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)</a:t>
            </a:r>
            <a:endParaRPr lang="ru-RU" sz="4000" b="0" i="0" dirty="0">
              <a:solidFill>
                <a:srgbClr val="000000"/>
              </a:solidFill>
              <a:effectLst/>
              <a:latin typeface="JetBrains Mono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000088"/>
                </a:solidFill>
                <a:effectLst/>
                <a:latin typeface="JetBrains Mono"/>
              </a:rPr>
              <a:t>t</a:t>
            </a:r>
            <a:r>
              <a:rPr lang="en-US" sz="4000" b="0" i="0" dirty="0" err="1">
                <a:solidFill>
                  <a:srgbClr val="9B703F"/>
                </a:solidFill>
                <a:effectLst/>
                <a:latin typeface="JetBrains Mono"/>
              </a:rPr>
              <a:t>.shape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(</a:t>
            </a:r>
            <a:r>
              <a:rPr lang="en-US" sz="4000" b="0" i="0" dirty="0">
                <a:solidFill>
                  <a:srgbClr val="008800"/>
                </a:solidFill>
                <a:effectLst/>
                <a:latin typeface="JetBrains Mono"/>
              </a:rPr>
              <a:t>'arrow’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)</a:t>
            </a:r>
            <a:endParaRPr lang="ru-RU" sz="4000" dirty="0">
              <a:solidFill>
                <a:srgbClr val="000000"/>
              </a:solidFill>
              <a:latin typeface="JetBrains Mono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000088"/>
                </a:solidFill>
                <a:effectLst/>
                <a:latin typeface="JetBrains Mono"/>
              </a:rPr>
              <a:t>t</a:t>
            </a:r>
            <a:r>
              <a:rPr lang="en-US" sz="4000" b="0" i="0" dirty="0" err="1">
                <a:solidFill>
                  <a:srgbClr val="9B703F"/>
                </a:solidFill>
                <a:effectLst/>
                <a:latin typeface="JetBrains Mono"/>
              </a:rPr>
              <a:t>.shape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(</a:t>
            </a:r>
            <a:r>
              <a:rPr lang="en-US" sz="4000" b="0" i="0" dirty="0">
                <a:solidFill>
                  <a:srgbClr val="008800"/>
                </a:solidFill>
                <a:effectLst/>
                <a:latin typeface="JetBrains Mono"/>
              </a:rPr>
              <a:t>'circle'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JetBrains Mono"/>
              </a:rPr>
              <a:t>)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B3AC29C9-0081-4FE8-8521-5A5407DDFC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7C3562A-E7EE-4B3F-9275-2AC9F3CA6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242" y="2155598"/>
            <a:ext cx="4686300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55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B3AC29C9-0081-4FE8-8521-5A5407DDFC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10210874" y="67699"/>
            <a:ext cx="1981126" cy="179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8D4852-3BFE-4A75-B929-99B66D0F0102}"/>
              </a:ext>
            </a:extLst>
          </p:cNvPr>
          <p:cNvSpPr txBox="1"/>
          <p:nvPr/>
        </p:nvSpPr>
        <p:spPr>
          <a:xfrm>
            <a:off x="1436370" y="352529"/>
            <a:ext cx="9319260" cy="781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Команды перемещения черепашки</a:t>
            </a:r>
            <a:endParaRPr lang="ru-RU" sz="4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8D030-A87D-4E4F-BF77-31C16E4E338A}"/>
              </a:ext>
            </a:extLst>
          </p:cNvPr>
          <p:cNvSpPr txBox="1"/>
          <p:nvPr/>
        </p:nvSpPr>
        <p:spPr>
          <a:xfrm>
            <a:off x="1094014" y="1306503"/>
            <a:ext cx="9319260" cy="5016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Проползти вперед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шагов (пикселей).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backward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Проползти назад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шагов (пикселей).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left</a:t>
            </a:r>
            <a:r>
              <a:rPr lang="ru-RU" sz="32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angle</a:t>
            </a:r>
            <a:r>
              <a:rPr lang="ru-RU" sz="32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Повернуться налево на 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angle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градусов.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right</a:t>
            </a:r>
            <a:r>
              <a:rPr lang="ru-RU" sz="32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angle</a:t>
            </a:r>
            <a:r>
              <a:rPr lang="ru-RU" sz="32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Повернуться направо на 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angle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градусов.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57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B3AC29C9-0081-4FE8-8521-5A5407DDFC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8D4852-3BFE-4A75-B929-99B66D0F0102}"/>
              </a:ext>
            </a:extLst>
          </p:cNvPr>
          <p:cNvSpPr txBox="1"/>
          <p:nvPr/>
        </p:nvSpPr>
        <p:spPr>
          <a:xfrm>
            <a:off x="1778726" y="359333"/>
            <a:ext cx="8634548" cy="718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Команды перемещения черепашки</a:t>
            </a:r>
            <a:endParaRPr lang="ru-RU" sz="4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8D030-A87D-4E4F-BF77-31C16E4E338A}"/>
              </a:ext>
            </a:extLst>
          </p:cNvPr>
          <p:cNvSpPr txBox="1"/>
          <p:nvPr/>
        </p:nvSpPr>
        <p:spPr>
          <a:xfrm>
            <a:off x="1094014" y="1306503"/>
            <a:ext cx="9319260" cy="5324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Нарисовать окружность радиуса r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r,angle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Нарисовать дугу радиуса r и градусной мерой 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angle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Переместить черепашку в точку с координатами (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05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B3AC29C9-0081-4FE8-8521-5A5407DDFC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8D4852-3BFE-4A75-B929-99B66D0F0102}"/>
              </a:ext>
            </a:extLst>
          </p:cNvPr>
          <p:cNvSpPr txBox="1"/>
          <p:nvPr/>
        </p:nvSpPr>
        <p:spPr>
          <a:xfrm>
            <a:off x="1778726" y="359333"/>
            <a:ext cx="8634548" cy="718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рисования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8D030-A87D-4E4F-BF77-31C16E4E338A}"/>
              </a:ext>
            </a:extLst>
          </p:cNvPr>
          <p:cNvSpPr txBox="1"/>
          <p:nvPr/>
        </p:nvSpPr>
        <p:spPr>
          <a:xfrm>
            <a:off x="1094014" y="1306503"/>
            <a:ext cx="9319260" cy="4375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down</a:t>
            </a:r>
            <a:r>
              <a:rPr lang="ru-RU" sz="2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Опустить перо. После этой команды черепашка начнет оставлять след при любом своем передвижении.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ru-RU" sz="2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Поднять перо.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</a:t>
            </a:r>
            <a:r>
              <a:rPr lang="ru-RU" sz="2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(n)</a:t>
            </a:r>
            <a:r>
              <a:rPr lang="en-US" sz="2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pensize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(n)</a:t>
            </a:r>
            <a:endParaRPr lang="ru-RU" sz="2800" b="1" dirty="0">
              <a:solidFill>
                <a:srgbClr val="00000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Установить ширину следа черепашки в </a:t>
            </a:r>
            <a:r>
              <a:rPr lang="ru-RU" sz="2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пикселей.</a:t>
            </a:r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390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МетаШкола - Черепашка на Питоне онлайн">
            <a:extLst>
              <a:ext uri="{FF2B5EF4-FFF2-40B4-BE49-F238E27FC236}">
                <a16:creationId xmlns:a16="http://schemas.microsoft.com/office/drawing/2014/main" id="{B3AC29C9-0081-4FE8-8521-5A5407DDFC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r="18360"/>
          <a:stretch/>
        </p:blipFill>
        <p:spPr bwMode="auto">
          <a:xfrm>
            <a:off x="9814560" y="0"/>
            <a:ext cx="2377440" cy="2155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8D4852-3BFE-4A75-B929-99B66D0F0102}"/>
              </a:ext>
            </a:extLst>
          </p:cNvPr>
          <p:cNvSpPr txBox="1"/>
          <p:nvPr/>
        </p:nvSpPr>
        <p:spPr>
          <a:xfrm>
            <a:off x="1778726" y="359333"/>
            <a:ext cx="8634548" cy="718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рисования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8D030-A87D-4E4F-BF77-31C16E4E338A}"/>
              </a:ext>
            </a:extLst>
          </p:cNvPr>
          <p:cNvSpPr txBox="1"/>
          <p:nvPr/>
        </p:nvSpPr>
        <p:spPr>
          <a:xfrm>
            <a:off x="1094013" y="1123621"/>
            <a:ext cx="10192295" cy="6275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сolor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(s)</a:t>
            </a:r>
            <a:r>
              <a:rPr lang="en-US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pencolor</a:t>
            </a:r>
            <a:r>
              <a:rPr lang="en-US" sz="3200" b="1" dirty="0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(s)</a:t>
            </a:r>
            <a:endParaRPr lang="ru-RU" sz="3200" b="1" dirty="0">
              <a:solidFill>
                <a:srgbClr val="00000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Установить цвет следа черепашки в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должно быть текстовой строкой, заключенной в кавычки, с названием цвета (по-английски), например,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 т.д.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ru-RU" sz="3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(f)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Используется для рисования закрашенных областей. Начиная рисовать закрашенную область, дайте команду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закончив рисование области — 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.end_</a:t>
            </a:r>
            <a:r>
              <a:rPr lang="ru-RU" sz="3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ru-RU" sz="3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2875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788</Words>
  <Application>Microsoft Office PowerPoint</Application>
  <PresentationFormat>Широкоэкранный</PresentationFormat>
  <Paragraphs>72</Paragraphs>
  <Slides>14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Avenir Next LT Pro</vt:lpstr>
      <vt:lpstr>Calibri</vt:lpstr>
      <vt:lpstr>Calibri Light</vt:lpstr>
      <vt:lpstr>Courier New</vt:lpstr>
      <vt:lpstr>Garamond</vt:lpstr>
      <vt:lpstr>JetBrains Mono</vt:lpstr>
      <vt:lpstr>Roboto</vt:lpstr>
      <vt:lpstr>Times New Roman</vt:lpstr>
      <vt:lpstr>Тема Office</vt:lpstr>
      <vt:lpstr>Мастер-класс   «Черепашья» графика в Python</vt:lpstr>
      <vt:lpstr>Черепашья графика</vt:lpstr>
      <vt:lpstr>Презентация PowerPoint</vt:lpstr>
      <vt:lpstr>Модуль turtle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Возвращение экрана в исходное состояние </vt:lpstr>
      <vt:lpstr>Презентация PowerPoint</vt:lpstr>
      <vt:lpstr>Интернет-ресурсы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Первый урок на Питоне</dc:title>
  <dc:creator>Елена Калинина</dc:creator>
  <cp:lastModifiedBy>4990</cp:lastModifiedBy>
  <cp:revision>20</cp:revision>
  <dcterms:created xsi:type="dcterms:W3CDTF">2021-02-25T16:51:09Z</dcterms:created>
  <dcterms:modified xsi:type="dcterms:W3CDTF">2023-03-27T17:44:21Z</dcterms:modified>
</cp:coreProperties>
</file>