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25"/>
  </p:handoutMasterIdLst>
  <p:sldIdLst>
    <p:sldId id="256" r:id="rId3"/>
    <p:sldId id="285" r:id="rId4"/>
    <p:sldId id="257" r:id="rId5"/>
    <p:sldId id="286" r:id="rId6"/>
    <p:sldId id="287" r:id="rId7"/>
    <p:sldId id="259" r:id="rId8"/>
    <p:sldId id="258" r:id="rId9"/>
    <p:sldId id="315" r:id="rId10"/>
    <p:sldId id="261" r:id="rId11"/>
    <p:sldId id="262" r:id="rId12"/>
    <p:sldId id="264" r:id="rId13"/>
    <p:sldId id="263" r:id="rId14"/>
    <p:sldId id="265" r:id="rId15"/>
    <p:sldId id="266" r:id="rId17"/>
    <p:sldId id="267" r:id="rId18"/>
    <p:sldId id="271" r:id="rId19"/>
    <p:sldId id="268" r:id="rId20"/>
    <p:sldId id="269" r:id="rId21"/>
    <p:sldId id="270" r:id="rId22"/>
    <p:sldId id="283" r:id="rId23"/>
    <p:sldId id="342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При разомкнутом варианте управления описанной деятельностью первые этапы работы школьника над задачей не контролируются и не направляются  учителем, что при низком уровне подготовки приводит к неверным решениям или заимствованию учениками готовых программ из различных источников.</a:t>
            </a:r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r>
              <a:rPr lang="ru-RU" altLang="en-US"/>
              <a:t>Указать конкретное содержание этих этапов можно только при обращении к специфическим закономерностям управляемого процесса, то есть к содержанию конкретных задач.</a:t>
            </a:r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ru-RU" altLang="en-US" sz="2665"/>
              <a:t>УПРАВЛЕНИЕ ПОЗНАВАТЕЛЬНОЙ ДЕЯТЕЛЬНОСТЬЮ УЧАЩИХСЯ ПРИ ИЗУЧЕНИИ ПРОГРАММИРОВАНИЯ НА УРОКАХ ИНФОРМАТИКИ</a:t>
            </a:r>
            <a:endParaRPr lang="ru-RU" altLang="en-US" sz="2665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0170" y="4183063"/>
            <a:ext cx="9144000" cy="1655762"/>
          </a:xfrm>
        </p:spPr>
        <p:txBody>
          <a:bodyPr>
            <a:normAutofit lnSpcReduction="20000"/>
          </a:bodyPr>
          <a:p>
            <a:r>
              <a:rPr lang="ru-RU" altLang="en-US"/>
              <a:t>Н.И. Заводчикова, </a:t>
            </a:r>
            <a:endParaRPr lang="ru-RU" altLang="en-US"/>
          </a:p>
          <a:p>
            <a:r>
              <a:rPr lang="ru-RU" altLang="en-US"/>
              <a:t>Ярославский государственный педагогический </a:t>
            </a:r>
            <a:endParaRPr lang="ru-RU" altLang="en-US"/>
          </a:p>
          <a:p>
            <a:r>
              <a:rPr lang="ru-RU" altLang="en-US"/>
              <a:t>университет им. К. Д. Ушинского</a:t>
            </a:r>
            <a:endParaRPr lang="ru-RU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Что изменилось в последнее время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- рост авторитета дисциплины среди учащихся </a:t>
            </a:r>
            <a:endParaRPr lang="ru-RU" altLang="en-US"/>
          </a:p>
          <a:p>
            <a:r>
              <a:rPr lang="ru-RU" altLang="en-US"/>
              <a:t>- повышение мотивации учащихся</a:t>
            </a:r>
            <a:endParaRPr lang="ru-RU" altLang="en-US"/>
          </a:p>
          <a:p>
            <a:r>
              <a:rPr lang="ru-RU" altLang="en-US"/>
              <a:t>- «средний» ученик хочет научиться программировать</a:t>
            </a:r>
            <a:endParaRPr lang="ru-RU" altLang="en-US"/>
          </a:p>
          <a:p>
            <a:r>
              <a:rPr lang="ru-RU" altLang="en-US"/>
              <a:t>- постпандемийное стремление к самообразованию :)</a:t>
            </a:r>
            <a:endParaRPr lang="ru-RU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>
                <a:sym typeface="+mn-ea"/>
              </a:rPr>
              <a:t>Циклическое управление </a:t>
            </a:r>
            <a:r>
              <a:rPr lang="ru-RU" altLang="en-US">
                <a:sym typeface="+mn-ea"/>
              </a:rPr>
              <a:t>процессом решения задач по программированию</a:t>
            </a:r>
            <a:endParaRPr lang="ru-RU" altLang="en-US"/>
          </a:p>
        </p:txBody>
      </p:sp>
      <p:grpSp>
        <p:nvGrpSpPr>
          <p:cNvPr id="6" name="Группа 6"/>
          <p:cNvGrpSpPr/>
          <p:nvPr/>
        </p:nvGrpSpPr>
        <p:grpSpPr>
          <a:xfrm>
            <a:off x="1974215" y="2061845"/>
            <a:ext cx="7912735" cy="4439920"/>
            <a:chOff x="4470" y="27137"/>
            <a:chExt cx="7425" cy="4307"/>
          </a:xfrm>
        </p:grpSpPr>
        <p:grpSp>
          <p:nvGrpSpPr>
            <p:cNvPr id="7" name="Группа 165"/>
            <p:cNvGrpSpPr/>
            <p:nvPr/>
          </p:nvGrpSpPr>
          <p:grpSpPr>
            <a:xfrm>
              <a:off x="4470" y="27137"/>
              <a:ext cx="7425" cy="4307"/>
              <a:chOff x="4532" y="35344"/>
              <a:chExt cx="7425" cy="4307"/>
            </a:xfrm>
          </p:grpSpPr>
          <p:grpSp>
            <p:nvGrpSpPr>
              <p:cNvPr id="8" name="Группа 134"/>
              <p:cNvGrpSpPr/>
              <p:nvPr/>
            </p:nvGrpSpPr>
            <p:grpSpPr>
              <a:xfrm>
                <a:off x="4532" y="35344"/>
                <a:ext cx="7425" cy="4307"/>
                <a:chOff x="4532" y="31694"/>
                <a:chExt cx="7425" cy="4307"/>
              </a:xfrm>
            </p:grpSpPr>
            <p:sp>
              <p:nvSpPr>
                <p:cNvPr id="136" name="Текстовое поле 24"/>
                <p:cNvSpPr txBox="1"/>
                <p:nvPr/>
              </p:nvSpPr>
              <p:spPr>
                <a:xfrm>
                  <a:off x="10419" y="33580"/>
                  <a:ext cx="1538" cy="671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ru-RU" altLang="en-US" kern="100">
                      <a:latin typeface="Times New Roman" panose="02020603050405020304"/>
                      <a:ea typeface="SimSun" panose="02010600030101010101" pitchFamily="2" charset="-122"/>
                      <a:cs typeface="Times New Roman" panose="02020603050405020304"/>
                      <a:sym typeface="Times New Roman" panose="02020603050405020304"/>
                    </a:rPr>
                    <a:t>Ответ</a:t>
                  </a:r>
                  <a:endParaRPr lang="ru-RU" altLang="en-US" kern="100">
                    <a:latin typeface="Times New Roman" panose="020206030504050203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endParaRPr>
                </a:p>
              </p:txBody>
            </p:sp>
            <p:cxnSp>
              <p:nvCxnSpPr>
                <p:cNvPr id="137" name="Прямая со стрелкой 25"/>
                <p:cNvCxnSpPr/>
                <p:nvPr/>
              </p:nvCxnSpPr>
              <p:spPr>
                <a:xfrm>
                  <a:off x="10153" y="33917"/>
                  <a:ext cx="293" cy="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Группа 120"/>
                <p:cNvGrpSpPr/>
                <p:nvPr/>
              </p:nvGrpSpPr>
              <p:grpSpPr>
                <a:xfrm rot="0">
                  <a:off x="4532" y="31694"/>
                  <a:ext cx="5590" cy="4307"/>
                  <a:chOff x="3444" y="31682"/>
                  <a:chExt cx="5590" cy="4307"/>
                </a:xfrm>
              </p:grpSpPr>
              <p:sp>
                <p:nvSpPr>
                  <p:cNvPr id="139" name="Текстовое поле 2"/>
                  <p:cNvSpPr txBox="1"/>
                  <p:nvPr/>
                </p:nvSpPr>
                <p:spPr>
                  <a:xfrm>
                    <a:off x="3444" y="33201"/>
                    <a:ext cx="1407" cy="1403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r>
                      <a:rPr lang="en-US" altLang="zh-CN" kern="100">
                        <a:latin typeface="Times New Roman" panose="02020603050405020304"/>
                        <a:ea typeface="SimSun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Мотивация и постановка </a:t>
                    </a:r>
                    <a:r>
                      <a:rPr lang="ru-RU" altLang="en-US" kern="100">
                        <a:latin typeface="Times New Roman" panose="02020603050405020304"/>
                        <a:ea typeface="SimSun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задачи</a:t>
                    </a:r>
                    <a:endParaRPr lang="ru-RU" altLang="en-US" kern="100">
                      <a:latin typeface="Times New Roman" panose="02020603050405020304"/>
                      <a:ea typeface="SimSun" panose="02010600030101010101" pitchFamily="2" charset="-122"/>
                      <a:cs typeface="Times New Roman" panose="02020603050405020304"/>
                      <a:sym typeface="Times New Roman" panose="02020603050405020304"/>
                    </a:endParaRPr>
                  </a:p>
                </p:txBody>
              </p:sp>
              <p:sp>
                <p:nvSpPr>
                  <p:cNvPr id="140" name="Текстовое поле 7"/>
                  <p:cNvSpPr txBox="1"/>
                  <p:nvPr/>
                </p:nvSpPr>
                <p:spPr>
                  <a:xfrm>
                    <a:off x="5207" y="31682"/>
                    <a:ext cx="3827" cy="4307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noAutofit/>
                  </a:bodyPr>
                  <a:lstStyle/>
                  <a:p>
                    <a:pPr algn="ctr"/>
                    <a:r>
                      <a:rPr lang="ru-RU" altLang="en-US" kern="100">
                        <a:latin typeface="Times New Roman" panose="02020603050405020304"/>
                        <a:ea typeface="SimSun" panose="02010600030101010101" pitchFamily="2" charset="-122"/>
                        <a:cs typeface="Times New Roman" panose="02020603050405020304"/>
                        <a:sym typeface="Times New Roman" panose="02020603050405020304"/>
                      </a:rPr>
                      <a:t>Решение задачи</a:t>
                    </a:r>
                    <a:endParaRPr lang="ru-RU" altLang="en-US" kern="100">
                      <a:latin typeface="Times New Roman" panose="02020603050405020304"/>
                      <a:ea typeface="SimSun" panose="02010600030101010101" pitchFamily="2" charset="-122"/>
                      <a:cs typeface="Times New Roman" panose="02020603050405020304"/>
                      <a:sym typeface="Times New Roman" panose="02020603050405020304"/>
                    </a:endParaRPr>
                  </a:p>
                </p:txBody>
              </p:sp>
              <p:cxnSp>
                <p:nvCxnSpPr>
                  <p:cNvPr id="144" name="Прямая со стрелкой 42"/>
                  <p:cNvCxnSpPr/>
                  <p:nvPr/>
                </p:nvCxnSpPr>
                <p:spPr>
                  <a:xfrm flipV="1">
                    <a:off x="4848" y="33923"/>
                    <a:ext cx="346" cy="9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" name="Группа 100"/>
                  <p:cNvGrpSpPr/>
                  <p:nvPr/>
                </p:nvGrpSpPr>
                <p:grpSpPr>
                  <a:xfrm>
                    <a:off x="5428" y="32059"/>
                    <a:ext cx="3426" cy="3788"/>
                    <a:chOff x="5215" y="32072"/>
                    <a:chExt cx="3426" cy="3788"/>
                  </a:xfrm>
                </p:grpSpPr>
                <p:sp>
                  <p:nvSpPr>
                    <p:cNvPr id="154" name="Прямоугольник 126"/>
                    <p:cNvSpPr/>
                    <p:nvPr/>
                  </p:nvSpPr>
                  <p:spPr>
                    <a:xfrm>
                      <a:off x="5215" y="32072"/>
                      <a:ext cx="3426" cy="1138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55" name="Текстовое поле 3"/>
                    <p:cNvSpPr txBox="1"/>
                    <p:nvPr/>
                  </p:nvSpPr>
                  <p:spPr>
                    <a:xfrm>
                      <a:off x="5310" y="32200"/>
                      <a:ext cx="1667" cy="6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r>
                        <a:rPr lang="ru-RU" altLang="en-US" kern="10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Д</a:t>
                      </a:r>
                      <a:r>
                        <a:rPr lang="en-US" altLang="zh-CN" kern="10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ействие</a:t>
                      </a:r>
                      <a:endParaRPr lang="en-US" altLang="zh-CN" kern="100">
                        <a:latin typeface="Times New Roman" panose="02020603050405020304"/>
                        <a:ea typeface="SimSun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156" name="Текстовое поле 10"/>
                    <p:cNvSpPr txBox="1"/>
                    <p:nvPr/>
                  </p:nvSpPr>
                  <p:spPr>
                    <a:xfrm>
                      <a:off x="7251" y="32211"/>
                      <a:ext cx="1248" cy="6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r>
                        <a:rPr lang="en-US" altLang="zh-CN" kern="10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Контроль действия</a:t>
                      </a:r>
                      <a:endParaRPr lang="en-US" altLang="zh-CN" kern="100">
                        <a:latin typeface="Times New Roman" panose="02020603050405020304"/>
                        <a:ea typeface="SimSun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166" name="Прямоугольник 126"/>
                    <p:cNvSpPr/>
                    <p:nvPr/>
                  </p:nvSpPr>
                  <p:spPr>
                    <a:xfrm>
                      <a:off x="5215" y="33372"/>
                      <a:ext cx="3426" cy="1138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67" name="Текстовое поле 3"/>
                    <p:cNvSpPr txBox="1"/>
                    <p:nvPr/>
                  </p:nvSpPr>
                  <p:spPr>
                    <a:xfrm>
                      <a:off x="5310" y="33501"/>
                      <a:ext cx="1667" cy="638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r>
                        <a:rPr lang="ru-RU" altLang="en-US" kern="10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Д</a:t>
                      </a:r>
                      <a:r>
                        <a:rPr lang="en-US" altLang="zh-CN" kern="10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ействие</a:t>
                      </a:r>
                      <a:endParaRPr lang="en-US" altLang="zh-CN" kern="100">
                        <a:latin typeface="Times New Roman" panose="02020603050405020304"/>
                        <a:ea typeface="SimSun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168" name="Текстовое поле 10"/>
                    <p:cNvSpPr txBox="1"/>
                    <p:nvPr/>
                  </p:nvSpPr>
                  <p:spPr>
                    <a:xfrm>
                      <a:off x="7251" y="33511"/>
                      <a:ext cx="1248" cy="6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r>
                        <a:rPr lang="en-US" altLang="zh-CN" kern="10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Контроль действия</a:t>
                      </a:r>
                      <a:endParaRPr lang="en-US" altLang="zh-CN" kern="100">
                        <a:latin typeface="Times New Roman" panose="02020603050405020304"/>
                        <a:ea typeface="SimSun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171" name="Прямоугольник 126"/>
                    <p:cNvSpPr/>
                    <p:nvPr/>
                  </p:nvSpPr>
                  <p:spPr>
                    <a:xfrm>
                      <a:off x="5215" y="34722"/>
                      <a:ext cx="3426" cy="1138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72" name="Текстовое поле 3"/>
                    <p:cNvSpPr txBox="1"/>
                    <p:nvPr/>
                  </p:nvSpPr>
                  <p:spPr>
                    <a:xfrm>
                      <a:off x="5310" y="34850"/>
                      <a:ext cx="1667" cy="640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r>
                        <a:rPr lang="ru-RU" altLang="en-US" kern="10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Д</a:t>
                      </a:r>
                      <a:r>
                        <a:rPr lang="en-US" altLang="zh-CN" kern="10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ействие</a:t>
                      </a:r>
                      <a:endParaRPr lang="en-US" altLang="zh-CN" kern="100">
                        <a:latin typeface="Times New Roman" panose="02020603050405020304"/>
                        <a:ea typeface="SimSun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  <p:sp>
                  <p:nvSpPr>
                    <p:cNvPr id="173" name="Текстовое поле 10"/>
                    <p:cNvSpPr txBox="1"/>
                    <p:nvPr/>
                  </p:nvSpPr>
                  <p:spPr>
                    <a:xfrm>
                      <a:off x="7251" y="34861"/>
                      <a:ext cx="1248" cy="6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noAutofit/>
                    </a:bodyPr>
                    <a:lstStyle/>
                    <a:p>
                      <a:pPr algn="ctr"/>
                      <a:r>
                        <a:rPr lang="en-US" altLang="zh-CN" kern="100">
                          <a:latin typeface="Times New Roman" panose="02020603050405020304"/>
                          <a:ea typeface="SimSun" panose="02010600030101010101" pitchFamily="2" charset="-122"/>
                          <a:cs typeface="Times New Roman" panose="02020603050405020304"/>
                          <a:sym typeface="Times New Roman" panose="02020603050405020304"/>
                        </a:rPr>
                        <a:t>Контроль действия</a:t>
                      </a:r>
                      <a:endParaRPr lang="en-US" altLang="zh-CN" kern="100">
                        <a:latin typeface="Times New Roman" panose="02020603050405020304"/>
                        <a:ea typeface="SimSun" panose="02010600030101010101" pitchFamily="2" charset="-122"/>
                        <a:cs typeface="Times New Roman" panose="02020603050405020304"/>
                        <a:sym typeface="Times New Roman" panose="02020603050405020304"/>
                      </a:endParaRPr>
                    </a:p>
                  </p:txBody>
                </p:sp>
              </p:grpSp>
            </p:grpSp>
          </p:grpSp>
          <p:cxnSp>
            <p:nvCxnSpPr>
              <p:cNvPr id="161" name="Прямая со стрелкой 161"/>
              <p:cNvCxnSpPr/>
              <p:nvPr/>
            </p:nvCxnSpPr>
            <p:spPr>
              <a:xfrm flipV="1">
                <a:off x="8266" y="36167"/>
                <a:ext cx="274" cy="2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Соединительная линия уступом 164"/>
              <p:cNvCxnSpPr/>
              <p:nvPr/>
            </p:nvCxnSpPr>
            <p:spPr>
              <a:xfrm rot="5400000">
                <a:off x="8339" y="35615"/>
                <a:ext cx="16" cy="1731"/>
              </a:xfrm>
              <a:prstGeom prst="bentConnector3">
                <a:avLst>
                  <a:gd name="adj1" fmla="val 1590625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 стрелкой 169"/>
              <p:cNvCxnSpPr/>
              <p:nvPr/>
            </p:nvCxnSpPr>
            <p:spPr>
              <a:xfrm flipV="1">
                <a:off x="8266" y="37467"/>
                <a:ext cx="274" cy="2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Соединительная линия уступом 170"/>
              <p:cNvCxnSpPr/>
              <p:nvPr/>
            </p:nvCxnSpPr>
            <p:spPr>
              <a:xfrm rot="5400000">
                <a:off x="8339" y="36915"/>
                <a:ext cx="16" cy="1731"/>
              </a:xfrm>
              <a:prstGeom prst="bentConnector3">
                <a:avLst>
                  <a:gd name="adj1" fmla="val 1590625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Прямая со стрелкой 174"/>
              <p:cNvCxnSpPr/>
              <p:nvPr/>
            </p:nvCxnSpPr>
            <p:spPr>
              <a:xfrm flipV="1">
                <a:off x="8266" y="38817"/>
                <a:ext cx="274" cy="2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Соединительная линия уступом 175"/>
              <p:cNvCxnSpPr/>
              <p:nvPr/>
            </p:nvCxnSpPr>
            <p:spPr>
              <a:xfrm rot="5400000">
                <a:off x="8339" y="38265"/>
                <a:ext cx="16" cy="1731"/>
              </a:xfrm>
              <a:prstGeom prst="bentConnector3">
                <a:avLst>
                  <a:gd name="adj1" fmla="val 1590625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Текстовое поле 209"/>
            <p:cNvSpPr txBox="1"/>
            <p:nvPr/>
          </p:nvSpPr>
          <p:spPr>
            <a:xfrm>
              <a:off x="7974" y="29737"/>
              <a:ext cx="600" cy="530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en-US" altLang="zh-CN" kern="100">
                  <a:latin typeface="Calibri" panose="020F05020202040302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...</a:t>
              </a:r>
              <a:endParaRPr lang="en-US" altLang="zh-CN" kern="100">
                <a:latin typeface="Calibri" panose="020F05020202040302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Циклическое управление </a:t>
            </a:r>
            <a:r>
              <a:rPr lang="ru-RU" altLang="en-US">
                <a:sym typeface="+mn-ea"/>
              </a:rPr>
              <a:t>процессом обучения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- выделение основных переходных состояний управляемого процесса</a:t>
            </a:r>
            <a:endParaRPr lang="ru-RU" altLang="en-US"/>
          </a:p>
          <a:p>
            <a:r>
              <a:rPr lang="ru-RU" altLang="en-US"/>
              <a:t>- определение совокупности характеристик, которые позволят получить информацию о состоянии </a:t>
            </a:r>
            <a:r>
              <a:rPr lang="ru-RU" altLang="en-US">
                <a:sym typeface="+mn-ea"/>
              </a:rPr>
              <a:t> управляемого процесса</a:t>
            </a:r>
            <a:endParaRPr lang="ru-RU" altLang="en-US"/>
          </a:p>
          <a:p>
            <a:r>
              <a:rPr lang="ru-RU" altLang="en-US">
                <a:sym typeface="+mn-ea"/>
              </a:rPr>
              <a:t>- реализация циклической обратной связи</a:t>
            </a:r>
            <a:endParaRPr lang="ru-RU" altLang="en-US"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Этапы  решения задачи по программированию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- осознание условия задачи,</a:t>
            </a:r>
            <a:endParaRPr lang="ru-RU" altLang="en-US"/>
          </a:p>
          <a:p>
            <a:r>
              <a:rPr lang="ru-RU" altLang="en-US"/>
              <a:t>- решение задачи для некоторых частных случаев, конкретных входных данных,</a:t>
            </a:r>
            <a:endParaRPr lang="ru-RU" altLang="en-US"/>
          </a:p>
          <a:p>
            <a:r>
              <a:rPr lang="ru-RU" altLang="en-US"/>
              <a:t>- обобщение и формулировка алгоритма для общего случая,</a:t>
            </a:r>
            <a:endParaRPr lang="ru-RU" altLang="en-US"/>
          </a:p>
          <a:p>
            <a:r>
              <a:rPr lang="ru-RU" altLang="en-US"/>
              <a:t>- выделение исключений </a:t>
            </a:r>
            <a:r>
              <a:rPr lang="ru-RU" altLang="en-US">
                <a:sym typeface="+mn-ea"/>
              </a:rPr>
              <a:t>из общего алгоритма </a:t>
            </a:r>
            <a:r>
              <a:rPr lang="ru-RU" altLang="en-US"/>
              <a:t>(</a:t>
            </a:r>
            <a:r>
              <a:rPr lang="ru-RU" altLang="en-US">
                <a:sym typeface="+mn-ea"/>
              </a:rPr>
              <a:t>при необходимости</a:t>
            </a:r>
            <a:r>
              <a:rPr lang="ru-RU" altLang="en-US"/>
              <a:t>), уточнение алгоритма,</a:t>
            </a:r>
            <a:endParaRPr lang="ru-RU" altLang="en-US"/>
          </a:p>
          <a:p>
            <a:r>
              <a:rPr lang="ru-RU" altLang="en-US"/>
              <a:t>- написание кода программы,</a:t>
            </a:r>
            <a:endParaRPr lang="ru-RU" altLang="en-US"/>
          </a:p>
          <a:p>
            <a:r>
              <a:rPr lang="ru-RU" altLang="en-US"/>
              <a:t>- отладка и тестирование кода программы,</a:t>
            </a:r>
            <a:endParaRPr lang="ru-RU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Укрупненные упражнения -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серии взаимосвязанных задач, последовательное решение которых приводит к формулировке алгоритма учащимися</a:t>
            </a:r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>
                <a:sym typeface="+mn-ea"/>
              </a:rPr>
              <a:t>Автоматизированное циклическое управление</a:t>
            </a:r>
            <a:br>
              <a:rPr lang="ru-RU" altLang="en-US">
                <a:sym typeface="+mn-ea"/>
              </a:rPr>
            </a:br>
            <a:r>
              <a:rPr lang="ru-RU" altLang="en-US">
                <a:sym typeface="+mn-ea"/>
              </a:rPr>
              <a:t>процессом решения задач по программированию</a:t>
            </a:r>
            <a:endParaRPr lang="ru-RU" altLang="en-US"/>
          </a:p>
        </p:txBody>
      </p:sp>
      <p:graphicFrame>
        <p:nvGraphicFramePr>
          <p:cNvPr id="8" name="Замещающее содержимое 7"/>
          <p:cNvGraphicFramePr/>
          <p:nvPr>
            <p:ph idx="1"/>
          </p:nvPr>
        </p:nvGraphicFramePr>
        <p:xfrm>
          <a:off x="1384935" y="1882775"/>
          <a:ext cx="8228965" cy="4736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10353675" imgH="5743575" progId="Paint.Picture">
                  <p:embed/>
                </p:oleObj>
              </mc:Choice>
              <mc:Fallback>
                <p:oleObj name="" r:id="rId1" imgW="10353675" imgH="5743575" progId="Paint.Picture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84935" y="1882775"/>
                        <a:ext cx="8228965" cy="4736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Реализация УУ на </a:t>
            </a:r>
            <a:r>
              <a:rPr lang="ru-RU" altLang="en-US">
                <a:sym typeface="+mn-ea"/>
              </a:rPr>
              <a:t>платформе stepik.org</a:t>
            </a:r>
            <a:endParaRPr lang="ru-RU" altLang="en-US"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- страницы с текстовой информацией </a:t>
            </a:r>
            <a:endParaRPr lang="ru-RU" altLang="en-US"/>
          </a:p>
          <a:p>
            <a:r>
              <a:rPr lang="ru-RU" altLang="en-US"/>
              <a:t>задания типа: </a:t>
            </a:r>
            <a:endParaRPr lang="ru-RU" altLang="en-US"/>
          </a:p>
          <a:p>
            <a:r>
              <a:rPr lang="ru-RU" altLang="en-US"/>
              <a:t>- с выбором одного или нескольких правильных ответов;</a:t>
            </a:r>
            <a:endParaRPr lang="ru-RU" altLang="en-US"/>
          </a:p>
          <a:p>
            <a:r>
              <a:rPr lang="ru-RU" altLang="en-US"/>
              <a:t>- на заполнение пропусков, с типом пропуска «Выбор»; </a:t>
            </a:r>
            <a:endParaRPr lang="ru-RU" altLang="en-US"/>
          </a:p>
          <a:p>
            <a:r>
              <a:rPr lang="ru-RU" altLang="en-US"/>
              <a:t>- на написание программы; </a:t>
            </a:r>
            <a:endParaRPr lang="ru-RU" altLang="en-US"/>
          </a:p>
          <a:p>
            <a:r>
              <a:rPr lang="ru-RU" altLang="en-US"/>
              <a:t>- на установление соответствия; </a:t>
            </a:r>
            <a:endParaRPr lang="ru-RU" altLang="en-US"/>
          </a:p>
          <a:p>
            <a:r>
              <a:rPr lang="ru-RU" altLang="en-US"/>
              <a:t>- на ввод числового ответа; </a:t>
            </a:r>
            <a:endParaRPr lang="ru-RU" altLang="en-US"/>
          </a:p>
          <a:p>
            <a:r>
              <a:rPr lang="ru-RU" altLang="en-US"/>
              <a:t>- задача Парсона.</a:t>
            </a:r>
            <a:endParaRPr lang="ru-RU" alt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ym typeface="+mn-ea"/>
              </a:rPr>
              <a:t>Создание интерактивного урока </a:t>
            </a:r>
            <a:endParaRPr lang="ru-RU" altLang="en-US">
              <a:sym typeface="+mn-ea"/>
            </a:endParaRPr>
          </a:p>
        </p:txBody>
      </p:sp>
      <p:graphicFrame>
        <p:nvGraphicFramePr>
          <p:cNvPr id="4" name="Таблица 3"/>
          <p:cNvGraphicFramePr/>
          <p:nvPr/>
        </p:nvGraphicFramePr>
        <p:xfrm>
          <a:off x="1088390" y="1584325"/>
          <a:ext cx="9431020" cy="359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5510"/>
                <a:gridCol w="4715510"/>
              </a:tblGrid>
              <a:tr h="560070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altLang="en-US" sz="2400"/>
                        <a:t>Этапы управления</a:t>
                      </a:r>
                      <a:endParaRPr lang="ru-R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altLang="ru-RU" sz="2400"/>
                        <a:t>Этапы создания интерактивного урока</a:t>
                      </a:r>
                      <a:endParaRPr lang="ru-RU" altLang="ru-RU" sz="2400"/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ru-RU" altLang="ru-RU" sz="2400"/>
                    </a:p>
                  </a:txBody>
                  <a:tcPr/>
                </a:tc>
              </a:tr>
              <a:tr h="755650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altLang="en-US" sz="2400">
                          <a:sym typeface="+mn-ea"/>
                        </a:rPr>
                        <a:t>Определение переходных состояний управляемого процесса</a:t>
                      </a:r>
                      <a:endParaRPr lang="ru-RU" altLang="en-US" sz="2400">
                        <a:sym typeface="+mn-ea"/>
                      </a:endParaRP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ru-RU" altLang="en-US" sz="2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altLang="en-US" sz="2400">
                          <a:sym typeface="+mn-ea"/>
                        </a:rPr>
                        <a:t>Выделение основных шагов решения задачи</a:t>
                      </a:r>
                      <a:endParaRPr lang="ru-RU" altLang="en-US" sz="2400">
                        <a:sym typeface="+mn-ea"/>
                      </a:endParaRPr>
                    </a:p>
                  </a:txBody>
                  <a:tcPr/>
                </a:tc>
              </a:tr>
              <a:tr h="1162685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altLang="en-US" sz="2400">
                          <a:sym typeface="+mn-ea"/>
                        </a:rPr>
                        <a:t>Выделение совокупности характеристик, которые позволят получить информацию о состоянии  процесса управления</a:t>
                      </a:r>
                      <a:endParaRPr lang="ru-RU" altLang="en-US" sz="2400">
                        <a:sym typeface="+mn-ea"/>
                      </a:endParaRPr>
                    </a:p>
                    <a:p>
                      <a:pPr>
                        <a:lnSpc>
                          <a:spcPct val="80000"/>
                        </a:lnSpc>
                        <a:buNone/>
                      </a:pPr>
                      <a:endParaRPr lang="ru-RU" altLang="en-US" sz="24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altLang="en-US" sz="2400">
                          <a:sym typeface="+mn-ea"/>
                        </a:rPr>
                        <a:t>Составление вопросов и подзадач для самостоятельного «открытия» учащимися каждого шага и алгоритма в целом</a:t>
                      </a:r>
                      <a:endParaRPr lang="ru-RU" altLang="en-US" sz="2400">
                        <a:sym typeface="+mn-ea"/>
                      </a:endParaRPr>
                    </a:p>
                  </a:txBody>
                  <a:tcPr/>
                </a:tc>
              </a:tr>
              <a:tr h="560070"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altLang="en-US" sz="2400">
                          <a:sym typeface="+mn-ea"/>
                        </a:rPr>
                        <a:t>Реализация циклической обратной связи</a:t>
                      </a:r>
                      <a:endParaRPr lang="ru-RU" altLang="en-US" sz="240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ru-RU" altLang="en-US" sz="24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80000"/>
                        </a:lnSpc>
                        <a:buNone/>
                      </a:pPr>
                      <a:r>
                        <a:rPr lang="ru-RU" altLang="en-US" sz="2400"/>
                        <a:t>Реализация укрупненного упражнения в цифровой среде</a:t>
                      </a:r>
                      <a:endParaRPr lang="ru-RU" altLang="en-US" sz="24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476375"/>
          </a:xfrm>
        </p:spPr>
        <p:txBody>
          <a:bodyPr>
            <a:normAutofit fontScale="90000"/>
          </a:bodyPr>
          <a:p>
            <a:r>
              <a:rPr lang="ru-RU" altLang="en-US"/>
              <a:t>Пример управления процессом разработки алгоритма поиска всех делителей заданного числа</a:t>
            </a:r>
            <a:endParaRPr lang="ru-RU" altLang="en-US">
              <a:highlight>
                <a:srgbClr val="FFFF00"/>
              </a:highligh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976755"/>
            <a:ext cx="10515600" cy="4351338"/>
          </a:xfrm>
        </p:spPr>
        <p:txBody>
          <a:bodyPr>
            <a:normAutofit lnSpcReduction="10000"/>
          </a:bodyPr>
          <a:p>
            <a:r>
              <a:rPr lang="ru-RU" altLang="en-US">
                <a:sym typeface="+mn-ea"/>
              </a:rPr>
              <a:t>Основные переходные состояния управляемого процесса</a:t>
            </a:r>
            <a:r>
              <a:rPr lang="ru-RU" altLang="en-US"/>
              <a:t>: </a:t>
            </a:r>
            <a:endParaRPr lang="ru-RU" alt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>
                <a:sym typeface="+mn-ea"/>
              </a:rPr>
              <a:t>разработка алгоритма полного перебора;</a:t>
            </a:r>
            <a:endParaRPr lang="ru-RU" altLang="en-US"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>
                <a:sym typeface="+mn-ea"/>
              </a:rPr>
              <a:t>осозание необходимости сокращения перебора;</a:t>
            </a:r>
            <a:endParaRPr lang="ru-RU" altLang="en-US"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en-US">
                <a:sym typeface="+mn-ea"/>
              </a:rPr>
              <a:t>разботка эффективного алгоритма:</a:t>
            </a:r>
            <a:endParaRPr lang="ru-RU" altLang="en-US">
              <a:sym typeface="+mn-e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altLang="en-US"/>
              <a:t>нахождение делителей числа парами, такими что произведение чисел пары даёт само число,</a:t>
            </a:r>
            <a:endParaRPr lang="ru-RU" altLang="en-US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altLang="en-US"/>
              <a:t>определение границ перебора меньшего числа пары,</a:t>
            </a:r>
            <a:endParaRPr lang="ru-RU" altLang="en-US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altLang="en-US"/>
              <a:t>выделение исключений из общего алгоритма.</a:t>
            </a:r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>
                <a:sym typeface="+mn-ea"/>
              </a:rPr>
              <a:t>Положения теории поэтапного формирования умственных действий</a:t>
            </a:r>
            <a:endParaRPr lang="ru-RU" altLang="en-US"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Для прочного и сознательного усвоения алгоритма каждое из перечисленных действий должно пройти этапы: </a:t>
            </a:r>
            <a:endParaRPr lang="ru-RU" altLang="en-US"/>
          </a:p>
          <a:p>
            <a:r>
              <a:rPr lang="ru-RU" altLang="en-US"/>
              <a:t>- материализованного действия, </a:t>
            </a:r>
            <a:endParaRPr lang="ru-RU" altLang="en-US"/>
          </a:p>
          <a:p>
            <a:r>
              <a:rPr lang="ru-RU" altLang="en-US"/>
              <a:t>- действия во внешней и внутренней речи, </a:t>
            </a:r>
            <a:endParaRPr lang="ru-RU" altLang="en-US"/>
          </a:p>
          <a:p>
            <a:r>
              <a:rPr lang="ru-RU" altLang="en-US"/>
              <a:t>- свёрнутого умственного действия, включения действия как элемента другого действия.</a:t>
            </a:r>
            <a:endParaRPr lang="ru-RU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>
                <a:sym typeface="+mn-ea"/>
              </a:rPr>
              <a:t>Параметры управления дидактической системой</a:t>
            </a:r>
            <a:endParaRPr lang="ru-RU" altLang="en-US"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- характер обратной связи,</a:t>
            </a:r>
            <a:endParaRPr lang="ru-RU" altLang="en-US"/>
          </a:p>
          <a:p>
            <a:r>
              <a:rPr lang="ru-RU" altLang="en-US"/>
              <a:t>- степень автоматизации,</a:t>
            </a:r>
            <a:endParaRPr lang="ru-RU" altLang="en-US"/>
          </a:p>
          <a:p>
            <a:r>
              <a:rPr lang="ru-RU" altLang="en-US"/>
              <a:t>- учёт индивидуальных особенностей обучаемых.</a:t>
            </a:r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>
                <a:sym typeface="+mn-ea"/>
              </a:rPr>
              <a:t>Формирование ориентировочной основы третьего типа</a:t>
            </a:r>
            <a:endParaRPr lang="ru-RU" altLang="en-US"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- необходимые ориентиры  даны в общем виде, </a:t>
            </a:r>
            <a:endParaRPr lang="ru-RU" altLang="en-US"/>
          </a:p>
          <a:p>
            <a:r>
              <a:rPr lang="ru-RU" altLang="en-US"/>
              <a:t>- основа действия составляется обучающимся самостоятельно. 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pPr algn="just"/>
            <a:r>
              <a:rPr lang="en-US" altLang="ru-RU" sz="2400"/>
              <a:t>          </a:t>
            </a:r>
            <a:r>
              <a:rPr lang="ru-RU" altLang="en-US" sz="2400"/>
              <a:t>Согласно исследованиям Н.Ф. Талызиной</a:t>
            </a:r>
            <a:r>
              <a:rPr lang="en-US" altLang="ru-RU" sz="2400"/>
              <a:t>,</a:t>
            </a:r>
            <a:r>
              <a:rPr lang="ru-RU" altLang="en-US" sz="2400"/>
              <a:t> самостоятельное составление ориентировочной основы с помощью сознательного применения общего приёма (метода), который получен от преподавателя</a:t>
            </a:r>
            <a:r>
              <a:rPr lang="en-US" altLang="ru-RU" sz="2400"/>
              <a:t>,</a:t>
            </a:r>
            <a:r>
              <a:rPr lang="ru-RU" altLang="en-US" sz="2400"/>
              <a:t> позволяет быстро и безошибочно сформировать действие</a:t>
            </a:r>
            <a:r>
              <a:rPr lang="en-US" altLang="ru-RU" sz="2400"/>
              <a:t>,</a:t>
            </a:r>
            <a:r>
              <a:rPr lang="ru-RU" altLang="en-US" sz="2400"/>
              <a:t> обладающее большей устойчивостью и широтой переноса.</a:t>
            </a:r>
            <a:endParaRPr lang="ru-RU" altLang="en-US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Ссылка на курс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Курс находится в разработке, но пользоваться можно:)</a:t>
            </a:r>
            <a:endParaRPr lang="ru-RU" altLang="en-US"/>
          </a:p>
          <a:p>
            <a:br>
              <a:rPr lang="ru-RU" altLang="en-US"/>
            </a:br>
            <a:r>
              <a:rPr lang="ru-RU" altLang="en-US" i="1"/>
              <a:t>Ссылка для учащихся:</a:t>
            </a:r>
            <a:endParaRPr lang="ru-RU" altLang="en-US" i="1"/>
          </a:p>
          <a:p>
            <a:r>
              <a:rPr lang="ru-RU" altLang="en-US"/>
              <a:t>https://stepik.org/join-class/628582bd05c7a51ce9bd1faea277f79fcf9495fc</a:t>
            </a:r>
            <a:endParaRPr lang="ru-RU" altLang="en-US"/>
          </a:p>
          <a:p>
            <a:endParaRPr lang="ru-RU" altLang="en-US"/>
          </a:p>
          <a:p>
            <a:r>
              <a:rPr lang="ru-RU" altLang="en-US" i="1"/>
              <a:t>Если создасть свою копию курса - пишите:</a:t>
            </a:r>
            <a:endParaRPr lang="ru-RU" altLang="en-US" i="1"/>
          </a:p>
          <a:p>
            <a:r>
              <a:rPr lang="en-US" altLang="en-US"/>
              <a:t>zaw-nadejda@yandex.ru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Отсроченное управление </a:t>
            </a:r>
            <a:r>
              <a:rPr lang="ru-RU" altLang="en-US">
                <a:sym typeface="+mn-ea"/>
              </a:rPr>
              <a:t>процессом решения задач по программированию</a:t>
            </a:r>
            <a:endParaRPr lang="ru-RU" altLang="en-US"/>
          </a:p>
        </p:txBody>
      </p:sp>
      <p:grpSp>
        <p:nvGrpSpPr>
          <p:cNvPr id="5" name="Группа 176"/>
          <p:cNvGrpSpPr/>
          <p:nvPr/>
        </p:nvGrpSpPr>
        <p:grpSpPr>
          <a:xfrm rot="0">
            <a:off x="1394789" y="2212105"/>
            <a:ext cx="7968634" cy="2976386"/>
            <a:chOff x="3730" y="32856"/>
            <a:chExt cx="6967" cy="2301"/>
          </a:xfrm>
        </p:grpSpPr>
        <p:sp>
          <p:nvSpPr>
            <p:cNvPr id="177" name="Текстовое поле 10"/>
            <p:cNvSpPr txBox="1"/>
            <p:nvPr/>
          </p:nvSpPr>
          <p:spPr>
            <a:xfrm>
              <a:off x="6478" y="32936"/>
              <a:ext cx="2029" cy="125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ru-RU" altLang="en-US" sz="2000" kern="10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Решение задачи</a:t>
              </a:r>
              <a:endParaRPr lang="ru-RU" altLang="en-US" sz="20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78" name="Текстовое поле 24"/>
            <p:cNvSpPr txBox="1"/>
            <p:nvPr/>
          </p:nvSpPr>
          <p:spPr>
            <a:xfrm>
              <a:off x="9116" y="33254"/>
              <a:ext cx="1581" cy="62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ru-RU" altLang="en-US" sz="2000" kern="10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Ответ</a:t>
              </a:r>
              <a:endParaRPr lang="ru-RU" altLang="en-US" sz="20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grpSp>
          <p:nvGrpSpPr>
            <p:cNvPr id="6" name="Группа 120"/>
            <p:cNvGrpSpPr/>
            <p:nvPr/>
          </p:nvGrpSpPr>
          <p:grpSpPr>
            <a:xfrm rot="0">
              <a:off x="3730" y="32856"/>
              <a:ext cx="5379" cy="2301"/>
              <a:chOff x="2642" y="32844"/>
              <a:chExt cx="5379" cy="2301"/>
            </a:xfrm>
          </p:grpSpPr>
          <p:sp>
            <p:nvSpPr>
              <p:cNvPr id="181" name="Текстовое поле 2"/>
              <p:cNvSpPr txBox="1"/>
              <p:nvPr/>
            </p:nvSpPr>
            <p:spPr>
              <a:xfrm>
                <a:off x="2642" y="32844"/>
                <a:ext cx="1738" cy="1403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kern="100">
                    <a:latin typeface="Times New Roman" panose="020206030504050203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Мотивация и постановка</a:t>
                </a:r>
                <a:r>
                  <a:rPr lang="ru-RU" altLang="en-US" sz="2000" kern="100">
                    <a:latin typeface="Times New Roman" panose="020206030504050203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 задачи</a:t>
                </a:r>
                <a:endParaRPr lang="ru-RU" altLang="en-US" sz="2000" kern="10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82" name="Текстовое поле 7"/>
              <p:cNvSpPr txBox="1"/>
              <p:nvPr/>
            </p:nvSpPr>
            <p:spPr>
              <a:xfrm>
                <a:off x="5404" y="34703"/>
                <a:ext cx="2189" cy="44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ru-RU" altLang="en-US" sz="2000" kern="100">
                    <a:latin typeface="Times New Roman" panose="020206030504050203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Контроль решения</a:t>
                </a:r>
                <a:endParaRPr lang="ru-RU" altLang="en-US" sz="2000" kern="10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cxnSp>
            <p:nvCxnSpPr>
              <p:cNvPr id="186" name="Прямая со стрелкой 42"/>
              <p:cNvCxnSpPr/>
              <p:nvPr/>
            </p:nvCxnSpPr>
            <p:spPr>
              <a:xfrm>
                <a:off x="4380" y="33538"/>
                <a:ext cx="964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 стрелкой 15"/>
              <p:cNvCxnSpPr/>
              <p:nvPr/>
            </p:nvCxnSpPr>
            <p:spPr>
              <a:xfrm flipV="1">
                <a:off x="7426" y="33544"/>
                <a:ext cx="595" cy="1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" name="Соединительная линия уступом 6"/>
          <p:cNvCxnSpPr>
            <a:stCxn id="178" idx="2"/>
          </p:cNvCxnSpPr>
          <p:nvPr/>
        </p:nvCxnSpPr>
        <p:spPr>
          <a:xfrm rot="5400000">
            <a:off x="7100570" y="3539490"/>
            <a:ext cx="1358265" cy="1358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stCxn id="182" idx="1"/>
          </p:cNvCxnSpPr>
          <p:nvPr/>
        </p:nvCxnSpPr>
        <p:spPr>
          <a:xfrm rot="10800000">
            <a:off x="4008120" y="3063875"/>
            <a:ext cx="545465" cy="18383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55" y="116840"/>
            <a:ext cx="10515600" cy="1325563"/>
          </a:xfrm>
        </p:spPr>
        <p:txBody>
          <a:bodyPr>
            <a:normAutofit/>
          </a:bodyPr>
          <a:p>
            <a:r>
              <a:rPr lang="ru-RU" altLang="en-US">
                <a:solidFill>
                  <a:schemeClr val="accent1">
                    <a:lumMod val="50000"/>
                  </a:schemeClr>
                </a:solidFill>
              </a:rPr>
              <a:t>Автоматизация отсроченного управления</a:t>
            </a:r>
            <a:endParaRPr lang="ru-RU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40385" y="1341120"/>
            <a:ext cx="8896350" cy="500126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7763510" y="5974080"/>
            <a:ext cx="330962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ru-RU" altLang="en-US" sz="2000"/>
              <a:t>https://informatics.msk.ru/</a:t>
            </a:r>
            <a:endParaRPr lang="ru-RU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55" y="116840"/>
            <a:ext cx="10515600" cy="1325563"/>
          </a:xfrm>
        </p:spPr>
        <p:txBody>
          <a:bodyPr>
            <a:normAutofit/>
          </a:bodyPr>
          <a:p>
            <a:r>
              <a:rPr lang="ru-RU" altLang="en-US">
                <a:solidFill>
                  <a:schemeClr val="accent1">
                    <a:lumMod val="50000"/>
                  </a:schemeClr>
                </a:solidFill>
              </a:rPr>
              <a:t>Автоматизация отсроченного управления</a:t>
            </a:r>
            <a:endParaRPr lang="ru-RU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79475" y="1291590"/>
            <a:ext cx="9921875" cy="509143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7763510" y="5974080"/>
            <a:ext cx="330962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ru-RU" altLang="en-US" sz="2000"/>
              <a:t>https://</a:t>
            </a:r>
            <a:r>
              <a:rPr lang="en-US" altLang="ru-RU" sz="2000"/>
              <a:t>a</a:t>
            </a:r>
            <a:r>
              <a:rPr lang="en-US" altLang="en-US" sz="2000"/>
              <a:t>cmp</a:t>
            </a:r>
            <a:r>
              <a:rPr lang="ru-RU" altLang="en-US" sz="2000"/>
              <a:t>.ru/</a:t>
            </a:r>
            <a:endParaRPr lang="ru-RU" altLang="en-US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55" y="116840"/>
            <a:ext cx="10515600" cy="1325563"/>
          </a:xfrm>
        </p:spPr>
        <p:txBody>
          <a:bodyPr>
            <a:normAutofit/>
          </a:bodyPr>
          <a:p>
            <a:r>
              <a:rPr lang="ru-RU" altLang="en-US">
                <a:solidFill>
                  <a:schemeClr val="accent1">
                    <a:lumMod val="50000"/>
                  </a:schemeClr>
                </a:solidFill>
              </a:rPr>
              <a:t>Автоматизация отсроченного управления</a:t>
            </a:r>
            <a:endParaRPr lang="ru-RU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/>
          <p:nvPr/>
        </p:nvGraphicFramePr>
        <p:xfrm>
          <a:off x="846455" y="1223010"/>
          <a:ext cx="9439275" cy="518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11572875" imgH="4962525" progId="Paint.Picture">
                  <p:embed/>
                </p:oleObj>
              </mc:Choice>
              <mc:Fallback>
                <p:oleObj name="" r:id="rId1" imgW="11572875" imgH="4962525" progId="Paint.Picture">
                  <p:embed/>
                  <p:pic>
                    <p:nvPicPr>
                      <p:cNvPr id="0" name="Изображение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6455" y="1223010"/>
                        <a:ext cx="9439275" cy="518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8065770" y="6125210"/>
            <a:ext cx="330962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ru-RU" altLang="en-US" sz="2000"/>
              <a:t>https://</a:t>
            </a:r>
            <a:r>
              <a:rPr lang="en-US" altLang="ru-RU" sz="2000"/>
              <a:t>acm</a:t>
            </a:r>
            <a:r>
              <a:rPr lang="ru-RU" altLang="en-US" sz="2000"/>
              <a:t>.</a:t>
            </a:r>
            <a:r>
              <a:rPr lang="en-US" altLang="ru-RU" sz="2000"/>
              <a:t>timus</a:t>
            </a:r>
            <a:r>
              <a:rPr lang="ru-RU" altLang="en-US" sz="2000"/>
              <a:t>.ru/</a:t>
            </a:r>
            <a:endParaRPr lang="ru-RU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Замещающее содержимое 3"/>
          <p:cNvGraphicFramePr/>
          <p:nvPr>
            <p:ph sz="quarter" idx="13"/>
          </p:nvPr>
        </p:nvGraphicFramePr>
        <p:xfrm>
          <a:off x="633730" y="1124721"/>
          <a:ext cx="1092454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10924540" imgH="5286375" progId="Paint.Picture">
                  <p:embed/>
                </p:oleObj>
              </mc:Choice>
              <mc:Fallback>
                <p:oleObj name="" r:id="rId1" imgW="10924540" imgH="5286375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3730" y="1124721"/>
                        <a:ext cx="10924540" cy="528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6555" y="116840"/>
            <a:ext cx="10515600" cy="1325563"/>
          </a:xfrm>
        </p:spPr>
        <p:txBody>
          <a:bodyPr>
            <a:normAutofit/>
          </a:bodyPr>
          <a:p>
            <a:r>
              <a:rPr lang="ru-RU" altLang="en-US">
                <a:solidFill>
                  <a:schemeClr val="accent1">
                    <a:lumMod val="50000"/>
                  </a:schemeClr>
                </a:solidFill>
              </a:rPr>
              <a:t>Автоматизация отсроченного управления</a:t>
            </a:r>
            <a:endParaRPr lang="ru-RU" alt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Отсроченное управление </a:t>
            </a:r>
            <a:r>
              <a:rPr lang="ru-RU" altLang="en-US">
                <a:sym typeface="+mn-ea"/>
              </a:rPr>
              <a:t>процессом решения задач по программированию</a:t>
            </a:r>
            <a:endParaRPr lang="ru-RU" altLang="en-US"/>
          </a:p>
        </p:txBody>
      </p:sp>
      <p:grpSp>
        <p:nvGrpSpPr>
          <p:cNvPr id="5" name="Группа 176"/>
          <p:cNvGrpSpPr/>
          <p:nvPr/>
        </p:nvGrpSpPr>
        <p:grpSpPr>
          <a:xfrm rot="0">
            <a:off x="1394789" y="2212105"/>
            <a:ext cx="7968634" cy="2976386"/>
            <a:chOff x="3730" y="32856"/>
            <a:chExt cx="6967" cy="2301"/>
          </a:xfrm>
        </p:grpSpPr>
        <p:sp>
          <p:nvSpPr>
            <p:cNvPr id="177" name="Текстовое поле 10"/>
            <p:cNvSpPr txBox="1"/>
            <p:nvPr/>
          </p:nvSpPr>
          <p:spPr>
            <a:xfrm>
              <a:off x="6478" y="32936"/>
              <a:ext cx="2029" cy="125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ru-RU" altLang="en-US" sz="2000" kern="10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Решение задачи</a:t>
              </a:r>
              <a:endParaRPr lang="ru-RU" altLang="en-US" sz="20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78" name="Текстовое поле 24"/>
            <p:cNvSpPr txBox="1"/>
            <p:nvPr/>
          </p:nvSpPr>
          <p:spPr>
            <a:xfrm>
              <a:off x="9116" y="33254"/>
              <a:ext cx="1581" cy="62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ru-RU" altLang="en-US" sz="2000" kern="10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rPr>
                <a:t>Ответ</a:t>
              </a:r>
              <a:endParaRPr lang="ru-RU" altLang="en-US" sz="2000" kern="100">
                <a:latin typeface="Times New Roman" panose="02020603050405020304"/>
                <a:ea typeface="SimSun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grpSp>
          <p:nvGrpSpPr>
            <p:cNvPr id="6" name="Группа 120"/>
            <p:cNvGrpSpPr/>
            <p:nvPr/>
          </p:nvGrpSpPr>
          <p:grpSpPr>
            <a:xfrm rot="0">
              <a:off x="3730" y="32856"/>
              <a:ext cx="5379" cy="2301"/>
              <a:chOff x="2642" y="32844"/>
              <a:chExt cx="5379" cy="2301"/>
            </a:xfrm>
          </p:grpSpPr>
          <p:sp>
            <p:nvSpPr>
              <p:cNvPr id="181" name="Текстовое поле 2"/>
              <p:cNvSpPr txBox="1"/>
              <p:nvPr/>
            </p:nvSpPr>
            <p:spPr>
              <a:xfrm>
                <a:off x="2642" y="32844"/>
                <a:ext cx="1738" cy="1403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2000" kern="100">
                    <a:latin typeface="Times New Roman" panose="020206030504050203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Мотивация и постановка</a:t>
                </a:r>
                <a:r>
                  <a:rPr lang="ru-RU" altLang="en-US" sz="2000" kern="100">
                    <a:latin typeface="Times New Roman" panose="020206030504050203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 задачи</a:t>
                </a:r>
                <a:endParaRPr lang="ru-RU" altLang="en-US" sz="2000" kern="10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82" name="Текстовое поле 7"/>
              <p:cNvSpPr txBox="1"/>
              <p:nvPr/>
            </p:nvSpPr>
            <p:spPr>
              <a:xfrm>
                <a:off x="5404" y="34703"/>
                <a:ext cx="2189" cy="44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ru-RU" altLang="en-US" sz="2000" kern="100">
                    <a:latin typeface="Times New Roman" panose="02020603050405020304"/>
                    <a:ea typeface="SimSun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Контроль решения</a:t>
                </a:r>
                <a:endParaRPr lang="ru-RU" altLang="en-US" sz="2000" kern="100">
                  <a:latin typeface="Times New Roman" panose="02020603050405020304"/>
                  <a:ea typeface="SimSun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  <p:cxnSp>
            <p:nvCxnSpPr>
              <p:cNvPr id="186" name="Прямая со стрелкой 42"/>
              <p:cNvCxnSpPr/>
              <p:nvPr/>
            </p:nvCxnSpPr>
            <p:spPr>
              <a:xfrm>
                <a:off x="4380" y="33538"/>
                <a:ext cx="964" cy="0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 стрелкой 15"/>
              <p:cNvCxnSpPr/>
              <p:nvPr/>
            </p:nvCxnSpPr>
            <p:spPr>
              <a:xfrm flipV="1">
                <a:off x="7426" y="33544"/>
                <a:ext cx="595" cy="1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" name="Соединительная линия уступом 6"/>
          <p:cNvCxnSpPr>
            <a:stCxn id="178" idx="2"/>
          </p:cNvCxnSpPr>
          <p:nvPr/>
        </p:nvCxnSpPr>
        <p:spPr>
          <a:xfrm rot="5400000">
            <a:off x="7100570" y="3539490"/>
            <a:ext cx="1358265" cy="1358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stCxn id="182" idx="1"/>
          </p:cNvCxnSpPr>
          <p:nvPr/>
        </p:nvCxnSpPr>
        <p:spPr>
          <a:xfrm rot="10800000">
            <a:off x="4008120" y="3063875"/>
            <a:ext cx="545465" cy="18383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566545"/>
          </a:xfrm>
        </p:spPr>
        <p:txBody>
          <a:bodyPr>
            <a:normAutofit fontScale="90000"/>
          </a:bodyPr>
          <a:p>
            <a:r>
              <a:rPr lang="ru-RU" altLang="en-US">
                <a:sym typeface="+mn-ea"/>
              </a:rPr>
              <a:t>Автоматизированное отсроченное управление</a:t>
            </a:r>
            <a:br>
              <a:rPr lang="ru-RU" altLang="en-US"/>
            </a:br>
            <a:r>
              <a:rPr lang="ru-RU" altLang="en-US"/>
              <a:t>процессом решения задач по программированию</a:t>
            </a:r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idx="1"/>
          </p:nvPr>
        </p:nvSpPr>
        <p:spPr>
          <a:xfrm>
            <a:off x="647700" y="2082165"/>
            <a:ext cx="10515600" cy="4351338"/>
          </a:xfrm>
        </p:spPr>
        <p:txBody>
          <a:bodyPr/>
          <a:p>
            <a:r>
              <a:rPr lang="ru-RU" altLang="en-US"/>
              <a:t>- способствует индивидуализации обучения,</a:t>
            </a:r>
            <a:endParaRPr lang="ru-RU" altLang="en-US"/>
          </a:p>
          <a:p>
            <a:r>
              <a:rPr lang="ru-RU" altLang="en-US"/>
              <a:t>- облегчает работу учителя по проверке,</a:t>
            </a:r>
            <a:endParaRPr lang="ru-RU" altLang="en-US"/>
          </a:p>
          <a:p>
            <a:r>
              <a:rPr lang="ru-RU" altLang="en-US"/>
              <a:t>- воспитывает у школьников навыки самопроверки и самообразования.</a:t>
            </a:r>
            <a:endParaRPr lang="ru-RU" altLang="en-US"/>
          </a:p>
        </p:txBody>
      </p:sp>
      <p:sp>
        <p:nvSpPr>
          <p:cNvPr id="2" name="Замещающее содержимое 3"/>
          <p:cNvSpPr>
            <a:spLocks noGrp="1"/>
          </p:cNvSpPr>
          <p:nvPr/>
        </p:nvSpPr>
        <p:spPr>
          <a:xfrm>
            <a:off x="3288665" y="4314825"/>
            <a:ext cx="8433435" cy="2270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/>
              <a:t>- при контроле усвоения по конечному продукту путь, ведущий к этому продукту, остаётся учителю неизвестен</a:t>
            </a:r>
            <a:endParaRPr lang="ru-RU" altLang="en-US"/>
          </a:p>
          <a:p>
            <a:r>
              <a:rPr lang="ru-RU" altLang="en-US"/>
              <a:t>- процесс написания программы не может оставаться «за кадром» на начальных этапах обучения программированию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4643</Words>
  <Application>WPS Presentation</Application>
  <PresentationFormat>宽屏</PresentationFormat>
  <Paragraphs>172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SimSun</vt:lpstr>
      <vt:lpstr>Wingdings</vt:lpstr>
      <vt:lpstr>Calibri Light</vt:lpstr>
      <vt:lpstr>Times New Roman</vt:lpstr>
      <vt:lpstr>Microsoft YaHei</vt:lpstr>
      <vt:lpstr>Arial Unicode MS</vt:lpstr>
      <vt:lpstr>Calibri</vt:lpstr>
      <vt:lpstr>Calibri</vt:lpstr>
      <vt:lpstr>Times New Roman</vt:lpstr>
      <vt:lpstr>Office Theme</vt:lpstr>
      <vt:lpstr>Paint.Picture</vt:lpstr>
      <vt:lpstr>Paint.Picture</vt:lpstr>
      <vt:lpstr>Paint.Picture</vt:lpstr>
      <vt:lpstr>УПРАВЛЕНИЕ ПОЗНАВАТЕЛЬНОЙ ДЕЯТЕЛЬНОСТЬЮ УЧАЩИХСЯ ПРИ ИЗУЧЕНИИ ПРОГРАММИРОВАНИЯ НА УРОКАХ ИНФОРМАТИКИ</vt:lpstr>
      <vt:lpstr>Параметры управления дидактической системой</vt:lpstr>
      <vt:lpstr>Отсроченное управление процессом решения задач по программированию</vt:lpstr>
      <vt:lpstr>Автоматизация отсроченного управления</vt:lpstr>
      <vt:lpstr>Автоматизация отсроченного управления</vt:lpstr>
      <vt:lpstr>Автоматизация отсроченного управления</vt:lpstr>
      <vt:lpstr>Автоматизация отсроченного управления</vt:lpstr>
      <vt:lpstr>Отсроченное управление процессом решения задач по программированию</vt:lpstr>
      <vt:lpstr>Автоматизированное отсроченное управление процессом решения задач по программированию</vt:lpstr>
      <vt:lpstr>Что изменилось в последнее время</vt:lpstr>
      <vt:lpstr>Циклическое управление процессом решения задач по программированию</vt:lpstr>
      <vt:lpstr>Циклическое управление процессом обучения</vt:lpstr>
      <vt:lpstr>Этапы  решения задачи по программированию</vt:lpstr>
      <vt:lpstr>Укрупненные упражнения -</vt:lpstr>
      <vt:lpstr>Автоматизированное циклическое управление процессом решения задач по программированию</vt:lpstr>
      <vt:lpstr>Реализация УУ на платформе stepik.org</vt:lpstr>
      <vt:lpstr>Создание интерактивного урока </vt:lpstr>
      <vt:lpstr>Пример управления процессом разработки алгоритма поиска всех делителей заданного числа</vt:lpstr>
      <vt:lpstr>Положения теории поэтапного формирования умственных действий</vt:lpstr>
      <vt:lpstr>Формирование ориентировочной основы третьего типа</vt:lpstr>
      <vt:lpstr>Ссылка на курс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zaw-n</cp:lastModifiedBy>
  <cp:revision>23</cp:revision>
  <dcterms:created xsi:type="dcterms:W3CDTF">2022-09-07T11:39:00Z</dcterms:created>
  <dcterms:modified xsi:type="dcterms:W3CDTF">2023-03-28T16:13:10Z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1049-11.2.0.11513</vt:lpwstr>
  </property>
  <property fmtid="{D5CDD505-2E9C-101B-9397-08002B2CF9AE}" pid="3" name="ICV">
    <vt:lpwstr>B8DF1602314B4386973A1F6C31484438</vt:lpwstr>
  </property>
</Properties>
</file>