
<file path=[Content_Types].xml><?xml version="1.0" encoding="utf-8"?>
<Types xmlns="http://schemas.openxmlformats.org/package/2006/content-types">
  <Default Extension="xlsx" ContentType="application/vnd.openxmlformats-officedocument.spreadsheetml.sheet"/>
  <Default Extension="jpeg" ContentType="image/jpeg"/>
  <Default Extension="JPG" ContentType="image/.jpg"/>
  <Default Extension="gif" ContentType="image/gif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2" r:id="rId8"/>
    <p:sldId id="263" r:id="rId9"/>
    <p:sldId id="265" r:id="rId10"/>
    <p:sldId id="266" r:id="rId11"/>
    <p:sldId id="267" r:id="rId12"/>
    <p:sldId id="270" r:id="rId13"/>
    <p:sldId id="269" r:id="rId14"/>
    <p:sldId id="268" r:id="rId15"/>
    <p:sldId id="271" r:id="rId17"/>
    <p:sldId id="272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D60093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81" autoAdjust="0"/>
    <p:restoredTop sz="95374" autoAdjust="0"/>
  </p:normalViewPr>
  <p:slideViewPr>
    <p:cSldViewPr>
      <p:cViewPr varScale="1">
        <p:scale>
          <a:sx n="54" d="100"/>
          <a:sy n="54" d="100"/>
        </p:scale>
        <p:origin x="-96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837709059226"/>
          <c:y val="0.0462718867377291"/>
          <c:w val="0.924815271677999"/>
          <c:h val="0.5665355406277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Лист1!$A$2:$A$10</c:f>
              <c:strCache>
                <c:ptCount val="8"/>
                <c:pt idx="0">
                  <c:v>Грамматика</c:v>
                </c:pt>
                <c:pt idx="1">
                  <c:v>Словарь</c:v>
                </c:pt>
                <c:pt idx="2">
                  <c:v>Связная речь</c:v>
                </c:pt>
                <c:pt idx="5">
                  <c:v>Грамматика</c:v>
                </c:pt>
                <c:pt idx="6">
                  <c:v>Словарь</c:v>
                </c:pt>
                <c:pt idx="7">
                  <c:v>Связная речь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12</c:v>
                </c:pt>
                <c:pt idx="1">
                  <c:v>15</c:v>
                </c:pt>
                <c:pt idx="2">
                  <c:v>8</c:v>
                </c:pt>
                <c:pt idx="5">
                  <c:v>20</c:v>
                </c:pt>
                <c:pt idx="6">
                  <c:v>25</c:v>
                </c:pt>
                <c:pt idx="7">
                  <c:v>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elete val="1"/>
          </c:dLbls>
          <c:cat>
            <c:strRef>
              <c:f>Лист1!$A$2:$A$10</c:f>
              <c:strCache>
                <c:ptCount val="8"/>
                <c:pt idx="0">
                  <c:v>Грамматика</c:v>
                </c:pt>
                <c:pt idx="1">
                  <c:v>Словарь</c:v>
                </c:pt>
                <c:pt idx="2">
                  <c:v>Связная речь</c:v>
                </c:pt>
                <c:pt idx="5">
                  <c:v>Грамматика</c:v>
                </c:pt>
                <c:pt idx="6">
                  <c:v>Словарь</c:v>
                </c:pt>
                <c:pt idx="7">
                  <c:v>Связная речь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52</c:v>
                </c:pt>
                <c:pt idx="1">
                  <c:v>47</c:v>
                </c:pt>
                <c:pt idx="2">
                  <c:v>47</c:v>
                </c:pt>
                <c:pt idx="5">
                  <c:v>70</c:v>
                </c:pt>
                <c:pt idx="6">
                  <c:v>60</c:v>
                </c:pt>
                <c:pt idx="7">
                  <c:v>68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elete val="1"/>
          </c:dLbls>
          <c:cat>
            <c:strRef>
              <c:f>Лист1!$A$2:$A$10</c:f>
              <c:strCache>
                <c:ptCount val="8"/>
                <c:pt idx="0">
                  <c:v>Грамматика</c:v>
                </c:pt>
                <c:pt idx="1">
                  <c:v>Словарь</c:v>
                </c:pt>
                <c:pt idx="2">
                  <c:v>Связная речь</c:v>
                </c:pt>
                <c:pt idx="5">
                  <c:v>Грамматика</c:v>
                </c:pt>
                <c:pt idx="6">
                  <c:v>Словарь</c:v>
                </c:pt>
                <c:pt idx="7">
                  <c:v>Связная речь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  <c:pt idx="0">
                  <c:v>36</c:v>
                </c:pt>
                <c:pt idx="1">
                  <c:v>38</c:v>
                </c:pt>
                <c:pt idx="2">
                  <c:v>35</c:v>
                </c:pt>
                <c:pt idx="5">
                  <c:v>10</c:v>
                </c:pt>
                <c:pt idx="6">
                  <c:v>15</c:v>
                </c:pt>
                <c:pt idx="7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660096"/>
        <c:axId val="83623936"/>
      </c:barChart>
      <c:catAx>
        <c:axId val="466600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800" b="1" i="0" u="none" strike="noStrike" kern="1200" baseline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83623936"/>
        <c:crosses val="autoZero"/>
        <c:auto val="1"/>
        <c:lblAlgn val="ctr"/>
        <c:lblOffset val="100"/>
        <c:noMultiLvlLbl val="0"/>
      </c:catAx>
      <c:valAx>
        <c:axId val="83623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800" b="0" i="0" u="none" strike="noStrike" kern="1200" baseline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466600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80809158459518"/>
          <c:y val="0.000862545688483308"/>
          <c:w val="0.671467385976721"/>
          <c:h val="0.111491190577432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ru-RU" sz="1800" b="1" i="0" u="none" strike="noStrike" kern="1200" baseline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txPr>
    <a:bodyPr/>
    <a:lstStyle/>
    <a:p>
      <a:pPr>
        <a:defRPr lang="ru-RU" sz="1800"/>
      </a:pPr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043E7-F56A-4028-B87C-9C051DB096D7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C8F5F-7A0C-440A-AE30-6B3C1BF94F06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C8F5F-7A0C-440A-AE30-6B3C1BF94F06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135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/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/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DCCF2D6-5310-4C50-BA50-093EE1C9C906}" type="datetimeFigureOut">
              <a:rPr lang="ru-RU" smtClean="0"/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1B5D332-A6DE-4CF4-883B-45F77044149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F2D6-5310-4C50-BA50-093EE1C9C90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D332-A6DE-4CF4-883B-45F77044149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F2D6-5310-4C50-BA50-093EE1C9C90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D332-A6DE-4CF4-883B-45F77044149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F2D6-5310-4C50-BA50-093EE1C9C90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D332-A6DE-4CF4-883B-45F770441496}" type="slidenum">
              <a:rPr lang="ru-RU" smtClean="0"/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F2D6-5310-4C50-BA50-093EE1C9C90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D332-A6DE-4CF4-883B-45F770441496}" type="slidenum">
              <a:rPr lang="ru-RU" smtClean="0"/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F2D6-5310-4C50-BA50-093EE1C9C90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D332-A6DE-4CF4-883B-45F770441496}" type="slidenum">
              <a:rPr lang="ru-RU" smtClean="0"/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F2D6-5310-4C50-BA50-093EE1C9C906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D332-A6DE-4CF4-883B-45F77044149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F2D6-5310-4C50-BA50-093EE1C9C906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D332-A6DE-4CF4-883B-45F770441496}" type="slidenum">
              <a:rPr lang="ru-RU" smtClean="0"/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F2D6-5310-4C50-BA50-093EE1C9C906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D332-A6DE-4CF4-883B-45F77044149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CDCCF2D6-5310-4C50-BA50-093EE1C9C90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D332-A6DE-4CF4-883B-45F77044149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415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DCCF2D6-5310-4C50-BA50-093EE1C9C90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1B5D332-A6DE-4CF4-883B-45F770441496}" type="slidenum">
              <a:rPr lang="ru-RU" smtClean="0"/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/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/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/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/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2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  <a:p>
            <a:pPr lvl="1" eaLnBrk="1" latinLnBrk="0" hangingPunct="1"/>
            <a:r>
              <a:rPr kumimoji="0" lang="ru-RU" smtClean="0"/>
              <a:t>Второй уровень</a:t>
            </a:r>
            <a:endParaRPr kumimoji="0" lang="ru-RU" smtClean="0"/>
          </a:p>
          <a:p>
            <a:pPr lvl="2" eaLnBrk="1" latinLnBrk="0" hangingPunct="1"/>
            <a:r>
              <a:rPr kumimoji="0" lang="ru-RU" smtClean="0"/>
              <a:t>Третий уровень</a:t>
            </a:r>
            <a:endParaRPr kumimoji="0" lang="ru-RU" smtClean="0"/>
          </a:p>
          <a:p>
            <a:pPr lvl="3" eaLnBrk="1" latinLnBrk="0" hangingPunct="1"/>
            <a:r>
              <a:rPr kumimoji="0" lang="ru-RU" smtClean="0"/>
              <a:t>Четвертый уровень</a:t>
            </a:r>
            <a:endParaRPr kumimoji="0" lang="ru-RU" smtClean="0"/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CDCCF2D6-5310-4C50-BA50-093EE1C9C906}" type="datetimeFigureOut">
              <a:rPr lang="ru-RU" smtClean="0"/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1B5D332-A6DE-4CF4-883B-45F770441496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5905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 panose="05040102010807070707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665" indent="-228600" algn="l" rtl="0" eaLnBrk="1" latinLnBrk="0" hangingPunct="1">
        <a:spcBef>
          <a:spcPts val="325"/>
        </a:spcBef>
        <a:buClr>
          <a:schemeClr val="accent1"/>
        </a:buClr>
        <a:buFont typeface="Verdana" panose="020B0604030504040204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790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 panose="05020102010507070707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 panose="05020102010507070707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 panose="05020102010507070707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GIF"/><Relationship Id="rId3" Type="http://schemas.openxmlformats.org/officeDocument/2006/relationships/image" Target="../media/image5.png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3.png"/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9.GIF"/><Relationship Id="rId2" Type="http://schemas.openxmlformats.org/officeDocument/2006/relationships/image" Target="../media/image13.png"/><Relationship Id="rId1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jpeg"/><Relationship Id="rId8" Type="http://schemas.openxmlformats.org/officeDocument/2006/relationships/image" Target="../media/image37.jpeg"/><Relationship Id="rId7" Type="http://schemas.openxmlformats.org/officeDocument/2006/relationships/image" Target="../media/image36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8" Type="http://schemas.openxmlformats.org/officeDocument/2006/relationships/slideLayout" Target="../slideLayouts/slideLayout7.xml"/><Relationship Id="rId17" Type="http://schemas.openxmlformats.org/officeDocument/2006/relationships/image" Target="../media/image45.jpeg"/><Relationship Id="rId16" Type="http://schemas.openxmlformats.org/officeDocument/2006/relationships/image" Target="../media/image44.jpeg"/><Relationship Id="rId15" Type="http://schemas.openxmlformats.org/officeDocument/2006/relationships/image" Target="../media/image43.png"/><Relationship Id="rId14" Type="http://schemas.openxmlformats.org/officeDocument/2006/relationships/image" Target="../media/image42.jpeg"/><Relationship Id="rId13" Type="http://schemas.openxmlformats.org/officeDocument/2006/relationships/image" Target="../media/image41.png"/><Relationship Id="rId12" Type="http://schemas.openxmlformats.org/officeDocument/2006/relationships/image" Target="../media/image13.png"/><Relationship Id="rId11" Type="http://schemas.openxmlformats.org/officeDocument/2006/relationships/image" Target="../media/image40.png"/><Relationship Id="rId10" Type="http://schemas.openxmlformats.org/officeDocument/2006/relationships/image" Target="../media/image39.png"/><Relationship Id="rId1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6.GIF"/><Relationship Id="rId2" Type="http://schemas.openxmlformats.org/officeDocument/2006/relationships/image" Target="../media/image13.png"/><Relationship Id="rId1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GIF"/><Relationship Id="rId2" Type="http://schemas.openxmlformats.org/officeDocument/2006/relationships/image" Target="../media/image48.GIF"/><Relationship Id="rId1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1.jpeg"/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GIF"/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png"/><Relationship Id="rId2" Type="http://schemas.microsoft.com/office/2007/relationships/hdphoto" Target="../media/image12.wdp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microsoft.com/office/2007/relationships/hdphoto" Target="../media/image17.wdp"/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3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jpeg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1538" y="2143116"/>
            <a:ext cx="6912768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«ФОРМИРОВАНИЕ У ДЕТЕЙ СВЯЗНОЙ РУССКОЙ РЕЧИ ЧЕРЕЗ УСТНОЕ НАРОДНОЕ ТВОРЧЕСТВО»</a:t>
            </a:r>
            <a:endParaRPr lang="ru-RU" sz="2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8" name="Picture 4" descr="http://school.xvatit.com/images/3/36/2-6.05-1.jpg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167" b="96498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37266" y="4221088"/>
            <a:ext cx="483870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315416"/>
            <a:ext cx="3438525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2910" y="500042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 </a:t>
            </a:r>
            <a:endParaRPr lang="ru-RU" dirty="0" smtClean="0">
              <a:ln>
                <a:solidFill>
                  <a:srgbClr val="002060"/>
                </a:solidFill>
              </a:ln>
              <a:solidFill>
                <a:schemeClr val="accent4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  <p:pic>
        <p:nvPicPr>
          <p:cNvPr id="1026" name="Picture 2" descr="C:\Users\user\Pictures\185_123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3857628"/>
            <a:ext cx="2088232" cy="278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Pictures\185_123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924858"/>
            <a:ext cx="1308117" cy="174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Pictures\185_123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252954"/>
            <a:ext cx="1062045" cy="141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000628" y="4286256"/>
            <a:ext cx="4572000" cy="6451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002060"/>
                  </a:solidFill>
                </a:ln>
              </a:rPr>
              <a:t>Автор:</a:t>
            </a:r>
            <a:endParaRPr lang="ru-RU" dirty="0" smtClean="0">
              <a:ln>
                <a:solidFill>
                  <a:srgbClr val="002060"/>
                </a:solidFill>
              </a:ln>
            </a:endParaRPr>
          </a:p>
          <a:p>
            <a:pPr algn="ctr"/>
            <a:r>
              <a:rPr lang="ru-RU" dirty="0" smtClean="0">
                <a:ln>
                  <a:solidFill>
                    <a:srgbClr val="002060"/>
                  </a:solidFill>
                </a:ln>
              </a:rPr>
              <a:t> Блинова Л.В.</a:t>
            </a:r>
            <a:endParaRPr lang="ru-RU" dirty="0" smtClean="0">
              <a:ln>
                <a:solidFill>
                  <a:srgbClr val="00206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27784" y="700988"/>
            <a:ext cx="4033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 smtClean="0">
                <a:ln w="11430"/>
                <a:gradFill>
                  <a:gsLst>
                    <a:gs pos="0">
                      <a:srgbClr val="F96A1B">
                        <a:tint val="70000"/>
                        <a:satMod val="245000"/>
                      </a:srgbClr>
                    </a:gs>
                    <a:gs pos="75000">
                      <a:srgbClr val="F96A1B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96A1B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anose="020B0502020202020204"/>
              </a:rPr>
              <a:t>Предметно-окружающая среда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user\Pictures\desenhos-moranguinho-festa-infantil-painel-rotulos-lembrancinhas-meninas-6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372198" y="153649"/>
            <a:ext cx="2593571" cy="169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Pictures\desenhos-moranguinho-festa-infantil-painel-rotulos-lembrancinhas-meninas-6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flipH="1">
            <a:off x="234890" y="153649"/>
            <a:ext cx="2593571" cy="169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1845289"/>
            <a:ext cx="806617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	</a:t>
            </a:r>
            <a:r>
              <a:rPr lang="ru-RU" sz="20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Создание яркой, красочной предметно-развевающей среды в группе побуждает интерес  детей к устному народному творчеству.</a:t>
            </a:r>
            <a:endParaRPr lang="ru-RU" sz="2000" dirty="0" smtClean="0">
              <a:ln>
                <a:solidFill>
                  <a:schemeClr val="accent3">
                    <a:lumMod val="7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Blip>
                <a:blip r:embed="rId2"/>
              </a:buBlip>
            </a:pPr>
            <a:r>
              <a:rPr lang="ru-RU" sz="20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Книжные выставки с красочными иллюстрациями.</a:t>
            </a:r>
            <a:endParaRPr lang="ru-RU" sz="2000" dirty="0" smtClean="0">
              <a:ln>
                <a:solidFill>
                  <a:schemeClr val="accent3">
                    <a:lumMod val="7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Blip>
                <a:blip r:embed="rId2"/>
              </a:buBlip>
            </a:pPr>
            <a:r>
              <a:rPr lang="ru-RU" sz="20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Выставки русской народной игрушки.</a:t>
            </a:r>
            <a:endParaRPr lang="ru-RU" sz="2000" dirty="0" smtClean="0">
              <a:ln>
                <a:solidFill>
                  <a:schemeClr val="accent3">
                    <a:lumMod val="7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Blip>
                <a:blip r:embed="rId2"/>
              </a:buBlip>
            </a:pPr>
            <a:r>
              <a:rPr lang="ru-RU" sz="20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Уголок развивающих игр, настольно-печатных (</a:t>
            </a:r>
            <a:r>
              <a:rPr lang="ru-RU" sz="2000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пазлы</a:t>
            </a:r>
            <a:r>
              <a:rPr lang="ru-RU" sz="20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, кубики, детское домино и другие.</a:t>
            </a:r>
            <a:endParaRPr lang="ru-RU" sz="2000" dirty="0" smtClean="0">
              <a:ln>
                <a:solidFill>
                  <a:schemeClr val="accent3">
                    <a:lumMod val="7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Blip>
                <a:blip r:embed="rId2"/>
              </a:buBlip>
            </a:pPr>
            <a:r>
              <a:rPr lang="ru-RU" sz="20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Предметы русского быта.</a:t>
            </a:r>
            <a:endParaRPr lang="ru-RU" sz="2000" dirty="0" smtClean="0">
              <a:ln>
                <a:solidFill>
                  <a:schemeClr val="accent3">
                    <a:lumMod val="7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Blip>
                <a:blip r:embed="rId2"/>
              </a:buBlip>
            </a:pPr>
            <a:r>
              <a:rPr lang="ru-RU" sz="20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Раскраски, детские журналы по теме для самостоятельной деятельности детей</a:t>
            </a:r>
            <a:endParaRPr lang="ru-RU" sz="2000" dirty="0">
              <a:ln>
                <a:solidFill>
                  <a:schemeClr val="accent3">
                    <a:lumMod val="7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92862" y="4725144"/>
            <a:ext cx="1622425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 descr="C:\Program Files\Alawar.ru\невософт\0_3d5b8_8d224820_orig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0612" y="6039568"/>
            <a:ext cx="969083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1" cstate="print"/>
          <a:srcRect/>
          <a:stretch>
            <a:fillRect/>
          </a:stretch>
        </p:blipFill>
        <p:spPr bwMode="auto">
          <a:xfrm>
            <a:off x="3077021" y="1556792"/>
            <a:ext cx="3133974" cy="1505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 descr="C:\Program Files\Alawar.ru\невософт\0_3d5b8_8d224820_orig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6002094"/>
            <a:ext cx="969083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172927"/>
            <a:ext cx="6192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ln w="11430"/>
                <a:gradFill>
                  <a:gsLst>
                    <a:gs pos="0">
                      <a:srgbClr val="F96A1B">
                        <a:tint val="70000"/>
                        <a:satMod val="245000"/>
                      </a:srgbClr>
                    </a:gs>
                    <a:gs pos="75000">
                      <a:srgbClr val="F96A1B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96A1B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anose="020B0502020202020204"/>
              </a:rPr>
              <a:t>Организация </a:t>
            </a:r>
            <a:endParaRPr lang="ru-RU" sz="2400" b="1" dirty="0" smtClean="0">
              <a:ln w="11430"/>
              <a:gradFill>
                <a:gsLst>
                  <a:gs pos="0">
                    <a:srgbClr val="F96A1B">
                      <a:tint val="70000"/>
                      <a:satMod val="245000"/>
                    </a:srgbClr>
                  </a:gs>
                  <a:gs pos="75000">
                    <a:srgbClr val="F96A1B">
                      <a:tint val="90000"/>
                      <a:shade val="60000"/>
                      <a:satMod val="240000"/>
                    </a:srgbClr>
                  </a:gs>
                  <a:gs pos="100000">
                    <a:srgbClr val="F96A1B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anose="020B0502020202020204"/>
            </a:endParaRPr>
          </a:p>
          <a:p>
            <a:pPr lvl="0" algn="ctr"/>
            <a:r>
              <a:rPr lang="ru-RU" sz="2400" b="1" dirty="0" smtClean="0">
                <a:ln w="11430"/>
                <a:gradFill>
                  <a:gsLst>
                    <a:gs pos="0">
                      <a:srgbClr val="F96A1B">
                        <a:tint val="70000"/>
                        <a:satMod val="245000"/>
                      </a:srgbClr>
                    </a:gs>
                    <a:gs pos="75000">
                      <a:srgbClr val="F96A1B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96A1B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anose="020B0502020202020204"/>
              </a:rPr>
              <a:t>предметно-пространственной развивающей речевой среды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36" y="3967247"/>
            <a:ext cx="2308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Обеспечивающей полноценное и своевременное развитие ребёнка</a:t>
            </a:r>
            <a:endParaRPr lang="ru-RU" b="1" i="1" dirty="0">
              <a:ln>
                <a:solidFill>
                  <a:schemeClr val="accent3">
                    <a:lumMod val="50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2954" y="3967247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Побуждающая детей к речевой деятельности</a:t>
            </a:r>
            <a:endParaRPr lang="ru-RU" b="1" i="1" dirty="0">
              <a:ln>
                <a:solidFill>
                  <a:schemeClr val="accent3">
                    <a:lumMod val="50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67169" y="3901966"/>
            <a:ext cx="24482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Способствующей развитию самостоятельности и творчества</a:t>
            </a:r>
            <a:endParaRPr lang="ru-RU" b="1" i="1" dirty="0">
              <a:ln>
                <a:solidFill>
                  <a:schemeClr val="accent3">
                    <a:lumMod val="50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80954" y="3828747"/>
            <a:ext cx="20770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Обеспечивающей развитие субъективной позиции ребёнка</a:t>
            </a:r>
            <a:endParaRPr lang="ru-RU" b="1" i="1" dirty="0">
              <a:ln>
                <a:solidFill>
                  <a:schemeClr val="accent3">
                    <a:lumMod val="50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22954" y="3967248"/>
            <a:ext cx="45719" cy="147732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367171" y="3967248"/>
            <a:ext cx="45719" cy="147732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832962" y="3901967"/>
            <a:ext cx="45719" cy="154260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 descr="C:\Users\user\Pictures\1336564855-84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4910" y="1931921"/>
            <a:ext cx="2345507" cy="75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user\Pictures\1336564855-84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72200" y="1931919"/>
            <a:ext cx="2345507" cy="75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user\Pictures\1336564855-84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67170" y="5811688"/>
            <a:ext cx="2345507" cy="75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user\Pictures\1336564855-84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72200" y="5811687"/>
            <a:ext cx="2345507" cy="75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460914" y="3491337"/>
            <a:ext cx="966873" cy="13566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03150" y="3491337"/>
            <a:ext cx="998470" cy="1390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81238" y="3041156"/>
            <a:ext cx="1389178" cy="19021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24328" y="3041156"/>
            <a:ext cx="1381502" cy="187242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3605" y="2940821"/>
            <a:ext cx="1381502" cy="190717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12797" y="5180663"/>
            <a:ext cx="1087381" cy="14702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09988" y="3003436"/>
            <a:ext cx="1392848" cy="190717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41836" y="814655"/>
            <a:ext cx="1368152" cy="1772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907704" y="656762"/>
            <a:ext cx="1584127" cy="2088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635896" y="982819"/>
            <a:ext cx="1507923" cy="2020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379469" y="982819"/>
            <a:ext cx="1438475" cy="1835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C:\Program Files\Alawar.ru\невософт\0_3d5b8_8d224820_orig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251520" y="6002094"/>
            <a:ext cx="969083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09943" y="168344"/>
            <a:ext cx="3127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 smtClean="0">
                <a:ln w="11430"/>
                <a:gradFill>
                  <a:gsLst>
                    <a:gs pos="0">
                      <a:srgbClr val="F96A1B">
                        <a:tint val="70000"/>
                        <a:satMod val="245000"/>
                      </a:srgbClr>
                    </a:gs>
                    <a:gs pos="75000">
                      <a:srgbClr val="F96A1B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96A1B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anose="020B0502020202020204"/>
              </a:rPr>
              <a:t>Книжная выставка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69143" y="3041156"/>
            <a:ext cx="3025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 smtClean="0">
                <a:ln w="11430"/>
                <a:gradFill>
                  <a:gsLst>
                    <a:gs pos="0">
                      <a:srgbClr val="F96A1B">
                        <a:tint val="70000"/>
                        <a:satMod val="245000"/>
                      </a:srgbClr>
                    </a:gs>
                    <a:gs pos="75000">
                      <a:srgbClr val="F96A1B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96A1B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anose="020B0502020202020204"/>
              </a:rPr>
              <a:t>История костюма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308839" y="1186091"/>
            <a:ext cx="190500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0138" y="4913579"/>
            <a:ext cx="1211377" cy="1947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1674" y="5085477"/>
            <a:ext cx="1766714" cy="11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user\Pictures\34748266f252cbb862892e724dbf23c9.jpg.jp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4785396" y="5082579"/>
            <a:ext cx="1046885" cy="16095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Pictures\218bd06bb1f8cbb2ee48e624c38da7d3.jpg.jpg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7696026" y="5111683"/>
            <a:ext cx="1038105" cy="1608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563886" y="3491337"/>
            <a:ext cx="966873" cy="13566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06122" y="3491337"/>
            <a:ext cx="998470" cy="1390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84210" y="3041156"/>
            <a:ext cx="1389178" cy="19021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27300" y="3041156"/>
            <a:ext cx="1381502" cy="187242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6577" y="2940821"/>
            <a:ext cx="1381502" cy="190717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615769" y="5180663"/>
            <a:ext cx="1087381" cy="14702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812960" y="3003436"/>
            <a:ext cx="1392848" cy="190717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0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44808" y="814655"/>
            <a:ext cx="1368152" cy="1772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010676" y="656762"/>
            <a:ext cx="1584127" cy="2088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3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738868" y="982819"/>
            <a:ext cx="1507923" cy="2020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4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482441" y="982819"/>
            <a:ext cx="1438475" cy="1835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411811" y="1186091"/>
            <a:ext cx="190500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7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4646" y="5085477"/>
            <a:ext cx="1766714" cy="11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6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01752" y="4942034"/>
            <a:ext cx="1211377" cy="1947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 descr="C:\Users\user\Pictures\34748266f252cbb862892e724dbf23c9.jpg.jp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4817010" y="5111034"/>
            <a:ext cx="1046885" cy="16095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595500" y="3519792"/>
            <a:ext cx="966873" cy="13566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37736" y="3519792"/>
            <a:ext cx="998470" cy="1390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15824" y="3069611"/>
            <a:ext cx="1389178" cy="19021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58914" y="3069611"/>
            <a:ext cx="1381502" cy="187242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8191" y="2969276"/>
            <a:ext cx="1381502" cy="190717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647383" y="5209118"/>
            <a:ext cx="1087381" cy="14702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844574" y="3031891"/>
            <a:ext cx="1392848" cy="190717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10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76422" y="843110"/>
            <a:ext cx="1368152" cy="1772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1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042290" y="685217"/>
            <a:ext cx="1584127" cy="2088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3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770482" y="1011274"/>
            <a:ext cx="1507923" cy="2020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4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514055" y="1011274"/>
            <a:ext cx="1438475" cy="1835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1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443425" y="1214546"/>
            <a:ext cx="190500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7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260" y="5113932"/>
            <a:ext cx="1766714" cy="11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05811" y="457957"/>
            <a:ext cx="252028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1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  Таким </a:t>
            </a:r>
            <a:r>
              <a:rPr lang="ru-RU" sz="1400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образом, на основе данного диагностирования нами сделаны выводы. </a:t>
            </a:r>
            <a:r>
              <a:rPr lang="ru-RU" sz="1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Благодаря данному проекту диагностика уровня речевого развития показала хорошие результаты у детей среднего дошкольного возраста. Ознакомление детей с устным народным творчеством и каждодневное использование его как в режимных моментах, так и в игровой деятельности развивает устную речь ребёнка, его фантазию и воображение, влияет на духовное развитие, учит определённым нравственным нормам. Детский фольклор даёт нам возможность уже на ранних этапах жизни ребёнка приобщать его к народной поэзии.</a:t>
            </a:r>
            <a:endParaRPr lang="ru-RU" sz="1600" dirty="0">
              <a:ln>
                <a:solidFill>
                  <a:schemeClr val="accent3">
                    <a:lumMod val="50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C:\Program Files\Alawar.ru\невософт\0_3d5b8_8d224820_orig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6002094"/>
            <a:ext cx="969083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01255" y="74162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ln w="11430"/>
                <a:gradFill>
                  <a:gsLst>
                    <a:gs pos="0">
                      <a:srgbClr val="F96A1B">
                        <a:tint val="70000"/>
                        <a:satMod val="245000"/>
                      </a:srgbClr>
                    </a:gs>
                    <a:gs pos="75000">
                      <a:srgbClr val="F96A1B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96A1B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anose="020B0502020202020204"/>
              </a:rPr>
              <a:t>Уровень речевого развития детей среднего дошкольного возраста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27" name="Picture 3" descr="C:\Users\user\Pictures\636227.gif"/>
          <p:cNvPicPr>
            <a:picLocks noChangeAspect="1" noChangeArrowheads="1" noCrop="1"/>
          </p:cNvPicPr>
          <p:nvPr/>
        </p:nvPicPr>
        <p:blipFill>
          <a:blip r:embed="rId3" cstate="email">
            <a:clrChange>
              <a:clrFrom>
                <a:srgbClr val="D4ACEC"/>
              </a:clrFrom>
              <a:clrTo>
                <a:srgbClr val="D4AC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4797152"/>
            <a:ext cx="2783886" cy="145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Диаграмма 6"/>
          <p:cNvGraphicFramePr/>
          <p:nvPr/>
        </p:nvGraphicFramePr>
        <p:xfrm>
          <a:off x="251520" y="1124744"/>
          <a:ext cx="6120680" cy="3631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63688" y="117074"/>
            <a:ext cx="54006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ln w="11430"/>
                <a:gradFill>
                  <a:gsLst>
                    <a:gs pos="0">
                      <a:srgbClr val="F96A1B">
                        <a:tint val="70000"/>
                        <a:satMod val="245000"/>
                      </a:srgbClr>
                    </a:gs>
                    <a:gs pos="75000">
                      <a:srgbClr val="F96A1B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96A1B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Реализация проекта</a:t>
            </a:r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 rot="5400000">
            <a:off x="1023318" y="157815"/>
            <a:ext cx="2045339" cy="34678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 rot="5400000">
            <a:off x="1178798" y="2717746"/>
            <a:ext cx="2045339" cy="346784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 rot="5400000">
            <a:off x="6177488" y="224285"/>
            <a:ext cx="2045339" cy="346784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 rot="5400000">
            <a:off x="6177488" y="2717744"/>
            <a:ext cx="2045339" cy="346784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42091" y="896379"/>
            <a:ext cx="3213128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Непосредственная образовательная деятельность</a:t>
            </a:r>
            <a:endParaRPr lang="ru-RU" sz="1200" b="1" dirty="0" smtClean="0">
              <a:ln>
                <a:solidFill>
                  <a:schemeClr val="accent4">
                    <a:lumMod val="50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Коммуникация</a:t>
            </a:r>
            <a:endParaRPr lang="ru-RU" sz="1100" b="1" dirty="0" smtClean="0">
              <a:ln>
                <a:solidFill>
                  <a:schemeClr val="accent3">
                    <a:lumMod val="50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Чтение художественной литературы</a:t>
            </a:r>
            <a:endParaRPr lang="ru-RU" sz="1100" b="1" dirty="0" smtClean="0">
              <a:ln>
                <a:solidFill>
                  <a:schemeClr val="accent3">
                    <a:lumMod val="50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Познание</a:t>
            </a:r>
            <a:endParaRPr lang="ru-RU" sz="1100" b="1" dirty="0" smtClean="0">
              <a:ln>
                <a:solidFill>
                  <a:schemeClr val="accent3">
                    <a:lumMod val="50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Социализация</a:t>
            </a:r>
            <a:endParaRPr lang="ru-RU" sz="1100" b="1" dirty="0" smtClean="0">
              <a:ln>
                <a:solidFill>
                  <a:schemeClr val="accent3">
                    <a:lumMod val="50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Труд</a:t>
            </a:r>
            <a:endParaRPr lang="ru-RU" sz="1100" b="1" dirty="0" smtClean="0">
              <a:ln>
                <a:solidFill>
                  <a:schemeClr val="accent3">
                    <a:lumMod val="50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Здоровье</a:t>
            </a:r>
            <a:endParaRPr lang="ru-RU" sz="1100" b="1" dirty="0" smtClean="0">
              <a:ln>
                <a:solidFill>
                  <a:schemeClr val="accent3">
                    <a:lumMod val="50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Безопасность</a:t>
            </a:r>
            <a:endParaRPr lang="ru-RU" sz="1100" b="1" dirty="0" smtClean="0">
              <a:ln>
                <a:solidFill>
                  <a:schemeClr val="accent3">
                    <a:lumMod val="50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Физическая культура</a:t>
            </a:r>
            <a:endParaRPr lang="ru-RU" sz="1100" b="1" dirty="0" smtClean="0">
              <a:ln>
                <a:solidFill>
                  <a:schemeClr val="accent3">
                    <a:lumMod val="50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Музыка</a:t>
            </a:r>
            <a:endParaRPr lang="ru-RU" sz="1100" b="1" dirty="0">
              <a:ln>
                <a:solidFill>
                  <a:schemeClr val="accent3">
                    <a:lumMod val="50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9917" y="935539"/>
            <a:ext cx="28765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Основная деятельность </a:t>
            </a:r>
            <a:endParaRPr lang="ru-RU" sz="1200" b="1" dirty="0" smtClean="0">
              <a:ln>
                <a:solidFill>
                  <a:schemeClr val="accent4">
                    <a:lumMod val="7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в режимных моментах</a:t>
            </a:r>
            <a:endParaRPr lang="ru-RU" sz="1200" b="1" dirty="0" smtClean="0">
              <a:ln>
                <a:solidFill>
                  <a:schemeClr val="accent4">
                    <a:lumMod val="7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Утренняя гимнастика</a:t>
            </a:r>
            <a:endParaRPr lang="ru-RU" sz="1100" b="1" dirty="0" smtClean="0">
              <a:ln>
                <a:solidFill>
                  <a:schemeClr val="accent3">
                    <a:lumMod val="50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Дежурство</a:t>
            </a:r>
            <a:endParaRPr lang="ru-RU" sz="1100" b="1" dirty="0" smtClean="0">
              <a:ln>
                <a:solidFill>
                  <a:schemeClr val="accent3">
                    <a:lumMod val="50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Воспитание культурно-гигиенических навыков</a:t>
            </a:r>
            <a:endParaRPr lang="ru-RU" sz="1100" b="1" dirty="0" smtClean="0">
              <a:ln>
                <a:solidFill>
                  <a:schemeClr val="accent3">
                    <a:lumMod val="50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Прогулка</a:t>
            </a:r>
            <a:endParaRPr lang="ru-RU" sz="1100" b="1" dirty="0" smtClean="0">
              <a:ln>
                <a:solidFill>
                  <a:schemeClr val="accent3">
                    <a:lumMod val="50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Закаливание</a:t>
            </a:r>
            <a:endParaRPr lang="ru-RU" sz="1100" b="1" dirty="0" smtClean="0">
              <a:ln>
                <a:solidFill>
                  <a:schemeClr val="accent3">
                    <a:lumMod val="50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Продуктивная деятельность</a:t>
            </a:r>
            <a:endParaRPr lang="ru-RU" sz="1100" b="1" dirty="0" smtClean="0">
              <a:ln>
                <a:solidFill>
                  <a:schemeClr val="accent3">
                    <a:lumMod val="50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Познавательная деятельность</a:t>
            </a:r>
            <a:endParaRPr lang="ru-RU" sz="1100" b="1" dirty="0">
              <a:ln>
                <a:solidFill>
                  <a:schemeClr val="accent3">
                    <a:lumMod val="50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4865" y="3455422"/>
            <a:ext cx="3312367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Самостоятельная деятельность детей</a:t>
            </a:r>
            <a:endParaRPr lang="ru-RU" sz="1200" b="1" dirty="0" smtClean="0">
              <a:ln>
                <a:solidFill>
                  <a:schemeClr val="accent5">
                    <a:lumMod val="50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Сюжетно-ролевые игры</a:t>
            </a:r>
            <a:endParaRPr lang="ru-RU" sz="1200" b="1" dirty="0" smtClean="0">
              <a:ln>
                <a:solidFill>
                  <a:schemeClr val="accent5">
                    <a:lumMod val="50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Дидактические игры</a:t>
            </a:r>
            <a:endParaRPr lang="ru-RU" sz="1100" b="1" dirty="0" smtClean="0">
              <a:ln>
                <a:solidFill>
                  <a:schemeClr val="accent3">
                    <a:lumMod val="50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Различные виды театра</a:t>
            </a:r>
            <a:endParaRPr lang="ru-RU" sz="1100" b="1" dirty="0" smtClean="0">
              <a:ln>
                <a:solidFill>
                  <a:schemeClr val="accent3">
                    <a:lumMod val="50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Рассматривание иллюстраций, картин, книг…</a:t>
            </a:r>
            <a:endParaRPr lang="ru-RU" sz="1100" b="1" dirty="0" smtClean="0">
              <a:ln>
                <a:solidFill>
                  <a:schemeClr val="accent3">
                    <a:lumMod val="50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Применение технических средств</a:t>
            </a:r>
            <a:endParaRPr lang="ru-RU" sz="1100" b="1" dirty="0" smtClean="0">
              <a:ln>
                <a:solidFill>
                  <a:schemeClr val="accent3">
                    <a:lumMod val="50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Свободное творчество в художественной деятельности</a:t>
            </a:r>
            <a:endParaRPr lang="ru-RU" sz="1100" b="1" dirty="0" smtClean="0">
              <a:ln>
                <a:solidFill>
                  <a:schemeClr val="accent3">
                    <a:lumMod val="50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Творческие, режиссёрские игры</a:t>
            </a:r>
            <a:endParaRPr lang="ru-RU" sz="1100" b="1" dirty="0" smtClean="0">
              <a:ln>
                <a:solidFill>
                  <a:schemeClr val="accent3">
                    <a:lumMod val="50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100" b="1" dirty="0">
              <a:ln>
                <a:solidFill>
                  <a:schemeClr val="accent3">
                    <a:lumMod val="50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37014" y="3428998"/>
            <a:ext cx="3204662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Работа с родителями</a:t>
            </a:r>
            <a:endParaRPr lang="ru-RU" sz="1200" b="1" dirty="0" smtClean="0">
              <a:ln>
                <a:solidFill>
                  <a:schemeClr val="accent4">
                    <a:lumMod val="50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Помощь в подборе атрибутики для реализации проекта</a:t>
            </a:r>
            <a:endParaRPr lang="ru-RU" sz="1100" b="1" dirty="0" smtClean="0">
              <a:ln>
                <a:solidFill>
                  <a:schemeClr val="accent3">
                    <a:lumMod val="50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Совместная работа родителей с детьми(поделки, рисунки…)</a:t>
            </a:r>
            <a:endParaRPr lang="ru-RU" sz="1100" b="1" dirty="0" smtClean="0">
              <a:ln>
                <a:solidFill>
                  <a:schemeClr val="accent3">
                    <a:lumMod val="50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Разучивание </a:t>
            </a:r>
            <a:r>
              <a:rPr lang="ru-RU" sz="1100" b="1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потешек</a:t>
            </a:r>
            <a:r>
              <a:rPr lang="ru-RU" sz="11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, стихотворений, </a:t>
            </a:r>
            <a:r>
              <a:rPr lang="ru-RU" sz="1100" b="1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закличек</a:t>
            </a:r>
            <a:r>
              <a:rPr lang="ru-RU" sz="11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sz="1100" b="1" dirty="0" smtClean="0">
              <a:ln>
                <a:solidFill>
                  <a:schemeClr val="accent3">
                    <a:lumMod val="50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Совместный досуг «Угадай сказку».</a:t>
            </a:r>
            <a:endParaRPr lang="ru-RU" sz="1100" b="1" dirty="0" smtClean="0">
              <a:ln>
                <a:solidFill>
                  <a:schemeClr val="accent3">
                    <a:lumMod val="50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Users\user\Pictures\07a_Emelia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47994" y="4191887"/>
            <a:ext cx="2051923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user\Pictures\07a_Emelia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563887" y="1243316"/>
            <a:ext cx="2051923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Pictures\cartoon448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19345" y="4752912"/>
            <a:ext cx="914222" cy="72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ownloads\file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94758"/>
            <a:ext cx="1451624" cy="66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Program Files\Alawar.ru\невософт\0_3d5b8_8d224820_orig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51520" y="6002094"/>
            <a:ext cx="969083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51720" y="335413"/>
            <a:ext cx="53285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ln w="11430"/>
                <a:gradFill>
                  <a:gsLst>
                    <a:gs pos="0">
                      <a:srgbClr val="F96A1B">
                        <a:tint val="70000"/>
                        <a:satMod val="245000"/>
                      </a:srgbClr>
                    </a:gs>
                    <a:gs pos="75000">
                      <a:srgbClr val="F96A1B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96A1B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anose="020B0502020202020204"/>
              </a:rPr>
              <a:t> </a:t>
            </a:r>
            <a:r>
              <a:rPr lang="ru-RU" sz="2800" b="1" dirty="0" smtClean="0">
                <a:ln w="11430"/>
                <a:gradFill>
                  <a:gsLst>
                    <a:gs pos="0">
                      <a:srgbClr val="F96A1B">
                        <a:tint val="70000"/>
                        <a:satMod val="245000"/>
                      </a:srgbClr>
                    </a:gs>
                    <a:gs pos="75000">
                      <a:srgbClr val="F96A1B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96A1B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Используемая литература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20603" y="1052736"/>
            <a:ext cx="723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3415" y="116632"/>
            <a:ext cx="991785" cy="1360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4691" y="1520213"/>
            <a:ext cx="860404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От рождения до школы. Программа дошкольного образования..</a:t>
            </a:r>
            <a:endParaRPr lang="ru-RU" sz="1600" b="1" dirty="0" smtClean="0">
              <a:ln>
                <a:solidFill>
                  <a:schemeClr val="accent4">
                    <a:lumMod val="50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Бабурина Г.И., Кузина Т.Ф. Народная педагогика в воспитании дошкольника. М., 1995.</a:t>
            </a:r>
            <a:endParaRPr lang="ru-RU" sz="1600" b="1" dirty="0" smtClean="0">
              <a:ln>
                <a:solidFill>
                  <a:schemeClr val="accent4">
                    <a:lumMod val="50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Битютская</a:t>
            </a:r>
            <a:r>
              <a:rPr lang="ru-RU" sz="16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Н.П. Система педагогического проектирования: опыт работы, проекты/ авт.-сост. Н,П. </a:t>
            </a:r>
            <a:r>
              <a:rPr lang="ru-RU" sz="1600" b="1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Битютская</a:t>
            </a:r>
            <a:r>
              <a:rPr lang="ru-RU" sz="16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. Волгоград: Учитель, 2012</a:t>
            </a:r>
            <a:endParaRPr lang="ru-RU" sz="1600" b="1" dirty="0" smtClean="0">
              <a:ln>
                <a:solidFill>
                  <a:schemeClr val="accent4">
                    <a:lumMod val="50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Литература и фантазия: Кн. Для воспитателей дет. Сада и родителей/ Сост. Л.Е. </a:t>
            </a:r>
            <a:r>
              <a:rPr lang="ru-RU" sz="1600" b="1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Стрельцова</a:t>
            </a:r>
            <a:r>
              <a:rPr lang="ru-RU" sz="16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. – М.: Просвещение, 1992.</a:t>
            </a:r>
            <a:endParaRPr lang="ru-RU" sz="1600" b="1" dirty="0" smtClean="0">
              <a:ln>
                <a:solidFill>
                  <a:schemeClr val="accent4">
                    <a:lumMod val="50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Малышева А.Н., Ермолаева Н.В. Аппликация.- Ярославль: Академия развития, 2000</a:t>
            </a:r>
            <a:endParaRPr lang="ru-RU" sz="1600" b="1" dirty="0" smtClean="0">
              <a:ln>
                <a:solidFill>
                  <a:schemeClr val="accent4">
                    <a:lumMod val="50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Петрова Т. И., Петрова Е. С. Игры и занятия по развитию речи дошкольников. Кн.1. младшая и средняя группа. – М.: Школьная пресса, 2003</a:t>
            </a:r>
            <a:endParaRPr lang="ru-RU" sz="1600" b="1" dirty="0" smtClean="0">
              <a:ln>
                <a:solidFill>
                  <a:schemeClr val="accent4">
                    <a:lumMod val="50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Ушакова О. С. , </a:t>
            </a:r>
            <a:r>
              <a:rPr lang="ru-RU" sz="1600" b="1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Гавриш</a:t>
            </a:r>
            <a:r>
              <a:rPr lang="ru-RU" sz="16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Н. В. Знакомим с литературой детей 3-5 лет. Конспекты занятий. М.: ТЦ Сфера, 2009</a:t>
            </a:r>
            <a:endParaRPr lang="ru-RU" sz="1600" b="1" dirty="0">
              <a:ln>
                <a:solidFill>
                  <a:schemeClr val="accent4">
                    <a:lumMod val="50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C:\Users\user\Pictures\1273164088954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89433" y="139456"/>
            <a:ext cx="1459433" cy="164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Pictures\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157192"/>
            <a:ext cx="2857500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Program Files\Alawar.ru\невософт\0_3d5b8_8d224820_orig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51520" y="6002094"/>
            <a:ext cx="969083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20603" y="1052736"/>
            <a:ext cx="723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3415" y="116632"/>
            <a:ext cx="991785" cy="1360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Users\user\Pictures\1273164088954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89433" y="139456"/>
            <a:ext cx="1459433" cy="164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Pictures\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157192"/>
            <a:ext cx="2857500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Olga\Desktop\раб ср гр\IMG_20151002_155315_2C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785794"/>
            <a:ext cx="7358082" cy="5643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628800"/>
            <a:ext cx="68407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 smtClean="0">
                <a:ln w="1905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доминирующей в проекте деятельности: практико-ориентированный</a:t>
            </a:r>
            <a:endParaRPr lang="ru-RU" sz="2000" dirty="0" smtClean="0">
              <a:ln w="1905">
                <a:solidFill>
                  <a:schemeClr val="accent1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 smtClean="0">
                <a:ln w="1905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содержанию: психолого- педагогический. </a:t>
            </a:r>
            <a:endParaRPr lang="ru-RU" sz="2000" dirty="0" smtClean="0">
              <a:ln w="1905">
                <a:solidFill>
                  <a:schemeClr val="accent1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 smtClean="0">
                <a:ln w="1905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Участники проекта: дети средней группы</a:t>
            </a:r>
            <a:endParaRPr lang="ru-RU" sz="2000" dirty="0" smtClean="0">
              <a:ln w="1905">
                <a:solidFill>
                  <a:schemeClr val="accent1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 smtClean="0">
                <a:ln w="1905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времени проведения: краткосрочный</a:t>
            </a:r>
            <a:endParaRPr lang="ru-RU" sz="2000" dirty="0" smtClean="0">
              <a:ln w="1905">
                <a:solidFill>
                  <a:schemeClr val="accent1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 smtClean="0">
                <a:ln w="1905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характеру контактов: в рамках ДОУ </a:t>
            </a:r>
            <a:endParaRPr lang="ru-RU" sz="2000" dirty="0" smtClean="0">
              <a:ln w="1905">
                <a:solidFill>
                  <a:schemeClr val="accent1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 smtClean="0">
                <a:ln w="1905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Форма представления проекта – презентация. </a:t>
            </a:r>
            <a:endParaRPr lang="ru-RU" sz="2000" dirty="0" smtClean="0">
              <a:ln w="1905">
                <a:solidFill>
                  <a:schemeClr val="accent1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000" dirty="0" smtClean="0">
                <a:ln w="1905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  <a:endParaRPr lang="ru-RU" sz="2000" dirty="0">
              <a:ln w="1905">
                <a:solidFill>
                  <a:schemeClr val="accent1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476672"/>
            <a:ext cx="46522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>
                <a:ln w="11430"/>
                <a:gradFill>
                  <a:gsLst>
                    <a:gs pos="0">
                      <a:srgbClr val="F96A1B">
                        <a:tint val="70000"/>
                        <a:satMod val="245000"/>
                      </a:srgbClr>
                    </a:gs>
                    <a:gs pos="75000">
                      <a:srgbClr val="F96A1B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96A1B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anose="020B0502020202020204"/>
              </a:rPr>
              <a:t>Тип проекта </a:t>
            </a:r>
            <a:endParaRPr lang="ru-RU" sz="5400" b="1" dirty="0">
              <a:ln w="11430"/>
              <a:gradFill>
                <a:gsLst>
                  <a:gs pos="0">
                    <a:srgbClr val="F96A1B">
                      <a:tint val="70000"/>
                      <a:satMod val="245000"/>
                    </a:srgbClr>
                  </a:gs>
                  <a:gs pos="75000">
                    <a:srgbClr val="F96A1B">
                      <a:tint val="90000"/>
                      <a:shade val="60000"/>
                      <a:satMod val="240000"/>
                    </a:srgbClr>
                  </a:gs>
                  <a:gs pos="100000">
                    <a:srgbClr val="F96A1B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anose="020B050202020202020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843808" y="4187338"/>
            <a:ext cx="4704193" cy="1977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3443" y="188640"/>
            <a:ext cx="1190205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://www.booksiti.net.ru/books/424787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39583" y="188640"/>
            <a:ext cx="1009650" cy="149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ownloads\file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20" y="6165303"/>
            <a:ext cx="1382444" cy="63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6357" y="718312"/>
            <a:ext cx="84249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effectLst/>
              </a:rPr>
              <a:t>	Возраст от 4 до 5 лет имеет особое значение для речевого развития ребенка.</a:t>
            </a:r>
            <a:endParaRPr lang="ru-RU" dirty="0" smtClean="0">
              <a:ln>
                <a:solidFill>
                  <a:schemeClr val="accent1">
                    <a:lumMod val="50000"/>
                  </a:schemeClr>
                </a:solidFill>
              </a:ln>
              <a:effectLst/>
            </a:endParaRPr>
          </a:p>
          <a:p>
            <a:pPr algn="just"/>
            <a:r>
              <a:rPr lang="ru-RU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effectLst/>
              </a:rPr>
              <a:t>	Главная задача педагога в области развития речи детей младшего дошкольного возраста – помочь им в освоении разговорной речи, овладеть родным языком.</a:t>
            </a:r>
            <a:endParaRPr lang="ru-RU" dirty="0" smtClean="0">
              <a:ln>
                <a:solidFill>
                  <a:schemeClr val="accent1">
                    <a:lumMod val="50000"/>
                  </a:schemeClr>
                </a:solidFill>
              </a:ln>
              <a:effectLst/>
            </a:endParaRPr>
          </a:p>
          <a:p>
            <a:pPr algn="just"/>
            <a:r>
              <a:rPr lang="ru-RU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effectLst/>
              </a:rPr>
              <a:t>Важнейшим источником развития выразительности детской речи являются произведения устного народного творчества, в том числе малые фольклорные формы (загадки, </a:t>
            </a:r>
            <a:r>
              <a:rPr lang="ru-RU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effectLst/>
              </a:rPr>
              <a:t>потешки</a:t>
            </a:r>
            <a:r>
              <a:rPr lang="ru-RU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effectLst/>
              </a:rPr>
              <a:t>, считалки, нелепицы колыбельные).</a:t>
            </a:r>
            <a:endParaRPr lang="ru-RU" dirty="0" smtClean="0">
              <a:ln>
                <a:solidFill>
                  <a:schemeClr val="accent1">
                    <a:lumMod val="50000"/>
                  </a:schemeClr>
                </a:solidFill>
              </a:ln>
              <a:effectLst/>
            </a:endParaRPr>
          </a:p>
          <a:p>
            <a:pPr algn="just"/>
            <a:r>
              <a:rPr lang="ru-RU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effectLst/>
              </a:rPr>
              <a:t>	Воспитательное, познавательное и эстетическое значение фольклора огромно, так как он расширяет знания ребенка об окружающей действительности, развивает умения тонко чувствовать художественную форму, мелодику и ритм родного языка, помогает детям овладеть родным языком, развивает у них юмор и воображение.</a:t>
            </a:r>
            <a:endParaRPr lang="ru-RU" dirty="0" smtClean="0">
              <a:ln>
                <a:solidFill>
                  <a:schemeClr val="accent1">
                    <a:lumMod val="50000"/>
                  </a:schemeClr>
                </a:solidFill>
              </a:ln>
              <a:effectLst/>
            </a:endParaRPr>
          </a:p>
          <a:p>
            <a:pPr algn="just"/>
            <a:r>
              <a:rPr lang="ru-RU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effectLst/>
              </a:rPr>
              <a:t>	Исходя из вышесказанного  я выбрала методическую тему </a:t>
            </a:r>
            <a:endParaRPr lang="ru-RU" dirty="0" smtClean="0">
              <a:ln>
                <a:solidFill>
                  <a:schemeClr val="accent1">
                    <a:lumMod val="50000"/>
                  </a:schemeClr>
                </a:solidFill>
              </a:ln>
              <a:effectLst/>
            </a:endParaRPr>
          </a:p>
          <a:p>
            <a:pPr algn="just"/>
            <a:r>
              <a:rPr lang="ru-RU" dirty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> </a:t>
            </a:r>
            <a:r>
              <a:rPr lang="ru-RU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effectLst/>
              </a:rPr>
              <a:t> «</a:t>
            </a:r>
            <a:r>
              <a:rPr lang="ru-RU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>Устное</a:t>
            </a:r>
            <a:r>
              <a:rPr lang="ru-RU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effectLst/>
              </a:rPr>
              <a:t> народное творчество как средство развития словаря у детей среднего возраста», так как надеюсь, что тема будет полезна в воспитании ребёнка с любовью и любовью народного творчества в речевом развитии детей младшего дошкольного возраста».</a:t>
            </a:r>
            <a:endParaRPr lang="ru-RU" dirty="0">
              <a:ln>
                <a:solidFill>
                  <a:schemeClr val="accent1">
                    <a:lumMod val="50000"/>
                  </a:schemeClr>
                </a:solidFill>
              </a:ln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9907" y="116632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Обоснование проекта</a:t>
            </a:r>
            <a:endParaRPr lang="ru-RU" sz="32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Ольга\Pictures\iCAO09VHY.jpg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211960" y="6141680"/>
            <a:ext cx="28575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Program Files\Alawar.ru\невософт\0_3d5b8_8d224820_ori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5957900"/>
            <a:ext cx="969083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8842" y="727829"/>
            <a:ext cx="842493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</a:rPr>
              <a:t>	</a:t>
            </a:r>
            <a:r>
              <a:rPr lang="ru-RU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effectLst/>
              </a:rPr>
              <a:t>Одним из действенных средств воспитания человека и его полноценного развития является устное народное творчество. Это нравственная проповедь, предостережение и наказание, сказанное ребёнку без досады, раздражения, грубого наставления и прямой угрозы.</a:t>
            </a:r>
            <a:endParaRPr lang="ru-RU" dirty="0" smtClean="0">
              <a:ln>
                <a:solidFill>
                  <a:schemeClr val="accent1">
                    <a:lumMod val="50000"/>
                  </a:schemeClr>
                </a:solidFill>
              </a:ln>
              <a:effectLst/>
            </a:endParaRPr>
          </a:p>
          <a:p>
            <a:r>
              <a:rPr lang="ru-RU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effectLst/>
              </a:rPr>
              <a:t>	Возможность использования устного народного творчества в дошкольном возрасте для развития речи детей обусловлена спецификой содержания и форм произведений словесного творчества русского народа, характером знакомства с ними и речевым развитием дошкольников.</a:t>
            </a:r>
            <a:endParaRPr lang="ru-RU" dirty="0" smtClean="0">
              <a:ln>
                <a:solidFill>
                  <a:schemeClr val="accent1">
                    <a:lumMod val="50000"/>
                  </a:schemeClr>
                </a:solidFill>
              </a:ln>
              <a:effectLst/>
            </a:endParaRPr>
          </a:p>
          <a:p>
            <a:r>
              <a:rPr lang="ru-RU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effectLst/>
              </a:rPr>
              <a:t>	Дети хорошо воспринимают фольклорные произведения благодаря их мягкому юмору, ненавязчивому дидактизму и знакомым жизненным ситуациям.</a:t>
            </a:r>
            <a:endParaRPr lang="ru-RU" dirty="0" smtClean="0">
              <a:ln>
                <a:solidFill>
                  <a:schemeClr val="accent1">
                    <a:lumMod val="50000"/>
                  </a:schemeClr>
                </a:solidFill>
              </a:ln>
              <a:effectLst/>
            </a:endParaRPr>
          </a:p>
          <a:p>
            <a:r>
              <a:rPr lang="ru-RU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effectLst/>
              </a:rPr>
              <a:t>	Устное народное творчество - неоценимое богатство каждого народа, выработанный веками взгляд на жизнь, общество, природу, показатель его способностей и таланта. Через устное народное творчество ребёнок не только овладевает родным языком, но и, осваивая его красоту, лаконичность приобщается к культуре своего народа, получает первые впечатления о ней</a:t>
            </a:r>
            <a:endParaRPr lang="ru-RU" dirty="0">
              <a:ln>
                <a:solidFill>
                  <a:schemeClr val="accent1">
                    <a:lumMod val="50000"/>
                  </a:schemeClr>
                </a:solidFill>
              </a:ln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81498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Актуальность проекта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9" name="Picture 3" descr="C:\Program Files\Alawar.ru\невософт\0_3d5b8_8d224820_orig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51520" y="6002094"/>
            <a:ext cx="969083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Program Files\Alawar.ru\невософт\down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6083141"/>
            <a:ext cx="3066511" cy="59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льга\Pictures\274884249.gif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891343" y="4653136"/>
            <a:ext cx="1463977" cy="202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33360" y="-243408"/>
            <a:ext cx="285046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6600" b="1" dirty="0" smtClean="0">
                <a:ln w="11430"/>
                <a:gradFill>
                  <a:gsLst>
                    <a:gs pos="0">
                      <a:srgbClr val="F96A1B">
                        <a:tint val="70000"/>
                        <a:satMod val="245000"/>
                      </a:srgbClr>
                    </a:gs>
                    <a:gs pos="75000">
                      <a:srgbClr val="F96A1B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96A1B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anose="020B0502020202020204"/>
              </a:rPr>
              <a:t> </a:t>
            </a:r>
            <a:r>
              <a:rPr lang="ru-RU" sz="3600" b="1" dirty="0" smtClean="0">
                <a:ln w="11430"/>
                <a:gradFill>
                  <a:gsLst>
                    <a:gs pos="0">
                      <a:srgbClr val="F96A1B">
                        <a:tint val="70000"/>
                        <a:satMod val="245000"/>
                      </a:srgbClr>
                    </a:gs>
                    <a:gs pos="75000">
                      <a:srgbClr val="F96A1B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96A1B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anose="020B0502020202020204"/>
              </a:rPr>
              <a:t>Проблема</a:t>
            </a:r>
            <a:endParaRPr lang="ru-RU" sz="3600" b="1" dirty="0">
              <a:ln w="11430"/>
              <a:gradFill>
                <a:gsLst>
                  <a:gs pos="0">
                    <a:srgbClr val="F96A1B">
                      <a:tint val="70000"/>
                      <a:satMod val="245000"/>
                    </a:srgbClr>
                  </a:gs>
                  <a:gs pos="75000">
                    <a:srgbClr val="F96A1B">
                      <a:tint val="90000"/>
                      <a:shade val="60000"/>
                      <a:satMod val="240000"/>
                    </a:srgbClr>
                  </a:gs>
                  <a:gs pos="100000">
                    <a:srgbClr val="F96A1B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anose="020B0502020202020204"/>
            </a:endParaRPr>
          </a:p>
        </p:txBody>
      </p:sp>
      <p:pic>
        <p:nvPicPr>
          <p:cNvPr id="4" name="Picture 3" descr="C:\Program Files\Alawar.ru\невософт\0_3d5b8_8d224820_orig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6002094"/>
            <a:ext cx="969083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ownloads\i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29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2627783" y="4615857"/>
            <a:ext cx="1730807" cy="198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918143"/>
            <a:ext cx="8012403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	Почему  наши  дети плохо говорят? Может, потому, что  мы разучились с ними разговаривать. Общаясь с детьми, мы редко используем поговорки, пословицы, а ведь в них заключена народная мудрость, помогающая разрешить любой конфликт.  Использование в работе с детьми устного народного творчества создаёт  уникальные условия для развития речи, мышления, памяти детей, мотивации поведения, накопление положительного морального опыта в межличностных отношениях. Без этих весёлых, смешных стишков, без словесной игры, которая в них содержится, ребёнок никогда не овладеет родным языком в совершенстве, никогда не станет его достойным хозяином, способным выразить любые мысли, чувства, переживания и понять смысл речи, обращённой к нему. </a:t>
            </a:r>
            <a:endParaRPr lang="ru-RU" sz="1600" dirty="0">
              <a:ln>
                <a:solidFill>
                  <a:schemeClr val="accent4">
                    <a:lumMod val="50000"/>
                  </a:schemeClr>
                </a:solidFill>
              </a:ln>
              <a:effectLst/>
              <a:latin typeface="Calibri" panose="020F0502020204030204"/>
              <a:ea typeface="Calibri" panose="020F0502020204030204"/>
              <a:cs typeface="Times New Roman" panose="02020603050405020304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79066" y="4236411"/>
            <a:ext cx="1658117" cy="2665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Ольга\Pictures\274884249.gif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900435" y="4690610"/>
            <a:ext cx="1463977" cy="202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Program Files\Alawar.ru\невософт\0_3d5b8_8d224820_orig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0612" y="6039568"/>
            <a:ext cx="969083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user\Downloads\i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29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2636875" y="4653331"/>
            <a:ext cx="1730807" cy="198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88158" y="4273885"/>
            <a:ext cx="1658117" cy="2665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07355" y="4398718"/>
            <a:ext cx="160337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52320" y="2618938"/>
            <a:ext cx="1212850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1057" y="2492896"/>
            <a:ext cx="13843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59832" y="117973"/>
            <a:ext cx="20749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ln w="11430"/>
                <a:gradFill>
                  <a:gsLst>
                    <a:gs pos="0">
                      <a:srgbClr val="F96A1B">
                        <a:tint val="70000"/>
                        <a:satMod val="245000"/>
                      </a:srgbClr>
                    </a:gs>
                    <a:gs pos="75000">
                      <a:srgbClr val="F96A1B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96A1B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anose="020B0502020202020204"/>
              </a:rPr>
              <a:t>Цель</a:t>
            </a:r>
            <a:endParaRPr lang="ru-RU" sz="1600" b="1" dirty="0">
              <a:ln w="11430"/>
              <a:gradFill>
                <a:gsLst>
                  <a:gs pos="0">
                    <a:srgbClr val="F96A1B">
                      <a:tint val="70000"/>
                      <a:satMod val="245000"/>
                    </a:srgbClr>
                  </a:gs>
                  <a:gs pos="75000">
                    <a:srgbClr val="F96A1B">
                      <a:tint val="90000"/>
                      <a:shade val="60000"/>
                      <a:satMod val="240000"/>
                    </a:srgbClr>
                  </a:gs>
                  <a:gs pos="100000">
                    <a:srgbClr val="F96A1B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anose="020B0502020202020204"/>
            </a:endParaRPr>
          </a:p>
        </p:txBody>
      </p:sp>
      <p:pic>
        <p:nvPicPr>
          <p:cNvPr id="8" name="Picture 3" descr="C:\Program Files\Alawar.ru\невософт\0_3d5b8_8d224820_orig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6002094"/>
            <a:ext cx="969083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1772816"/>
            <a:ext cx="8012403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развитие творческих, познавательных, коммуникативных способностей детей на основе устного народного творчества.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panose="020F05020202040302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764304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УРОВЕНЬ РАЗВИТИЯ СВЯЗНОЙ РЕЧИ ДЕТЕЙ В РЕЗУЛЬТАТЕ  ПРОВЕДЕНИЯ РАБОТЫ ПО РАЗВИТИЮ РЕЧИ СРЕДСТВАМИ МАЛЫХ ФОРМ ФОЛЬКЛОРА.</a:t>
            </a:r>
            <a:endParaRPr lang="ru-RU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2778219"/>
            <a:ext cx="5348530" cy="3810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361759" y="4701282"/>
            <a:ext cx="1393971" cy="1814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Program Files\Alawar.ru\невософт\0_3d5b8_8d224820_orig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51520" y="6002094"/>
            <a:ext cx="969083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084168" y="3285266"/>
            <a:ext cx="2804154" cy="3278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9712" y="33265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rgbClr val="F96A1B">
                        <a:tint val="70000"/>
                        <a:satMod val="245000"/>
                      </a:srgbClr>
                    </a:gs>
                    <a:gs pos="75000">
                      <a:srgbClr val="F96A1B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96A1B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Задачи проекта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57523" y="1474453"/>
            <a:ext cx="510788" cy="41462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b="1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20603" y="2536448"/>
            <a:ext cx="702380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>
              <a:defRPr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Обогатить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словарный запас детей,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совершенствовать  диалогическую и монологическую  речь детей. 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7523" y="2520191"/>
            <a:ext cx="510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</a:rPr>
              <a:t>1</a:t>
            </a:r>
            <a:endParaRPr lang="ru-RU" dirty="0">
              <a:ln>
                <a:solidFill>
                  <a:schemeClr val="accent4">
                    <a:lumMod val="50000"/>
                  </a:schemeClr>
                </a:solidFill>
              </a:ln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70253" y="2704857"/>
            <a:ext cx="510788" cy="41462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b="1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34710" y="4106224"/>
            <a:ext cx="510788" cy="41462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b="1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79712" y="400109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</a:rPr>
              <a:t> Проследить динамику изменения уровня речевого развития в процессе исследовательской работы</a:t>
            </a:r>
            <a:endParaRPr kumimoji="0" lang="ru-RU" sz="2000" b="1" i="0" u="none" strike="noStrike" kern="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87929" y="1326897"/>
            <a:ext cx="748467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333333"/>
                </a:solidFill>
                <a:latin typeface="Arial" panose="020B06040202020202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ru-RU" sz="2000" b="1" dirty="0" smtClean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333333"/>
                </a:solidFill>
                <a:latin typeface="Arial" panose="020B0604020202020204"/>
                <a:ea typeface="Times New Roman" panose="02020603050405020304"/>
                <a:cs typeface="Times New Roman" panose="02020603050405020304"/>
              </a:rPr>
              <a:t>Формировать способности </a:t>
            </a:r>
            <a:r>
              <a:rPr lang="ru-RU" sz="20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333333"/>
                </a:solidFill>
                <a:latin typeface="Arial" panose="020B0604020202020204"/>
                <a:ea typeface="Times New Roman" panose="02020603050405020304"/>
                <a:cs typeface="Times New Roman" panose="02020603050405020304"/>
              </a:rPr>
              <a:t>понимать произведения русского поэтического фольклора и произведения художественной </a:t>
            </a:r>
            <a:r>
              <a:rPr lang="ru-RU" sz="2000" b="1" dirty="0" smtClean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333333"/>
                </a:solidFill>
                <a:latin typeface="Arial" panose="020B0604020202020204"/>
                <a:ea typeface="Times New Roman" panose="02020603050405020304"/>
                <a:cs typeface="Times New Roman" panose="02020603050405020304"/>
              </a:rPr>
              <a:t>литературы</a:t>
            </a:r>
            <a:r>
              <a:rPr lang="ru-RU" sz="20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333333"/>
                </a:solidFill>
                <a:latin typeface="Arial" panose="020B0604020202020204"/>
                <a:ea typeface="Times New Roman" panose="02020603050405020304"/>
                <a:cs typeface="Times New Roman" panose="02020603050405020304"/>
              </a:rPr>
              <a:t>.</a:t>
            </a:r>
            <a:endParaRPr lang="ru-RU" sz="2800" b="1" dirty="0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  <a:latin typeface="Calibri" panose="020F0502020204030204"/>
              <a:ea typeface="Calibri" panose="020F05020202040302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09911" y="332656"/>
            <a:ext cx="60468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 smtClean="0">
                <a:ln w="11430"/>
                <a:gradFill>
                  <a:gsLst>
                    <a:gs pos="0">
                      <a:srgbClr val="F96A1B">
                        <a:tint val="70000"/>
                        <a:satMod val="245000"/>
                      </a:srgbClr>
                    </a:gs>
                    <a:gs pos="75000">
                      <a:srgbClr val="F96A1B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96A1B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anose="020B0502020202020204"/>
              </a:rPr>
              <a:t>Этапы реализации проекта</a:t>
            </a:r>
            <a:endParaRPr lang="ru-RU" sz="3200" dirty="0">
              <a:solidFill>
                <a:prstClr val="black"/>
              </a:solidFill>
            </a:endParaRPr>
          </a:p>
        </p:txBody>
      </p:sp>
      <p:grpSp>
        <p:nvGrpSpPr>
          <p:cNvPr id="5" name="Group 3"/>
          <p:cNvGrpSpPr/>
          <p:nvPr/>
        </p:nvGrpSpPr>
        <p:grpSpPr bwMode="auto">
          <a:xfrm>
            <a:off x="285750" y="1643063"/>
            <a:ext cx="2214563" cy="4562475"/>
            <a:chOff x="720" y="1296"/>
            <a:chExt cx="1363" cy="2523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35" cy="1815"/>
            </a:xfrm>
            <a:prstGeom prst="roundRect">
              <a:avLst>
                <a:gd name="adj" fmla="val 16667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gray">
            <a:xfrm>
              <a:off x="765" y="2639"/>
              <a:ext cx="1304" cy="67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299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10" name="AutoShape 8"/>
            <p:cNvSpPr>
              <a:spLocks noChangeArrowheads="1"/>
            </p:cNvSpPr>
            <p:nvPr/>
          </p:nvSpPr>
          <p:spPr bwMode="gray">
            <a:xfrm>
              <a:off x="764" y="3310"/>
              <a:ext cx="1319" cy="509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ysClr val="window" lastClr="FFFFFF"/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11" name="AutoShape 9"/>
            <p:cNvSpPr>
              <a:spLocks noChangeArrowheads="1"/>
            </p:cNvSpPr>
            <p:nvPr/>
          </p:nvSpPr>
          <p:spPr bwMode="gray">
            <a:xfrm>
              <a:off x="764" y="3389"/>
              <a:ext cx="1304" cy="4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ysClr val="window" lastClr="FFFFFF"/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  <p:grpSp>
          <p:nvGrpSpPr>
            <p:cNvPr id="12" name="Group 10"/>
            <p:cNvGrpSpPr/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15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70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16" name="Oval 12"/>
              <p:cNvSpPr>
                <a:spLocks noChangeArrowheads="1"/>
              </p:cNvSpPr>
              <p:nvPr/>
            </p:nvSpPr>
            <p:spPr bwMode="gray">
              <a:xfrm>
                <a:off x="1295" y="586"/>
                <a:ext cx="648" cy="64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17" name="Oval 13"/>
              <p:cNvSpPr>
                <a:spLocks noChangeArrowheads="1"/>
              </p:cNvSpPr>
              <p:nvPr/>
            </p:nvSpPr>
            <p:spPr bwMode="gray">
              <a:xfrm>
                <a:off x="1303" y="591"/>
                <a:ext cx="632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18" name="Oval 14"/>
              <p:cNvSpPr>
                <a:spLocks noChangeArrowheads="1"/>
              </p:cNvSpPr>
              <p:nvPr/>
            </p:nvSpPr>
            <p:spPr bwMode="gray">
              <a:xfrm>
                <a:off x="1312" y="596"/>
                <a:ext cx="599" cy="584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19" name="Oval 15"/>
              <p:cNvSpPr>
                <a:spLocks noChangeArrowheads="1"/>
              </p:cNvSpPr>
              <p:nvPr/>
            </p:nvSpPr>
            <p:spPr bwMode="gray">
              <a:xfrm>
                <a:off x="1345" y="612"/>
                <a:ext cx="535" cy="47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</p:grpSp>
        <p:sp>
          <p:nvSpPr>
            <p:cNvPr id="13" name="Text Box 16"/>
            <p:cNvSpPr txBox="1">
              <a:spLocks noChangeArrowheads="1"/>
            </p:cNvSpPr>
            <p:nvPr/>
          </p:nvSpPr>
          <p:spPr bwMode="gray">
            <a:xfrm>
              <a:off x="1278" y="1354"/>
              <a:ext cx="219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rPr>
                <a:t>1</a:t>
              </a:r>
              <a:endParaRPr kumimoji="0" lang="en-US" sz="1800" b="1" i="0" u="none" strike="noStrike" kern="0" cap="none" spc="0" normalizeH="0" baseline="0" noProof="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Text Box 17"/>
            <p:cNvSpPr txBox="1">
              <a:spLocks noChangeArrowheads="1"/>
            </p:cNvSpPr>
            <p:nvPr/>
          </p:nvSpPr>
          <p:spPr bwMode="gray">
            <a:xfrm>
              <a:off x="764" y="1770"/>
              <a:ext cx="1302" cy="1520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sz="1400" b="1" i="0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   </a:t>
              </a:r>
              <a:r>
                <a:rPr kumimoji="0" lang="ru-RU" sz="1400" b="1" i="0" strike="noStrike" kern="0" cap="none" spc="0" normalizeH="0" baseline="0" noProof="0" dirty="0">
                  <a:ln>
                    <a:solidFill>
                      <a:srgbClr val="7030A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</a:rPr>
                <a:t>Начальный </a:t>
              </a:r>
              <a:endParaRPr kumimoji="0" lang="ru-RU" sz="1400" b="1" i="0" strike="noStrike" kern="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uLnTx/>
                <a:uFillTx/>
              </a:endParaRP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 </a:t>
              </a:r>
              <a:r>
                <a:rPr kumimoji="0" lang="ru-RU" sz="1400" b="0" i="0" u="none" strike="noStrike" kern="0" cap="none" spc="0" normalizeH="0" baseline="0" noProof="0" dirty="0">
                  <a:ln>
                    <a:solidFill>
                      <a:srgbClr val="00206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Определение целей,</a:t>
              </a:r>
              <a:endParaRPr kumimoji="0" lang="ru-RU" sz="1400" b="0" i="0" u="none" strike="noStrike" kern="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sz="1400" b="0" i="0" u="none" strike="noStrike" kern="0" cap="none" spc="0" normalizeH="0" baseline="0" noProof="0" dirty="0">
                  <a:ln>
                    <a:solidFill>
                      <a:srgbClr val="00206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  постановка задач</a:t>
              </a:r>
              <a:endParaRPr kumimoji="0" lang="ru-RU" sz="1400" b="0" i="0" u="none" strike="noStrike" kern="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sz="1400" b="0" i="0" u="none" strike="noStrike" kern="0" cap="none" spc="0" normalizeH="0" baseline="0" noProof="0" dirty="0">
                  <a:ln>
                    <a:solidFill>
                      <a:srgbClr val="00206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         проекта.</a:t>
              </a:r>
              <a:endParaRPr kumimoji="0" lang="ru-RU" sz="1400" b="0" i="0" u="none" strike="noStrike" kern="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sz="1400" b="0" i="0" u="none" strike="noStrike" kern="0" cap="none" spc="0" normalizeH="0" baseline="0" noProof="0" dirty="0">
                  <a:ln>
                    <a:solidFill>
                      <a:srgbClr val="00206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        Изучение</a:t>
              </a:r>
              <a:endParaRPr kumimoji="0" lang="ru-RU" sz="1400" b="0" i="0" u="none" strike="noStrike" kern="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sz="1400" b="0" i="0" u="none" strike="noStrike" kern="0" cap="none" spc="0" normalizeH="0" baseline="0" noProof="0" dirty="0">
                  <a:ln>
                    <a:solidFill>
                      <a:srgbClr val="00206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    методической </a:t>
              </a:r>
              <a:endParaRPr kumimoji="0" lang="ru-RU" sz="1400" b="0" i="0" u="none" strike="noStrike" kern="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sz="1400" b="0" i="0" u="none" strike="noStrike" kern="0" cap="none" spc="0" normalizeH="0" baseline="0" noProof="0" dirty="0">
                  <a:ln>
                    <a:solidFill>
                      <a:srgbClr val="00206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    литературы по проблеме.</a:t>
              </a:r>
              <a:endParaRPr kumimoji="0" lang="ru-RU" sz="1400" b="0" i="0" u="none" strike="noStrike" kern="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sz="1400" b="0" i="0" u="none" strike="noStrike" kern="0" cap="none" spc="0" normalizeH="0" baseline="0" noProof="0" dirty="0">
                  <a:ln>
                    <a:solidFill>
                      <a:srgbClr val="00206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  Диагностическое</a:t>
              </a:r>
              <a:endParaRPr kumimoji="0" lang="ru-RU" sz="1400" b="0" i="0" u="none" strike="noStrike" kern="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sz="1400" b="0" i="0" u="none" strike="noStrike" kern="0" cap="none" spc="0" normalizeH="0" baseline="0" noProof="0" dirty="0">
                  <a:ln>
                    <a:solidFill>
                      <a:srgbClr val="00206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     исследование     проблемы.</a:t>
              </a:r>
              <a:endParaRPr kumimoji="0" lang="en-US" sz="1800" b="0" i="0" u="none" strike="noStrike" kern="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20" name="Group 18"/>
          <p:cNvGrpSpPr/>
          <p:nvPr/>
        </p:nvGrpSpPr>
        <p:grpSpPr bwMode="auto">
          <a:xfrm>
            <a:off x="2571750" y="1643063"/>
            <a:ext cx="2000250" cy="4597400"/>
            <a:chOff x="2208" y="1296"/>
            <a:chExt cx="1365" cy="2542"/>
          </a:xfrm>
        </p:grpSpPr>
        <p:sp>
          <p:nvSpPr>
            <p:cNvPr id="21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AutoShape 20"/>
            <p:cNvSpPr>
              <a:spLocks noChangeArrowheads="1"/>
            </p:cNvSpPr>
            <p:nvPr/>
          </p:nvSpPr>
          <p:spPr bwMode="gray">
            <a:xfrm>
              <a:off x="2229" y="1465"/>
              <a:ext cx="1325" cy="1763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AutoShape 21"/>
            <p:cNvSpPr>
              <a:spLocks noChangeArrowheads="1"/>
            </p:cNvSpPr>
            <p:nvPr/>
          </p:nvSpPr>
          <p:spPr bwMode="gray">
            <a:xfrm>
              <a:off x="2241" y="2795"/>
              <a:ext cx="1303" cy="47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AutoShape 22"/>
            <p:cNvSpPr>
              <a:spLocks noChangeArrowheads="1"/>
            </p:cNvSpPr>
            <p:nvPr/>
          </p:nvSpPr>
          <p:spPr bwMode="gray">
            <a:xfrm>
              <a:off x="2208" y="1493"/>
              <a:ext cx="1304" cy="4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Oval 23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1" cy="39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7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Text Box 28"/>
            <p:cNvSpPr txBox="1">
              <a:spLocks noChangeArrowheads="1"/>
            </p:cNvSpPr>
            <p:nvPr/>
          </p:nvSpPr>
          <p:spPr bwMode="gray">
            <a:xfrm>
              <a:off x="2754" y="1354"/>
              <a:ext cx="243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sz="2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2</a:t>
              </a:r>
              <a:endPara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31" name="Text Box 29"/>
            <p:cNvSpPr txBox="1">
              <a:spLocks noChangeArrowheads="1"/>
            </p:cNvSpPr>
            <p:nvPr/>
          </p:nvSpPr>
          <p:spPr bwMode="gray">
            <a:xfrm>
              <a:off x="2256" y="1776"/>
              <a:ext cx="1296" cy="1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ru-RU" sz="1400" b="1" dirty="0">
                  <a:solidFill>
                    <a:srgbClr val="000000"/>
                  </a:solidFill>
                </a:rPr>
                <a:t>  </a:t>
              </a:r>
              <a:r>
                <a:rPr lang="ru-RU" sz="1400" b="1" dirty="0">
                  <a:ln>
                    <a:solidFill>
                      <a:srgbClr val="7030A0"/>
                    </a:solidFill>
                  </a:ln>
                  <a:solidFill>
                    <a:srgbClr val="000000"/>
                  </a:solidFill>
                </a:rPr>
                <a:t>Продуктивный</a:t>
              </a:r>
              <a:endParaRPr lang="ru-RU" sz="1400" b="1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</a:endParaRPr>
            </a:p>
            <a:p>
              <a:pPr eaLnBrk="1" hangingPunct="1"/>
              <a:endParaRPr lang="ru-RU" sz="1400" b="1" u="sng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 algn="ctr" eaLnBrk="1" hangingPunct="1"/>
              <a:r>
                <a:rPr lang="ru-RU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ru-RU" sz="1400" dirty="0">
                  <a:ln>
                    <a:solidFill>
                      <a:srgbClr val="002060"/>
                    </a:solidFill>
                  </a:ln>
                  <a:solidFill>
                    <a:srgbClr val="000000"/>
                  </a:solidFill>
                  <a:latin typeface="Arial" panose="020B0604020202020204" pitchFamily="34" charset="0"/>
                </a:rPr>
                <a:t>Планирование и осуществление совместной и самостоятельной деятельности участников по реализации проекта.</a:t>
              </a:r>
              <a:endParaRPr lang="en-US" sz="1800" dirty="0">
                <a:ln>
                  <a:solidFill>
                    <a:srgbClr val="002060"/>
                  </a:solidFill>
                </a:ln>
                <a:latin typeface="Arial" panose="020B0604020202020204" pitchFamily="34" charset="0"/>
              </a:endParaRPr>
            </a:p>
          </p:txBody>
        </p:sp>
        <p:sp>
          <p:nvSpPr>
            <p:cNvPr id="32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" name="AutoShape 31"/>
            <p:cNvSpPr>
              <a:spLocks noChangeArrowheads="1"/>
            </p:cNvSpPr>
            <p:nvPr/>
          </p:nvSpPr>
          <p:spPr bwMode="gray">
            <a:xfrm>
              <a:off x="2208" y="3350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4" name="Group 32"/>
          <p:cNvGrpSpPr/>
          <p:nvPr/>
        </p:nvGrpSpPr>
        <p:grpSpPr bwMode="auto">
          <a:xfrm>
            <a:off x="4629876" y="1658412"/>
            <a:ext cx="2071687" cy="4597400"/>
            <a:chOff x="3692" y="1296"/>
            <a:chExt cx="1367" cy="2542"/>
          </a:xfrm>
        </p:grpSpPr>
        <p:sp>
          <p:nvSpPr>
            <p:cNvPr id="35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E9E065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>
                    <a:gamma/>
                    <a:tint val="33333"/>
                    <a:invGamma/>
                  </a:srgbClr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39" name="Group 37"/>
            <p:cNvGrpSpPr/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44" name="Oval 38"/>
              <p:cNvSpPr>
                <a:spLocks noChangeArrowheads="1"/>
              </p:cNvSpPr>
              <p:nvPr/>
            </p:nvSpPr>
            <p:spPr bwMode="gray">
              <a:xfrm>
                <a:off x="1293" y="582"/>
                <a:ext cx="662" cy="666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" name="Oval 39"/>
              <p:cNvSpPr>
                <a:spLocks noChangeArrowheads="1"/>
              </p:cNvSpPr>
              <p:nvPr/>
            </p:nvSpPr>
            <p:spPr bwMode="gray">
              <a:xfrm>
                <a:off x="1298" y="586"/>
                <a:ext cx="643" cy="64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6" name="Oval 40"/>
              <p:cNvSpPr>
                <a:spLocks noChangeArrowheads="1"/>
              </p:cNvSpPr>
              <p:nvPr/>
            </p:nvSpPr>
            <p:spPr bwMode="gray">
              <a:xfrm>
                <a:off x="1305" y="591"/>
                <a:ext cx="629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7" name="Oval 41"/>
              <p:cNvSpPr>
                <a:spLocks noChangeArrowheads="1"/>
              </p:cNvSpPr>
              <p:nvPr/>
            </p:nvSpPr>
            <p:spPr bwMode="gray">
              <a:xfrm>
                <a:off x="1312" y="596"/>
                <a:ext cx="598" cy="58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8" name="Oval 42"/>
              <p:cNvSpPr>
                <a:spLocks noChangeArrowheads="1"/>
              </p:cNvSpPr>
              <p:nvPr/>
            </p:nvSpPr>
            <p:spPr bwMode="gray">
              <a:xfrm>
                <a:off x="1350" y="612"/>
                <a:ext cx="529" cy="47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40" name="Text Box 43"/>
            <p:cNvSpPr txBox="1">
              <a:spLocks noChangeArrowheads="1"/>
            </p:cNvSpPr>
            <p:nvPr/>
          </p:nvSpPr>
          <p:spPr bwMode="gray">
            <a:xfrm>
              <a:off x="4246" y="1354"/>
              <a:ext cx="235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sz="2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3</a:t>
              </a:r>
              <a:endPara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41" name="Text Box 44"/>
            <p:cNvSpPr txBox="1">
              <a:spLocks noChangeArrowheads="1"/>
            </p:cNvSpPr>
            <p:nvPr/>
          </p:nvSpPr>
          <p:spPr bwMode="gray">
            <a:xfrm>
              <a:off x="3744" y="1776"/>
              <a:ext cx="1296" cy="1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ru-RU" sz="1400" b="1" dirty="0">
                  <a:ln>
                    <a:solidFill>
                      <a:srgbClr val="7030A0"/>
                    </a:solidFill>
                  </a:ln>
                  <a:solidFill>
                    <a:srgbClr val="000000"/>
                  </a:solidFill>
                </a:rPr>
                <a:t>Результативный</a:t>
              </a:r>
              <a:endParaRPr lang="ru-RU" sz="1400" b="1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</a:endParaRPr>
            </a:p>
            <a:p>
              <a:pPr eaLnBrk="1" hangingPunct="1"/>
              <a:endParaRPr lang="ru-RU" sz="14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/>
              <a:r>
                <a:rPr lang="ru-RU" sz="1400" dirty="0">
                  <a:ln>
                    <a:solidFill>
                      <a:srgbClr val="002060"/>
                    </a:solidFill>
                  </a:ln>
                  <a:solidFill>
                    <a:srgbClr val="00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Проведение </a:t>
              </a:r>
              <a:r>
                <a:rPr lang="ru-RU" sz="1400" dirty="0" smtClean="0">
                  <a:ln>
                    <a:solidFill>
                      <a:srgbClr val="002060"/>
                    </a:solidFill>
                  </a:ln>
                  <a:solidFill>
                    <a:srgbClr val="00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диагностики  </a:t>
              </a:r>
              <a:r>
                <a:rPr lang="ru-RU" sz="1400" dirty="0">
                  <a:ln>
                    <a:solidFill>
                      <a:srgbClr val="002060"/>
                    </a:solidFill>
                  </a:ln>
                  <a:solidFill>
                    <a:srgbClr val="00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уровня речевого            развития </a:t>
              </a:r>
              <a:r>
                <a:rPr lang="ru-RU" sz="1400" dirty="0" smtClean="0">
                  <a:ln>
                    <a:solidFill>
                      <a:srgbClr val="002060"/>
                    </a:solidFill>
                  </a:ln>
                  <a:solidFill>
                    <a:srgbClr val="00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детей средней   </a:t>
              </a:r>
              <a:r>
                <a:rPr lang="ru-RU" sz="1400" dirty="0">
                  <a:ln>
                    <a:solidFill>
                      <a:srgbClr val="002060"/>
                    </a:solidFill>
                  </a:ln>
                  <a:solidFill>
                    <a:srgbClr val="00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группы.</a:t>
              </a:r>
              <a:endParaRPr lang="ru-RU" sz="1400" dirty="0">
                <a:ln>
                  <a:solidFill>
                    <a:srgbClr val="002060"/>
                  </a:solidFill>
                </a:ln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1" hangingPunct="1"/>
              <a:r>
                <a:rPr lang="ru-RU" sz="1400" dirty="0">
                  <a:ln>
                    <a:solidFill>
                      <a:srgbClr val="002060"/>
                    </a:solidFill>
                  </a:ln>
                  <a:solidFill>
                    <a:srgbClr val="00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Анализ, обобщение и подведение итогов результатов работы</a:t>
              </a:r>
              <a:r>
                <a:rPr lang="ru-RU" sz="1600" dirty="0">
                  <a:ln>
                    <a:solidFill>
                      <a:srgbClr val="002060"/>
                    </a:solidFill>
                  </a:ln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1600" dirty="0">
                <a:ln>
                  <a:solidFill>
                    <a:srgbClr val="002060"/>
                  </a:solidFill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AutoShape 4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" name="AutoShape 46"/>
            <p:cNvSpPr>
              <a:spLocks noChangeArrowheads="1"/>
            </p:cNvSpPr>
            <p:nvPr/>
          </p:nvSpPr>
          <p:spPr bwMode="gray">
            <a:xfrm>
              <a:off x="3720" y="3350"/>
              <a:ext cx="1304" cy="44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9" name="Group 32"/>
          <p:cNvGrpSpPr/>
          <p:nvPr/>
        </p:nvGrpSpPr>
        <p:grpSpPr bwMode="auto">
          <a:xfrm>
            <a:off x="6786563" y="1643063"/>
            <a:ext cx="2170112" cy="4597400"/>
            <a:chOff x="3692" y="1296"/>
            <a:chExt cx="1367" cy="2542"/>
          </a:xfrm>
        </p:grpSpPr>
        <p:sp>
          <p:nvSpPr>
            <p:cNvPr id="50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2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solidFill>
              <a:srgbClr val="FF9999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3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solidFill>
              <a:srgbClr val="FF9999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54" name="Group 37"/>
            <p:cNvGrpSpPr/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59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6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" name="Oval 39"/>
              <p:cNvSpPr>
                <a:spLocks noChangeArrowheads="1"/>
              </p:cNvSpPr>
              <p:nvPr/>
            </p:nvSpPr>
            <p:spPr bwMode="gray">
              <a:xfrm>
                <a:off x="1296" y="586"/>
                <a:ext cx="648" cy="64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1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2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2" name="Oval 41"/>
              <p:cNvSpPr>
                <a:spLocks noChangeArrowheads="1"/>
              </p:cNvSpPr>
              <p:nvPr/>
            </p:nvSpPr>
            <p:spPr bwMode="gray">
              <a:xfrm>
                <a:off x="1310" y="596"/>
                <a:ext cx="600" cy="58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3" name="Oval 42"/>
              <p:cNvSpPr>
                <a:spLocks noChangeArrowheads="1"/>
              </p:cNvSpPr>
              <p:nvPr/>
            </p:nvSpPr>
            <p:spPr bwMode="gray">
              <a:xfrm>
                <a:off x="1347" y="612"/>
                <a:ext cx="533" cy="47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55" name="Text Box 43"/>
            <p:cNvSpPr txBox="1">
              <a:spLocks noChangeArrowheads="1"/>
            </p:cNvSpPr>
            <p:nvPr/>
          </p:nvSpPr>
          <p:spPr bwMode="gray">
            <a:xfrm>
              <a:off x="4252" y="1354"/>
              <a:ext cx="224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ru-RU" sz="2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4</a:t>
              </a:r>
              <a:endPara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56" name="Text Box 44"/>
            <p:cNvSpPr txBox="1">
              <a:spLocks noChangeArrowheads="1"/>
            </p:cNvSpPr>
            <p:nvPr/>
          </p:nvSpPr>
          <p:spPr bwMode="gray">
            <a:xfrm>
              <a:off x="3744" y="1776"/>
              <a:ext cx="1296" cy="1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ru-RU" sz="1400" b="1" dirty="0">
                  <a:solidFill>
                    <a:srgbClr val="000000"/>
                  </a:solidFill>
                </a:rPr>
                <a:t> </a:t>
              </a:r>
              <a:r>
                <a:rPr lang="ru-RU" sz="1400" b="1" dirty="0">
                  <a:ln>
                    <a:solidFill>
                      <a:srgbClr val="7030A0"/>
                    </a:solidFill>
                  </a:ln>
                  <a:solidFill>
                    <a:srgbClr val="000000"/>
                  </a:solidFill>
                </a:rPr>
                <a:t>Перспективный</a:t>
              </a:r>
              <a:endParaRPr lang="ru-RU" sz="1400" b="1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</a:endParaRPr>
            </a:p>
            <a:p>
              <a:pPr algn="ctr" eaLnBrk="1" hangingPunct="1"/>
              <a:endParaRPr lang="ru-RU" sz="1400" b="1" u="sng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 algn="ctr" eaLnBrk="1" hangingPunct="1"/>
              <a:r>
                <a:rPr lang="ru-RU" sz="1400" dirty="0">
                  <a:ln>
                    <a:solidFill>
                      <a:srgbClr val="002060"/>
                    </a:solidFill>
                  </a:ln>
                  <a:solidFill>
                    <a:srgbClr val="000000"/>
                  </a:solidFill>
                  <a:latin typeface="Arial" panose="020B0604020202020204" pitchFamily="34" charset="0"/>
                </a:rPr>
                <a:t>Обобщение опыта, планирование и прогнозирование дальнейшей работы. Разработка методических рекомендаций для воспитателей по теме проекта.</a:t>
              </a:r>
              <a:endParaRPr lang="en-US" sz="1800" dirty="0">
                <a:ln>
                  <a:solidFill>
                    <a:srgbClr val="002060"/>
                  </a:solidFill>
                </a:ln>
                <a:latin typeface="Arial" panose="020B0604020202020204" pitchFamily="34" charset="0"/>
              </a:endParaRPr>
            </a:p>
          </p:txBody>
        </p:sp>
        <p:sp>
          <p:nvSpPr>
            <p:cNvPr id="57" name="AutoShape 4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8" name="AutoShape 46"/>
            <p:cNvSpPr>
              <a:spLocks noChangeArrowheads="1"/>
            </p:cNvSpPr>
            <p:nvPr/>
          </p:nvSpPr>
          <p:spPr bwMode="gray">
            <a:xfrm>
              <a:off x="3720" y="3350"/>
              <a:ext cx="1304" cy="44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050" name="Picture 2" descr="C:\Users\user\Downloads\file5.gif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22" y="6194839"/>
            <a:ext cx="1333672" cy="60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Program Files\Alawar.ru\невософт\0_3d5b8_8d224820_orig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51520" y="6002094"/>
            <a:ext cx="969083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67238" y="332656"/>
            <a:ext cx="40479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 smtClean="0">
                <a:ln w="11430"/>
                <a:gradFill>
                  <a:gsLst>
                    <a:gs pos="0">
                      <a:srgbClr val="F96A1B">
                        <a:tint val="70000"/>
                        <a:satMod val="245000"/>
                      </a:srgbClr>
                    </a:gs>
                    <a:gs pos="75000">
                      <a:srgbClr val="F96A1B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96A1B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anose="020B0502020202020204"/>
              </a:rPr>
              <a:t>Ожидаемые результаты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164172" y="3209747"/>
            <a:ext cx="1656184" cy="86409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325282" y="3264798"/>
            <a:ext cx="1656184" cy="86409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336080" y="4106806"/>
            <a:ext cx="1656184" cy="86409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469298" y="3527569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ДЕТИ</a:t>
            </a:r>
            <a:endParaRPr lang="ru-RU" sz="1600" b="1" dirty="0">
              <a:ln>
                <a:solidFill>
                  <a:schemeClr val="accent6">
                    <a:lumMod val="5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45804" y="3472518"/>
            <a:ext cx="136815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</a:t>
            </a:r>
            <a:endParaRPr lang="ru-RU" sz="1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04021" y="4327836"/>
            <a:ext cx="1374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РОДИТЕЛИ</a:t>
            </a:r>
            <a:endParaRPr lang="ru-RU" sz="1600" b="1" dirty="0">
              <a:ln>
                <a:solidFill>
                  <a:schemeClr val="accent6">
                    <a:lumMod val="5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73944" y="1258122"/>
            <a:ext cx="1366266" cy="94674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Повысится уровень  связной </a:t>
            </a:r>
            <a:r>
              <a:rPr lang="ru-RU" sz="14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речи. </a:t>
            </a:r>
            <a:endParaRPr lang="ru-RU" sz="140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44173" y="1026448"/>
            <a:ext cx="1821839" cy="131501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400" dirty="0">
                <a:ln>
                  <a:solidFill>
                    <a:srgbClr val="DA1F28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Сформируется устойчивый интерес к русскому народному творчеству. 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12584" y="1033408"/>
            <a:ext cx="1703008" cy="131501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Словарь детей обогатится новыми словами, оборотами, </a:t>
            </a:r>
            <a:r>
              <a:rPr lang="ru-RU" sz="14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выражениями.</a:t>
            </a:r>
            <a:endParaRPr lang="ru-RU" sz="140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Блок-схема: сортировка 22"/>
          <p:cNvSpPr/>
          <p:nvPr/>
        </p:nvSpPr>
        <p:spPr>
          <a:xfrm rot="7941269">
            <a:off x="2047253" y="2463422"/>
            <a:ext cx="457200" cy="914400"/>
          </a:xfrm>
          <a:prstGeom prst="flowChartSor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сортировка 23"/>
          <p:cNvSpPr/>
          <p:nvPr/>
        </p:nvSpPr>
        <p:spPr>
          <a:xfrm rot="10963340">
            <a:off x="2924788" y="2453523"/>
            <a:ext cx="432073" cy="716864"/>
          </a:xfrm>
          <a:prstGeom prst="flowChartSor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сортировка 24"/>
          <p:cNvSpPr/>
          <p:nvPr/>
        </p:nvSpPr>
        <p:spPr>
          <a:xfrm rot="13771773">
            <a:off x="3985752" y="2498320"/>
            <a:ext cx="432073" cy="891316"/>
          </a:xfrm>
          <a:prstGeom prst="flowChartSor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684152" y="1034125"/>
            <a:ext cx="1705826" cy="13073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теоретического уровня по теме </a:t>
            </a:r>
            <a:r>
              <a:rPr lang="ru-RU" sz="1400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проекта.</a:t>
            </a:r>
            <a:endParaRPr lang="ru-RU" sz="1400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603293" y="2788284"/>
            <a:ext cx="2338821" cy="121858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Внедрение современных методов и технологий по развитию речи средствами малых </a:t>
            </a:r>
            <a:r>
              <a:rPr lang="ru-RU" sz="1400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фольклорных форм.</a:t>
            </a:r>
            <a:endParaRPr lang="ru-RU" sz="1400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Блок-схема: сортировка 30"/>
          <p:cNvSpPr/>
          <p:nvPr/>
        </p:nvSpPr>
        <p:spPr>
          <a:xfrm rot="13771773">
            <a:off x="5647859" y="2475699"/>
            <a:ext cx="432073" cy="891316"/>
          </a:xfrm>
          <a:prstGeom prst="flowChartSor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лок-схема: сортировка 31"/>
          <p:cNvSpPr/>
          <p:nvPr/>
        </p:nvSpPr>
        <p:spPr>
          <a:xfrm rot="15964786">
            <a:off x="6004725" y="3263207"/>
            <a:ext cx="421243" cy="691011"/>
          </a:xfrm>
          <a:prstGeom prst="flowChartSor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672064" y="4402656"/>
            <a:ext cx="2201277" cy="4320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Самореализация.</a:t>
            </a:r>
            <a:endParaRPr lang="ru-RU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Блок-схема: сортировка 34"/>
          <p:cNvSpPr/>
          <p:nvPr/>
        </p:nvSpPr>
        <p:spPr>
          <a:xfrm rot="18133504">
            <a:off x="5828920" y="3845299"/>
            <a:ext cx="432073" cy="891316"/>
          </a:xfrm>
          <a:prstGeom prst="flowChartSor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675583" y="5150960"/>
            <a:ext cx="2345022" cy="9361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Обобщение и распространение </a:t>
            </a:r>
            <a:r>
              <a:rPr lang="ru-RU" sz="1400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опыта.</a:t>
            </a:r>
            <a:endParaRPr lang="ru-RU" sz="1400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Блок-схема: сортировка 37"/>
          <p:cNvSpPr/>
          <p:nvPr/>
        </p:nvSpPr>
        <p:spPr>
          <a:xfrm rot="19353254">
            <a:off x="5336710" y="4227022"/>
            <a:ext cx="432073" cy="891316"/>
          </a:xfrm>
          <a:prstGeom prst="flowChartSor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224204" y="3374962"/>
            <a:ext cx="1931680" cy="18861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4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Сформируется понимание необходимости  использования малых форм  фольклора в развитии речи </a:t>
            </a:r>
            <a:r>
              <a:rPr lang="ru-RU" sz="14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детей.</a:t>
            </a:r>
            <a:endParaRPr lang="ru-RU" sz="140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287308" y="5603898"/>
            <a:ext cx="1933719" cy="11181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400" dirty="0">
                <a:ln>
                  <a:solidFill>
                    <a:srgbClr val="DA1F28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Взаимодействуют </a:t>
            </a:r>
            <a:r>
              <a:rPr lang="ru-RU" sz="1400">
                <a:ln>
                  <a:solidFill>
                    <a:srgbClr val="DA1F28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400" smtClean="0">
                <a:ln>
                  <a:solidFill>
                    <a:srgbClr val="DA1F28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педагогами </a:t>
            </a:r>
            <a:r>
              <a:rPr lang="ru-RU" sz="1400" dirty="0">
                <a:ln>
                  <a:solidFill>
                    <a:srgbClr val="DA1F28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вопросу развития речи </a:t>
            </a:r>
            <a:r>
              <a:rPr lang="ru-RU" sz="1400" dirty="0" smtClean="0">
                <a:ln>
                  <a:solidFill>
                    <a:srgbClr val="DA1F28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детей.</a:t>
            </a:r>
            <a:endParaRPr lang="ru-RU" sz="1400" dirty="0">
              <a:ln>
                <a:solidFill>
                  <a:srgbClr val="DA1F28">
                    <a:lumMod val="75000"/>
                  </a:srgbClr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-2791348" y="2443666"/>
            <a:ext cx="22507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1400" dirty="0">
              <a:ln>
                <a:solidFill>
                  <a:schemeClr val="accent2">
                    <a:lumMod val="7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840357" y="5343771"/>
            <a:ext cx="1662107" cy="14073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400" dirty="0">
                <a:ln>
                  <a:solidFill>
                    <a:srgbClr val="DA1F28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Поощряют использование малых форм фольклора в играх детей  дома.</a:t>
            </a:r>
            <a:endParaRPr lang="ru-RU" sz="1400" dirty="0">
              <a:ln>
                <a:solidFill>
                  <a:srgbClr val="DA1F28">
                    <a:lumMod val="75000"/>
                  </a:srgbClr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Блок-схема: сортировка 46"/>
          <p:cNvSpPr/>
          <p:nvPr/>
        </p:nvSpPr>
        <p:spPr>
          <a:xfrm rot="6075508">
            <a:off x="2540285" y="4064041"/>
            <a:ext cx="457200" cy="914400"/>
          </a:xfrm>
          <a:prstGeom prst="flowChartSor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Блок-схема: сортировка 47"/>
          <p:cNvSpPr/>
          <p:nvPr/>
        </p:nvSpPr>
        <p:spPr>
          <a:xfrm rot="12515332">
            <a:off x="3334202" y="4882466"/>
            <a:ext cx="390507" cy="749151"/>
          </a:xfrm>
          <a:prstGeom prst="flowChartSor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Блок-схема: сортировка 48"/>
          <p:cNvSpPr/>
          <p:nvPr/>
        </p:nvSpPr>
        <p:spPr>
          <a:xfrm rot="8044530">
            <a:off x="4997137" y="4721385"/>
            <a:ext cx="341629" cy="740443"/>
          </a:xfrm>
          <a:prstGeom prst="flowChartSor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5" grpId="0" animBg="1"/>
      <p:bldP spid="17" grpId="0" animBg="1"/>
      <p:bldP spid="23" grpId="0" animBg="1"/>
      <p:bldP spid="24" grpId="0" animBg="1"/>
      <p:bldP spid="25" grpId="0" animBg="1"/>
      <p:bldP spid="27" grpId="0" animBg="1"/>
      <p:bldP spid="29" grpId="0" animBg="1"/>
      <p:bldP spid="31" grpId="0" animBg="1"/>
      <p:bldP spid="32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1" grpId="0" animBg="1"/>
      <p:bldP spid="46" grpId="0" animBg="1"/>
      <p:bldP spid="47" grpId="0" animBg="1"/>
      <p:bldP spid="48" grpId="0" animBg="1"/>
      <p:bldP spid="4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7842</Words>
  <Application>WPS Presentation</Application>
  <PresentationFormat>Экран (4:3)</PresentationFormat>
  <Paragraphs>200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3" baseType="lpstr">
      <vt:lpstr>Arial</vt:lpstr>
      <vt:lpstr>SimSun</vt:lpstr>
      <vt:lpstr>Wingdings</vt:lpstr>
      <vt:lpstr>Wingdings 3</vt:lpstr>
      <vt:lpstr>Verdana</vt:lpstr>
      <vt:lpstr>Wingdings 2</vt:lpstr>
      <vt:lpstr>Constantia</vt:lpstr>
      <vt:lpstr>Century Gothic</vt:lpstr>
      <vt:lpstr>Times New Roman</vt:lpstr>
      <vt:lpstr>Calibri</vt:lpstr>
      <vt:lpstr>Times New Roman</vt:lpstr>
      <vt:lpstr>Arial</vt:lpstr>
      <vt:lpstr>Verdana</vt:lpstr>
      <vt:lpstr>Garamond</vt:lpstr>
      <vt:lpstr>Microsoft YaHei</vt:lpstr>
      <vt:lpstr>Arial Unicode MS</vt:lpstr>
      <vt:lpstr>Открытая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Любовь</cp:lastModifiedBy>
  <cp:revision>147</cp:revision>
  <dcterms:created xsi:type="dcterms:W3CDTF">2013-10-30T13:55:00Z</dcterms:created>
  <dcterms:modified xsi:type="dcterms:W3CDTF">2024-03-03T17:39:46Z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7AF195F13D3B484FBC163D239EC7CAB6_12</vt:lpwstr>
  </property>
  <property fmtid="{D5CDD505-2E9C-101B-9397-08002B2CF9AE}" pid="3" name="KSOProductBuildVer">
    <vt:lpwstr>1049-12.2.0.13489</vt:lpwstr>
  </property>
</Properties>
</file>