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3" r:id="rId1"/>
  </p:sldMasterIdLst>
  <p:notesMasterIdLst>
    <p:notesMasterId r:id="rId30"/>
  </p:notesMasterIdLst>
  <p:sldIdLst>
    <p:sldId id="256" r:id="rId2"/>
    <p:sldId id="259" r:id="rId3"/>
    <p:sldId id="287" r:id="rId4"/>
    <p:sldId id="275" r:id="rId5"/>
    <p:sldId id="276" r:id="rId6"/>
    <p:sldId id="277" r:id="rId7"/>
    <p:sldId id="282" r:id="rId8"/>
    <p:sldId id="283" r:id="rId9"/>
    <p:sldId id="280" r:id="rId10"/>
    <p:sldId id="281" r:id="rId11"/>
    <p:sldId id="284" r:id="rId12"/>
    <p:sldId id="279" r:id="rId13"/>
    <p:sldId id="285" r:id="rId14"/>
    <p:sldId id="286" r:id="rId15"/>
    <p:sldId id="260" r:id="rId16"/>
    <p:sldId id="271" r:id="rId17"/>
    <p:sldId id="272" r:id="rId18"/>
    <p:sldId id="270" r:id="rId19"/>
    <p:sldId id="273" r:id="rId20"/>
    <p:sldId id="274" r:id="rId21"/>
    <p:sldId id="266" r:id="rId22"/>
    <p:sldId id="288" r:id="rId23"/>
    <p:sldId id="289" r:id="rId24"/>
    <p:sldId id="290" r:id="rId25"/>
    <p:sldId id="291" r:id="rId26"/>
    <p:sldId id="262" r:id="rId27"/>
    <p:sldId id="267" r:id="rId28"/>
    <p:sldId id="269" r:id="rId29"/>
  </p:sldIdLst>
  <p:sldSz cx="10160000" cy="7620000"/>
  <p:notesSz cx="7620000" cy="10160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210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70000" y="762000"/>
            <a:ext cx="5080000" cy="3810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3958320650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23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1466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42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48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8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61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93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06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openxmlformats.org/officeDocument/2006/relationships/hyperlink" Target="http://www.ctrlc.ru/?p=7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ordpress.com/" TargetMode="External"/><Relationship Id="rId5" Type="http://schemas.openxmlformats.org/officeDocument/2006/relationships/hyperlink" Target="http://www.ctrlc.ru/?p=50" TargetMode="External"/><Relationship Id="rId4" Type="http://schemas.openxmlformats.org/officeDocument/2006/relationships/hyperlink" Target="http://www.blogger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ufese.havike.eenet.ee/wiki/index.php/Gmail" TargetMode="External"/><Relationship Id="rId5" Type="http://schemas.openxmlformats.org/officeDocument/2006/relationships/hyperlink" Target="http://oufese.havike.eenet.ee/wiki/index.php/LiveJournal" TargetMode="External"/><Relationship Id="rId4" Type="http://schemas.openxmlformats.org/officeDocument/2006/relationships/hyperlink" Target="http://blogger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hyperlink" Target="http://edublogs.org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eb2-science.ru/blog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ljudmillar.blogspo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iigrihypeharidustehnoloog.blogspot.com/" TargetMode="External"/><Relationship Id="rId11" Type="http://schemas.openxmlformats.org/officeDocument/2006/relationships/hyperlink" Target="http://blogimira.ru/" TargetMode="External"/><Relationship Id="rId5" Type="http://schemas.openxmlformats.org/officeDocument/2006/relationships/hyperlink" Target="file:///C:\Users\user\AppData\Local\Temp\goog_1228628785765" TargetMode="External"/><Relationship Id="rId10" Type="http://schemas.openxmlformats.org/officeDocument/2006/relationships/hyperlink" Target="http://dmitrov.edu.ru/~ps/blog/" TargetMode="External"/><Relationship Id="rId4" Type="http://schemas.openxmlformats.org/officeDocument/2006/relationships/hyperlink" Target="http://edublogru.blogspot.com/" TargetMode="External"/><Relationship Id="rId9" Type="http://schemas.openxmlformats.org/officeDocument/2006/relationships/hyperlink" Target="http://digitiiger.blogspot.com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lvr/edublog-117631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oufese.havike.eenet.ee/wiki/index.php/%D0%91%D0%BB%D0%BE%D0%B3_%D0%B4%D0%BB%D1%8F_%D0%BE%D0%B1%D1%80%D0%B0%D0%B7%D0%BE%D0%B2%D0%B0%D1%82%D0%B5%D0%BB%D1%8C%D0%BD%D0%BE%D0%B3%D0%BE_%D1%81%D0%BE%D0%BE%D0%B1%D1%89%D0%B5%D1%81%D1%82%D0%B2%D0%B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ufese.havike.eenet.ee/wiki/index.php/%D0%9B%D0%B8%D1%87%D0%BD%D1%8B%D0%B9_%D0%B1%D0%BB%D0%BE%D0%B3_%D1%83%D1%87%D0%B8%D1%82%D0%B5%D0%BB%D1%8F-%D0%BF%D1%80%D0%B5%D0%B4%D0%BC%D0%B5%D1%82%D0%BD%D0%B8%D0%BA%D0%B0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://oufese.havike.eenet.ee/wiki/index.php?title=%D0%9E%D0%B1%D1%80%D0%B0%D0%B7%D0%BE%D0%B2%D0%B0%D1%82%D0%B5%D0%BB%D1%8C%D0%BD%D1%8B%D0%B5_%D0%B1%D0%BB%D0%BE%D0%B3%D0%B8_TLVL&amp;action=edit&amp;redlink=1" TargetMode="External"/><Relationship Id="rId10" Type="http://schemas.openxmlformats.org/officeDocument/2006/relationships/hyperlink" Target="http://www.svift.org/2006/seo/blogger-seo-tips/" TargetMode="External"/><Relationship Id="rId4" Type="http://schemas.openxmlformats.org/officeDocument/2006/relationships/hyperlink" Target="http://oufese.havike.eenet.ee/wiki/index.php/%D0%91%D0%BB%D0%BE%D0%B3%D0%B8_%D0%BA%D0%B0%D0%BA_%D1%80%D0%B0%D0%B1%D0%BE%D1%87%D0%B8%D0%B9_%D0%B8%D0%BD%D1%81%D1%82%D1%80%D1%83%D0%BC%D0%B5%D0%BD%D1%82_%D1%83%D1%87%D0%B8%D1%82%D0%B5%D0%BB%D1%8F" TargetMode="External"/><Relationship Id="rId9" Type="http://schemas.openxmlformats.org/officeDocument/2006/relationships/hyperlink" Target="http://www.ctrlc.ru/?p=13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/>
          <p:cNvSpPr txBox="1">
            <a:spLocks noGrp="1"/>
          </p:cNvSpPr>
          <p:nvPr>
            <p:ph type="ctrTitle"/>
          </p:nvPr>
        </p:nvSpPr>
        <p:spPr bwMode="auto">
          <a:xfrm>
            <a:off x="543497" y="1806575"/>
            <a:ext cx="8735442" cy="2962275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  <a:buSzTx/>
            </a:pPr>
            <a:r>
              <a:rPr lang="en-US" sz="7200" b="1" dirty="0" smtClean="0">
                <a:latin typeface="Arial" charset="0"/>
                <a:cs typeface="Arial" charset="0"/>
              </a:rPr>
              <a:t>Образовательный</a:t>
            </a:r>
            <a:r>
              <a:rPr lang="ru-RU" sz="7200" b="1" dirty="0" smtClean="0">
                <a:latin typeface="Arial" charset="0"/>
                <a:cs typeface="Arial" charset="0"/>
              </a:rPr>
              <a:t/>
            </a:r>
            <a:br>
              <a:rPr lang="ru-RU" sz="7200" b="1" dirty="0" smtClean="0">
                <a:latin typeface="Arial" charset="0"/>
                <a:cs typeface="Arial" charset="0"/>
              </a:rPr>
            </a:br>
            <a:r>
              <a:rPr lang="en-US" sz="7200" b="1" dirty="0" smtClean="0">
                <a:latin typeface="Arial" charset="0"/>
                <a:cs typeface="Arial" charset="0"/>
              </a:rPr>
              <a:t> блог </a:t>
            </a:r>
            <a:br>
              <a:rPr lang="en-US" sz="7200" b="1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 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ИИ.В. </a:t>
            </a:r>
            <a:r>
              <a:rPr lang="ru-RU" sz="2800" dirty="0" err="1" smtClean="0">
                <a:latin typeface="Arial" charset="0"/>
                <a:cs typeface="Arial" charset="0"/>
              </a:rPr>
              <a:t>Зубрилина</a:t>
            </a:r>
            <a:r>
              <a:rPr lang="ru-RU" sz="2800" dirty="0" smtClean="0">
                <a:latin typeface="Arial" charset="0"/>
                <a:cs typeface="Arial" charset="0"/>
              </a:rPr>
              <a:t>,</a:t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err="1" smtClean="0">
                <a:latin typeface="Arial" charset="0"/>
                <a:cs typeface="Arial" charset="0"/>
              </a:rPr>
              <a:t>старшийпреподаватель</a:t>
            </a: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 КПЯО </a:t>
            </a:r>
            <a:r>
              <a:rPr lang="ru-RU" sz="2800" dirty="0" err="1" smtClean="0">
                <a:latin typeface="Arial" charset="0"/>
                <a:cs typeface="Arial" charset="0"/>
              </a:rPr>
              <a:t>ИПКиПК</a:t>
            </a:r>
            <a:r>
              <a:rPr lang="ru-RU" sz="2800" dirty="0" smtClean="0">
                <a:latin typeface="Arial" charset="0"/>
                <a:cs typeface="Arial" charset="0"/>
              </a:rPr>
              <a:t> МГЛУ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4016"/>
            <a:ext cx="5050536" cy="35326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Умения чтения: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828800"/>
            <a:ext cx="9855200" cy="5486399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выделять необходимые факты/сведения</a:t>
            </a:r>
            <a:r>
              <a:rPr lang="ru-RU" dirty="0" smtClean="0"/>
              <a:t>;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извлекать </a:t>
            </a:r>
            <a:r>
              <a:rPr lang="ru-RU" dirty="0"/>
              <a:t>необходимую/интересующую </a:t>
            </a:r>
            <a:r>
              <a:rPr lang="ru-RU" dirty="0" smtClean="0"/>
              <a:t>информацию;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отделять </a:t>
            </a:r>
            <a:r>
              <a:rPr lang="ru-RU" dirty="0"/>
              <a:t>основную информацию от второстепенной</a:t>
            </a:r>
            <a:r>
              <a:rPr lang="ru-RU" dirty="0" smtClean="0"/>
              <a:t>;</a:t>
            </a:r>
          </a:p>
          <a:p>
            <a:pPr marL="457200" lvl="0" indent="-457200">
              <a:buFontTx/>
              <a:buChar char="-"/>
            </a:pPr>
            <a:r>
              <a:rPr lang="ru-RU" dirty="0" smtClean="0"/>
              <a:t>определять </a:t>
            </a:r>
            <a:r>
              <a:rPr lang="ru-RU" dirty="0"/>
              <a:t>временную и причинно-следственную связь между </a:t>
            </a:r>
            <a:r>
              <a:rPr lang="ru-RU" dirty="0" smtClean="0"/>
              <a:t>событиями;</a:t>
            </a:r>
          </a:p>
          <a:p>
            <a:pPr marL="457200" lvl="0" indent="-457200">
              <a:buFontTx/>
              <a:buChar char="-"/>
            </a:pPr>
            <a:r>
              <a:rPr lang="ru-RU" dirty="0" smtClean="0"/>
              <a:t>обобщать </a:t>
            </a:r>
            <a:r>
              <a:rPr lang="ru-RU" dirty="0"/>
              <a:t>описываемые факты</a:t>
            </a:r>
            <a:r>
              <a:rPr lang="ru-RU" dirty="0" smtClean="0"/>
              <a:t>;</a:t>
            </a:r>
          </a:p>
          <a:p>
            <a:pPr marL="457200" lvl="0" indent="-457200">
              <a:buFontTx/>
              <a:buChar char="-"/>
            </a:pPr>
            <a:r>
              <a:rPr lang="ru-RU" dirty="0" smtClean="0"/>
              <a:t>оценивать </a:t>
            </a:r>
            <a:r>
              <a:rPr lang="ru-RU" dirty="0"/>
              <a:t>важность новизну, достоверность </a:t>
            </a:r>
            <a:r>
              <a:rPr lang="ru-RU" dirty="0" smtClean="0"/>
              <a:t>информации.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2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Блог учителя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28800"/>
            <a:ext cx="10160000" cy="5486399"/>
          </a:xfrm>
        </p:spPr>
        <p:txBody>
          <a:bodyPr/>
          <a:lstStyle/>
          <a:p>
            <a:r>
              <a:rPr lang="ru-RU" dirty="0" smtClean="0"/>
              <a:t>- информация </a:t>
            </a:r>
            <a:r>
              <a:rPr lang="ru-RU" dirty="0"/>
              <a:t>личного характера об интересах, </a:t>
            </a:r>
            <a:r>
              <a:rPr lang="ru-RU" dirty="0" smtClean="0"/>
              <a:t>путешествиях; </a:t>
            </a:r>
          </a:p>
          <a:p>
            <a:r>
              <a:rPr lang="ru-RU" dirty="0" smtClean="0"/>
              <a:t>- информация </a:t>
            </a:r>
            <a:r>
              <a:rPr lang="ru-RU" dirty="0"/>
              <a:t>о курсе или предмете:</a:t>
            </a:r>
          </a:p>
          <a:p>
            <a:pPr lvl="0"/>
            <a:r>
              <a:rPr lang="ru-RU" dirty="0" smtClean="0"/>
              <a:t>- информация </a:t>
            </a:r>
            <a:r>
              <a:rPr lang="ru-RU" dirty="0"/>
              <a:t>об изученном на конкретном занятии материале;</a:t>
            </a:r>
          </a:p>
          <a:p>
            <a:pPr lvl="0"/>
            <a:r>
              <a:rPr lang="ru-RU" dirty="0" smtClean="0"/>
              <a:t>- рекомендуемые </a:t>
            </a:r>
            <a:r>
              <a:rPr lang="ru-RU" dirty="0"/>
              <a:t>источники </a:t>
            </a:r>
            <a:r>
              <a:rPr lang="ru-RU" dirty="0" smtClean="0"/>
              <a:t>для </a:t>
            </a:r>
            <a:r>
              <a:rPr lang="ru-RU" dirty="0"/>
              <a:t>дополнительного </a:t>
            </a:r>
            <a:r>
              <a:rPr lang="ru-RU" dirty="0" smtClean="0"/>
              <a:t>изучения;</a:t>
            </a:r>
            <a:endParaRPr lang="ru-RU" dirty="0"/>
          </a:p>
          <a:p>
            <a:pPr lvl="0"/>
            <a:r>
              <a:rPr lang="ru-RU" dirty="0" smtClean="0"/>
              <a:t>- ссылки </a:t>
            </a:r>
            <a:r>
              <a:rPr lang="ru-RU" dirty="0"/>
              <a:t>на информационно-справочные Интернет-ресурсы;</a:t>
            </a:r>
          </a:p>
          <a:p>
            <a:pPr lvl="0"/>
            <a:r>
              <a:rPr lang="ru-RU" dirty="0" smtClean="0"/>
              <a:t>- ссылки </a:t>
            </a:r>
            <a:r>
              <a:rPr lang="ru-RU" dirty="0"/>
              <a:t>на учебные Интернет-ресурсы по изучаемым темам;</a:t>
            </a:r>
          </a:p>
          <a:p>
            <a:pPr lvl="0"/>
            <a:r>
              <a:rPr lang="ru-RU" dirty="0" smtClean="0"/>
              <a:t>- ссылки </a:t>
            </a:r>
            <a:r>
              <a:rPr lang="ru-RU" dirty="0"/>
              <a:t>на сетевые тесты по изучаемым темам для факультативной самостоятельной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19187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Использование блогов в обучении иностранному языку может способствовать: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мотивации использования иностранного языка для общения во внеаудиторное время;</a:t>
            </a:r>
            <a:br>
              <a:rPr lang="ru-RU" dirty="0"/>
            </a:br>
            <a:r>
              <a:rPr lang="ru-RU" dirty="0"/>
              <a:t>-развитию умений использовать иностранный язык и сеть Интернет для удовлетворения познавательных интересов учащихся;</a:t>
            </a:r>
            <a:br>
              <a:rPr lang="ru-RU" dirty="0"/>
            </a:br>
            <a:r>
              <a:rPr lang="ru-RU" dirty="0"/>
              <a:t>- развитию умений использовать иностранный язык как средство образования и самообразования;</a:t>
            </a:r>
            <a:br>
              <a:rPr lang="ru-RU" dirty="0"/>
            </a:br>
            <a:r>
              <a:rPr lang="ru-RU" dirty="0"/>
              <a:t>- выражению собственного мнения и его аргументации при обсуждении социальных вопросов, что далеко не всегда реализуемо при обсуждении в классе;</a:t>
            </a:r>
            <a:br>
              <a:rPr lang="ru-RU" dirty="0"/>
            </a:br>
            <a:r>
              <a:rPr lang="ru-RU" dirty="0"/>
              <a:t>- более эффективному обсуждению изучаемой проблемы для последующего написания сочинения или диалогического или монологического высказывания.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1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dirty="0" smtClean="0"/>
              <a:t>Интеграция  </a:t>
            </a:r>
            <a:r>
              <a:rPr lang="ru-RU" sz="3200" dirty="0"/>
              <a:t>новейших  информационных  технологий  в  учебный процесс предоставляет широкие возможности для: </a:t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2585864"/>
            <a:ext cx="9550400" cy="4729335"/>
          </a:xfrm>
        </p:spPr>
        <p:txBody>
          <a:bodyPr/>
          <a:lstStyle/>
          <a:p>
            <a:r>
              <a:rPr lang="ru-RU" dirty="0" smtClean="0"/>
              <a:t>•  </a:t>
            </a:r>
            <a:r>
              <a:rPr lang="ru-RU" dirty="0"/>
              <a:t>вступления учащихся в живую коммуникацию; </a:t>
            </a:r>
          </a:p>
          <a:p>
            <a:r>
              <a:rPr lang="ru-RU" dirty="0"/>
              <a:t>•  активного  вовлечения  учащихся  в языковую  среду  и  преодоления  </a:t>
            </a:r>
            <a:r>
              <a:rPr lang="ru-RU" dirty="0" smtClean="0"/>
              <a:t>языкового барьера</a:t>
            </a:r>
            <a:r>
              <a:rPr lang="ru-RU" dirty="0"/>
              <a:t>; </a:t>
            </a:r>
          </a:p>
          <a:p>
            <a:r>
              <a:rPr lang="ru-RU" dirty="0"/>
              <a:t>•  для творческой активности учащихся; </a:t>
            </a:r>
          </a:p>
          <a:p>
            <a:r>
              <a:rPr lang="ru-RU" dirty="0"/>
              <a:t>•  совершенствования коммуникативной и межкультурной компетентностей; </a:t>
            </a:r>
          </a:p>
          <a:p>
            <a:r>
              <a:rPr lang="ru-RU" dirty="0"/>
              <a:t>•  мотивации учащихся к изучению иностранного языка и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5517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Интеграция  блога  в  учебный  процесс,  позволяет  более  эффективно  решать  целый ряд дидактических задач: </a:t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472" y="1289720"/>
            <a:ext cx="9550400" cy="5486399"/>
          </a:xfrm>
        </p:spPr>
        <p:txBody>
          <a:bodyPr/>
          <a:lstStyle/>
          <a:p>
            <a:pPr algn="just"/>
            <a:r>
              <a:rPr lang="ru-RU" sz="2000" dirty="0" smtClean="0"/>
              <a:t>•  </a:t>
            </a:r>
            <a:r>
              <a:rPr lang="ru-RU" sz="2000" dirty="0"/>
              <a:t>формировать  и  совершенствовать  навыки  чтения,  </a:t>
            </a:r>
            <a:r>
              <a:rPr lang="ru-RU" sz="2000" dirty="0" smtClean="0"/>
              <a:t>непосредственно используя </a:t>
            </a:r>
            <a:r>
              <a:rPr lang="ru-RU" sz="2000" dirty="0"/>
              <a:t>материалы сети разной степени сложности;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  совершенствовать  навыки  </a:t>
            </a:r>
            <a:r>
              <a:rPr lang="ru-RU" sz="2000" dirty="0" err="1"/>
              <a:t>аудирования</a:t>
            </a:r>
            <a:r>
              <a:rPr lang="ru-RU" sz="2000" dirty="0"/>
              <a:t>  на  основе  аутентичных  </a:t>
            </a:r>
            <a:r>
              <a:rPr lang="ru-RU" sz="2000" dirty="0" smtClean="0"/>
              <a:t>звуковых текстов </a:t>
            </a:r>
            <a:r>
              <a:rPr lang="ru-RU" sz="2000" dirty="0"/>
              <a:t>сети Интернет, а также текстов, подготовленных учителем;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  совершенствовать умения письменной речи и навыки говорения;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  пополнять  словарный  запас,  как  активный,  так  и  пассивный,  </a:t>
            </a:r>
            <a:r>
              <a:rPr lang="ru-RU" sz="2000" dirty="0" smtClean="0"/>
              <a:t>лексикой современного </a:t>
            </a:r>
            <a:r>
              <a:rPr lang="ru-RU" sz="2000" dirty="0"/>
              <a:t>английского языка;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  знакомить  учеников  с  </a:t>
            </a:r>
            <a:r>
              <a:rPr lang="ru-RU" sz="2000" dirty="0" err="1"/>
              <a:t>культуроведческими</a:t>
            </a:r>
            <a:r>
              <a:rPr lang="ru-RU" sz="2000" dirty="0"/>
              <a:t>  реалиями,  включающими  в  </a:t>
            </a:r>
            <a:r>
              <a:rPr lang="ru-RU" sz="2000" dirty="0" smtClean="0"/>
              <a:t>себя речевой  </a:t>
            </a:r>
            <a:r>
              <a:rPr lang="ru-RU" sz="2000" dirty="0"/>
              <a:t>этикет,  особенности  речевого  поведения  различных  народов  в  условиях  общения, </a:t>
            </a:r>
            <a:r>
              <a:rPr lang="ru-RU" sz="2000" dirty="0" smtClean="0"/>
              <a:t> особенности </a:t>
            </a:r>
            <a:r>
              <a:rPr lang="ru-RU" sz="2000" dirty="0"/>
              <a:t>культуры, традиций страны изучаемого языка;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  формировать  устойчивую  мотивацию  иноязычной  деятельности </a:t>
            </a:r>
            <a:endParaRPr lang="ru-RU" sz="2000" dirty="0" smtClean="0"/>
          </a:p>
          <a:p>
            <a:pPr algn="just"/>
            <a:r>
              <a:rPr lang="ru-RU" sz="2000" dirty="0" smtClean="0"/>
              <a:t>учащихся на  </a:t>
            </a:r>
            <a:r>
              <a:rPr lang="ru-RU" sz="2000" dirty="0"/>
              <a:t>уроке  на  основе  систематического  использования  аутентичных  материалов  </a:t>
            </a:r>
            <a:r>
              <a:rPr lang="ru-RU" sz="2000" dirty="0" smtClean="0"/>
              <a:t>и соблюдения </a:t>
            </a:r>
            <a:r>
              <a:rPr lang="ru-RU" sz="2000" dirty="0"/>
              <a:t>принципа связи с жизнью.</a:t>
            </a:r>
          </a:p>
        </p:txBody>
      </p:sp>
    </p:spTree>
    <p:extLst>
      <p:ext uri="{BB962C8B-B14F-4D97-AF65-F5344CB8AC3E}">
        <p14:creationId xmlns:p14="http://schemas.microsoft.com/office/powerpoint/2010/main" val="33205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45"/>
          <p:cNvSpPr txBox="1">
            <a:spLocks noGrp="1"/>
          </p:cNvSpPr>
          <p:nvPr>
            <p:ph type="title"/>
          </p:nvPr>
        </p:nvSpPr>
        <p:spPr bwMode="auto">
          <a:xfrm>
            <a:off x="0" y="306388"/>
            <a:ext cx="10160000" cy="1644650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SzPct val="99000"/>
            </a:pPr>
            <a:r>
              <a:rPr lang="en-US" sz="3600" dirty="0" err="1" smtClean="0">
                <a:latin typeface="Arial" charset="0"/>
                <a:cs typeface="Arial" charset="0"/>
              </a:rPr>
              <a:t>Популярные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платформы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для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ведения</a:t>
            </a:r>
            <a:r>
              <a:rPr lang="en-US" sz="3600" dirty="0" smtClean="0">
                <a:latin typeface="Arial" charset="0"/>
                <a:cs typeface="Arial" charset="0"/>
              </a:rPr>
              <a:t> блогов</a:t>
            </a:r>
          </a:p>
        </p:txBody>
      </p:sp>
      <p:sp>
        <p:nvSpPr>
          <p:cNvPr id="16387" name="Shape 46"/>
          <p:cNvSpPr txBox="1">
            <a:spLocks noGrp="1"/>
          </p:cNvSpPr>
          <p:nvPr>
            <p:ph type="body" idx="1"/>
          </p:nvPr>
        </p:nvSpPr>
        <p:spPr bwMode="auto">
          <a:xfrm>
            <a:off x="306388" y="2945904"/>
            <a:ext cx="9623425" cy="6864846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99000"/>
            </a:pPr>
            <a:r>
              <a:rPr lang="en-US" sz="2600" u="sng" dirty="0" err="1" smtClean="0">
                <a:solidFill>
                  <a:srgbClr val="0000FF"/>
                </a:solidFill>
                <a:latin typeface="Arial" charset="0"/>
                <a:cs typeface="Arial" charset="0"/>
                <a:hlinkClick r:id="rId4"/>
              </a:rPr>
              <a:t>Blogger</a:t>
            </a:r>
            <a:r>
              <a:rPr lang="en-US" sz="2600" u="sng" dirty="0" err="1" smtClean="0">
                <a:solidFill>
                  <a:srgbClr val="0000FF"/>
                </a:solidFill>
                <a:latin typeface="Arial" charset="0"/>
                <a:cs typeface="Arial" charset="0"/>
                <a:hlinkClick r:id="rId5"/>
              </a:rPr>
              <a:t>ЖЖ</a:t>
            </a:r>
            <a:r>
              <a:rPr lang="en-US" sz="2600" dirty="0" smtClean="0">
                <a:latin typeface="Arial" charset="0"/>
                <a:cs typeface="Arial" charset="0"/>
              </a:rPr>
              <a:t> (</a:t>
            </a:r>
            <a:r>
              <a:rPr lang="en-US" sz="2600" dirty="0" err="1" smtClean="0">
                <a:latin typeface="Arial" charset="0"/>
                <a:cs typeface="Arial" charset="0"/>
              </a:rPr>
              <a:t>LiveJournal</a:t>
            </a:r>
            <a:r>
              <a:rPr lang="en-US" sz="2600" dirty="0" smtClean="0">
                <a:latin typeface="Arial" charset="0"/>
                <a:cs typeface="Arial" charset="0"/>
              </a:rPr>
              <a:t>)</a:t>
            </a:r>
            <a:endParaRPr lang="ru-RU" sz="26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SzPct val="99000"/>
            </a:pPr>
            <a:r>
              <a:rPr lang="en-US" sz="2600" u="sng" dirty="0" smtClean="0">
                <a:solidFill>
                  <a:srgbClr val="0000FF"/>
                </a:solidFill>
                <a:latin typeface="Arial" charset="0"/>
                <a:cs typeface="Arial" charset="0"/>
                <a:hlinkClick r:id="rId6"/>
              </a:rPr>
              <a:t>Wordpress.com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endParaRPr lang="ru-RU" sz="26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SzPct val="99000"/>
            </a:pPr>
            <a:r>
              <a:rPr lang="en-US" sz="2600" u="sng" dirty="0" smtClean="0">
                <a:solidFill>
                  <a:srgbClr val="0000FF"/>
                </a:solidFill>
                <a:latin typeface="Arial" charset="0"/>
                <a:cs typeface="Arial" charset="0"/>
                <a:hlinkClick r:id="rId7"/>
              </a:rPr>
              <a:t>MySpace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28" y="1937792"/>
            <a:ext cx="5424264" cy="542426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WordPress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/>
              <a:t>https://ru.wordpress.com</a:t>
            </a:r>
            <a:r>
              <a:rPr lang="en-US" b="1" dirty="0" smtClean="0"/>
              <a:t>/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ru-RU" sz="4000" b="1" dirty="0"/>
              <a:t>+</a:t>
            </a:r>
            <a:endParaRPr lang="ru-RU" sz="4000" b="1" dirty="0" smtClean="0"/>
          </a:p>
          <a:p>
            <a:pPr lvl="0"/>
            <a:r>
              <a:rPr lang="ru-RU" dirty="0" smtClean="0"/>
              <a:t>- гибкость;</a:t>
            </a:r>
          </a:p>
          <a:p>
            <a:pPr lvl="0"/>
            <a:r>
              <a:rPr lang="ru-RU" dirty="0" smtClean="0"/>
              <a:t>- сотни </a:t>
            </a:r>
            <a:r>
              <a:rPr lang="ru-RU" dirty="0"/>
              <a:t>тысяч </a:t>
            </a:r>
            <a:r>
              <a:rPr lang="ru-RU" dirty="0" smtClean="0"/>
              <a:t>плагинов; </a:t>
            </a:r>
          </a:p>
          <a:p>
            <a:pPr lvl="0"/>
            <a:r>
              <a:rPr lang="ru-RU" dirty="0" smtClean="0"/>
              <a:t>- тысячи </a:t>
            </a:r>
            <a:r>
              <a:rPr lang="ru-RU" dirty="0"/>
              <a:t>платных и бесплатных вариантов </a:t>
            </a:r>
            <a:r>
              <a:rPr lang="ru-RU" dirty="0" smtClean="0"/>
              <a:t>дизайна;</a:t>
            </a:r>
            <a:endParaRPr lang="ru-RU" dirty="0"/>
          </a:p>
          <a:p>
            <a:pPr lvl="0"/>
            <a:r>
              <a:rPr lang="ru-RU" dirty="0" smtClean="0"/>
              <a:t>- с </a:t>
            </a:r>
            <a:r>
              <a:rPr lang="ru-RU" dirty="0"/>
              <a:t>99-процентной вероятностью вы найдёте решение в </a:t>
            </a:r>
            <a:r>
              <a:rPr lang="ru-RU" dirty="0" err="1"/>
              <a:t>Google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-</a:t>
            </a:r>
          </a:p>
          <a:p>
            <a:r>
              <a:rPr lang="ru-RU" dirty="0" smtClean="0"/>
              <a:t>- сложна </a:t>
            </a:r>
            <a:r>
              <a:rPr lang="ru-RU" dirty="0"/>
              <a:t>для начинающих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5" b="33562"/>
          <a:stretch/>
        </p:blipFill>
        <p:spPr>
          <a:xfrm>
            <a:off x="0" y="6370320"/>
            <a:ext cx="1016000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ЖЖ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/>
              <a:t>https://www.livejournal.com/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ru-RU" sz="4000" b="1" dirty="0"/>
              <a:t>+</a:t>
            </a:r>
            <a:endParaRPr lang="ru-RU" sz="4000" b="1" dirty="0" smtClean="0"/>
          </a:p>
          <a:p>
            <a:pPr lvl="0"/>
            <a:r>
              <a:rPr lang="ru-RU" dirty="0" smtClean="0"/>
              <a:t>- огромное </a:t>
            </a:r>
            <a:r>
              <a:rPr lang="ru-RU" dirty="0"/>
              <a:t>русскоязычное </a:t>
            </a:r>
            <a:r>
              <a:rPr lang="ru-RU" dirty="0" smtClean="0"/>
              <a:t>сообщество;</a:t>
            </a:r>
          </a:p>
          <a:p>
            <a:pPr lvl="0"/>
            <a:r>
              <a:rPr lang="ru-RU" dirty="0" smtClean="0"/>
              <a:t>- много </a:t>
            </a:r>
            <a:r>
              <a:rPr lang="ru-RU" dirty="0"/>
              <a:t>тематических сообществ.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-</a:t>
            </a:r>
          </a:p>
          <a:p>
            <a:r>
              <a:rPr lang="ru-RU" dirty="0" smtClean="0"/>
              <a:t>- сложна </a:t>
            </a:r>
            <a:r>
              <a:rPr lang="ru-RU" dirty="0"/>
              <a:t>для </a:t>
            </a:r>
            <a:r>
              <a:rPr lang="ru-RU" dirty="0" smtClean="0"/>
              <a:t>начинающих;</a:t>
            </a:r>
          </a:p>
          <a:p>
            <a:pPr lvl="0"/>
            <a:r>
              <a:rPr lang="ru-RU" dirty="0" smtClean="0"/>
              <a:t>- выглядит устаревшей;</a:t>
            </a:r>
            <a:endParaRPr lang="ru-RU" dirty="0"/>
          </a:p>
          <a:p>
            <a:pPr lvl="0"/>
            <a:r>
              <a:rPr lang="ru-RU" dirty="0" smtClean="0"/>
              <a:t>- нельзя </a:t>
            </a:r>
            <a:r>
              <a:rPr lang="ru-RU" dirty="0"/>
              <a:t>поставить свой домен — только </a:t>
            </a:r>
            <a:r>
              <a:rPr lang="ru-RU" b="1" dirty="0"/>
              <a:t>.livejournal.com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1900"/>
          <a:stretch/>
        </p:blipFill>
        <p:spPr>
          <a:xfrm>
            <a:off x="5027712" y="4657742"/>
            <a:ext cx="5132288" cy="29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456" y="209600"/>
            <a:ext cx="9550400" cy="914400"/>
          </a:xfrm>
        </p:spPr>
        <p:txBody>
          <a:bodyPr/>
          <a:lstStyle/>
          <a:p>
            <a:r>
              <a:rPr lang="ru-RU" b="1" dirty="0" err="1"/>
              <a:t>Tumblr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ru-RU" sz="4000" b="1" dirty="0" smtClean="0"/>
              <a:t>+</a:t>
            </a:r>
          </a:p>
          <a:p>
            <a:pPr marL="457200" lvl="0" indent="-457200">
              <a:buFontTx/>
              <a:buChar char="-"/>
            </a:pPr>
            <a:r>
              <a:rPr lang="ru-RU" dirty="0" smtClean="0"/>
              <a:t>простой интерфейс; </a:t>
            </a:r>
          </a:p>
          <a:p>
            <a:pPr lvl="0"/>
            <a:r>
              <a:rPr lang="ru-RU" dirty="0" smtClean="0"/>
              <a:t>- аккуратные и простые шаблоны дизайна;</a:t>
            </a:r>
          </a:p>
          <a:p>
            <a:pPr lvl="0"/>
            <a:r>
              <a:rPr lang="ru-RU" dirty="0" smtClean="0"/>
              <a:t>- дружелюбна </a:t>
            </a:r>
            <a:r>
              <a:rPr lang="ru-RU" dirty="0"/>
              <a:t>к мобильным устройствам.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-</a:t>
            </a:r>
          </a:p>
          <a:p>
            <a:r>
              <a:rPr lang="ru-RU" sz="2800" b="1" dirty="0" smtClean="0"/>
              <a:t>- </a:t>
            </a:r>
            <a:r>
              <a:rPr lang="ru-RU" sz="2800" dirty="0" smtClean="0"/>
              <a:t>не</a:t>
            </a:r>
            <a:r>
              <a:rPr lang="ru-RU" sz="2800" b="1" dirty="0" smtClean="0"/>
              <a:t> </a:t>
            </a:r>
            <a:r>
              <a:rPr lang="ru-RU" sz="2800" dirty="0" smtClean="0"/>
              <a:t>подходит </a:t>
            </a:r>
            <a:r>
              <a:rPr lang="ru-RU" sz="2800" dirty="0"/>
              <a:t>для размещения больших текстов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9" b="30141"/>
          <a:stretch/>
        </p:blipFill>
        <p:spPr>
          <a:xfrm>
            <a:off x="327472" y="5826224"/>
            <a:ext cx="9721080" cy="15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Ghost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+</a:t>
            </a:r>
          </a:p>
          <a:p>
            <a:r>
              <a:rPr lang="ru-RU" dirty="0" smtClean="0"/>
              <a:t>- мощная </a:t>
            </a:r>
            <a:r>
              <a:rPr lang="ru-RU" dirty="0"/>
              <a:t>встроенная статистика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- </a:t>
            </a:r>
          </a:p>
          <a:p>
            <a:pPr lvl="0"/>
            <a:r>
              <a:rPr lang="ru-RU" dirty="0" smtClean="0"/>
              <a:t>- нестабильность;</a:t>
            </a:r>
            <a:endParaRPr lang="ru-RU" dirty="0"/>
          </a:p>
          <a:p>
            <a:r>
              <a:rPr lang="ru-RU" dirty="0" smtClean="0"/>
              <a:t>- мало </a:t>
            </a:r>
            <a:r>
              <a:rPr lang="ru-RU" dirty="0"/>
              <a:t>информации и плагинов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9" t="28472" r="21004" b="29207"/>
          <a:stretch/>
        </p:blipFill>
        <p:spPr>
          <a:xfrm>
            <a:off x="1" y="5394176"/>
            <a:ext cx="10140280" cy="22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9"/>
          <p:cNvSpPr txBox="1"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SzPct val="99000"/>
            </a:pPr>
            <a:r>
              <a:rPr lang="en-US" sz="4200" dirty="0" smtClean="0">
                <a:latin typeface="Arial" charset="0"/>
                <a:cs typeface="Arial" charset="0"/>
              </a:rPr>
              <a:t>Образовательные блоги </a:t>
            </a:r>
          </a:p>
        </p:txBody>
      </p:sp>
      <p:sp>
        <p:nvSpPr>
          <p:cNvPr id="14339" name="Shape 40"/>
          <p:cNvSpPr txBox="1">
            <a:spLocks noGrp="1"/>
          </p:cNvSpPr>
          <p:nvPr>
            <p:ph type="body" idx="1"/>
          </p:nvPr>
        </p:nvSpPr>
        <p:spPr bwMode="auto">
          <a:xfrm>
            <a:off x="183456" y="1073696"/>
            <a:ext cx="3384376" cy="3911271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99000"/>
            </a:pPr>
            <a:r>
              <a:rPr lang="ru-RU" sz="4400" dirty="0" smtClean="0">
                <a:latin typeface="Arial" charset="0"/>
                <a:cs typeface="Arial" charset="0"/>
              </a:rPr>
              <a:t>1992</a:t>
            </a:r>
          </a:p>
          <a:p>
            <a:pPr eaLnBrk="1" hangingPunct="1">
              <a:spcBef>
                <a:spcPct val="0"/>
              </a:spcBef>
              <a:buSzPct val="99000"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SzPct val="99000"/>
            </a:pPr>
            <a:r>
              <a:rPr lang="ru-RU" sz="4400" dirty="0" smtClean="0">
                <a:latin typeface="Arial" charset="0"/>
                <a:cs typeface="Arial" charset="0"/>
              </a:rPr>
              <a:t>1996</a:t>
            </a:r>
          </a:p>
          <a:p>
            <a:pPr eaLnBrk="1" hangingPunct="1">
              <a:spcBef>
                <a:spcPct val="0"/>
              </a:spcBef>
              <a:buSzPct val="99000"/>
            </a:pPr>
            <a:endParaRPr lang="ru-RU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SzPct val="99000"/>
            </a:pPr>
            <a:r>
              <a:rPr lang="ru-RU" sz="4400" dirty="0" smtClean="0">
                <a:latin typeface="Arial" charset="0"/>
                <a:cs typeface="Arial" charset="0"/>
              </a:rPr>
              <a:t>2005</a:t>
            </a:r>
          </a:p>
          <a:p>
            <a:pPr eaLnBrk="1" hangingPunct="1">
              <a:spcBef>
                <a:spcPct val="0"/>
              </a:spcBef>
              <a:buSzPct val="99000"/>
            </a:pPr>
            <a:endParaRPr lang="ru-RU" sz="4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SzPct val="99000"/>
            </a:pPr>
            <a:r>
              <a:rPr lang="ru-RU" sz="4400" dirty="0" smtClean="0">
                <a:latin typeface="Arial" charset="0"/>
                <a:cs typeface="Arial" charset="0"/>
              </a:rPr>
              <a:t>2006-2007гг.</a:t>
            </a:r>
            <a:endParaRPr lang="en-US" sz="4400" dirty="0" smtClean="0">
              <a:latin typeface="Arial" charset="0"/>
              <a:cs typeface="Arial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3567832" y="929680"/>
            <a:ext cx="6840760" cy="4968552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99000"/>
            </a:pPr>
            <a:r>
              <a:rPr lang="en-US" sz="2800" dirty="0" smtClean="0">
                <a:latin typeface="Arial" charset="0"/>
                <a:cs typeface="Arial" charset="0"/>
              </a:rPr>
              <a:t>первое </a:t>
            </a:r>
            <a:r>
              <a:rPr lang="en-US" sz="2800" dirty="0">
                <a:latin typeface="Arial" charset="0"/>
                <a:cs typeface="Arial" charset="0"/>
              </a:rPr>
              <a:t>упоминание о </a:t>
            </a:r>
            <a:r>
              <a:rPr lang="en-US" sz="2800" dirty="0" smtClean="0">
                <a:latin typeface="Arial" charset="0"/>
                <a:cs typeface="Arial" charset="0"/>
              </a:rPr>
              <a:t>блогах</a:t>
            </a:r>
            <a:endParaRPr lang="ru-RU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SzPct val="99000"/>
            </a:pPr>
            <a:endParaRPr lang="ru-RU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SzPct val="99000"/>
            </a:pPr>
            <a:r>
              <a:rPr lang="en-US" sz="2800" dirty="0" smtClean="0">
                <a:latin typeface="Arial" charset="0"/>
                <a:cs typeface="Arial" charset="0"/>
              </a:rPr>
              <a:t>массовое </a:t>
            </a:r>
            <a:r>
              <a:rPr lang="en-US" sz="2800" dirty="0">
                <a:latin typeface="Arial" charset="0"/>
                <a:cs typeface="Arial" charset="0"/>
              </a:rPr>
              <a:t>распространение </a:t>
            </a:r>
            <a:r>
              <a:rPr lang="en-US" sz="2800" dirty="0" smtClean="0">
                <a:latin typeface="Arial" charset="0"/>
                <a:cs typeface="Arial" charset="0"/>
              </a:rPr>
              <a:t>блогов</a:t>
            </a:r>
            <a:endParaRPr lang="ru-RU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SzPct val="99000"/>
            </a:pPr>
            <a:endParaRPr lang="ru-RU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SzPct val="99000"/>
            </a:pPr>
            <a:r>
              <a:rPr lang="en-US" sz="2800" dirty="0" err="1" smtClean="0">
                <a:latin typeface="Arial" charset="0"/>
                <a:cs typeface="Arial" charset="0"/>
              </a:rPr>
              <a:t>стали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появляться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единичные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образовательные</a:t>
            </a:r>
            <a:r>
              <a:rPr lang="en-US" sz="2800" dirty="0">
                <a:latin typeface="Arial" charset="0"/>
                <a:cs typeface="Arial" charset="0"/>
              </a:rPr>
              <a:t> блоги </a:t>
            </a:r>
            <a:r>
              <a:rPr lang="en-US" sz="2800" dirty="0" err="1">
                <a:latin typeface="Arial" charset="0"/>
                <a:cs typeface="Arial" charset="0"/>
              </a:rPr>
              <a:t>на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ru-RU" sz="2800" dirty="0" smtClean="0">
                <a:latin typeface="Arial" charset="0"/>
                <a:cs typeface="Arial" charset="0"/>
              </a:rPr>
              <a:t>постсоветском  пространстве</a:t>
            </a:r>
          </a:p>
          <a:p>
            <a:pPr eaLnBrk="1" hangingPunct="1">
              <a:spcBef>
                <a:spcPct val="0"/>
              </a:spcBef>
              <a:buSzPct val="99000"/>
            </a:pPr>
            <a:endParaRPr 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SzPct val="99000"/>
            </a:pPr>
            <a:r>
              <a:rPr lang="en-US" sz="2800" dirty="0" err="1" smtClean="0">
                <a:latin typeface="Arial" charset="0"/>
                <a:cs typeface="Arial" charset="0"/>
              </a:rPr>
              <a:t>разнообразные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личные</a:t>
            </a:r>
            <a:r>
              <a:rPr lang="en-US" sz="2800" dirty="0">
                <a:latin typeface="Arial" charset="0"/>
                <a:cs typeface="Arial" charset="0"/>
              </a:rPr>
              <a:t> и </a:t>
            </a:r>
            <a:r>
              <a:rPr lang="en-US" sz="2800" dirty="0" err="1">
                <a:latin typeface="Arial" charset="0"/>
                <a:cs typeface="Arial" charset="0"/>
              </a:rPr>
              <a:t>коллективные</a:t>
            </a:r>
            <a:r>
              <a:rPr lang="en-US" sz="2800" dirty="0">
                <a:latin typeface="Arial" charset="0"/>
                <a:cs typeface="Arial" charset="0"/>
              </a:rPr>
              <a:t> блоги </a:t>
            </a:r>
            <a:r>
              <a:rPr lang="en-US" sz="2800" dirty="0" err="1">
                <a:latin typeface="Arial" charset="0"/>
                <a:cs typeface="Arial" charset="0"/>
              </a:rPr>
              <a:t>стали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открывать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учителя-предметники</a:t>
            </a:r>
            <a:r>
              <a:rPr lang="en-US" sz="2800" dirty="0">
                <a:latin typeface="Arial" charset="0"/>
                <a:cs typeface="Arial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Blogger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472" y="1407646"/>
            <a:ext cx="5904656" cy="5486399"/>
          </a:xfrm>
        </p:spPr>
        <p:txBody>
          <a:bodyPr/>
          <a:lstStyle/>
          <a:p>
            <a:pPr algn="ctr"/>
            <a:r>
              <a:rPr lang="ru-RU" sz="3200" b="1" dirty="0" smtClean="0"/>
              <a:t>+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надёжность;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простой интерфейс;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идеален для начинающих;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много встроенных функций.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440040" y="1407646"/>
            <a:ext cx="4470399" cy="5486399"/>
          </a:xfrm>
        </p:spPr>
        <p:txBody>
          <a:bodyPr/>
          <a:lstStyle/>
          <a:p>
            <a:pPr algn="ctr"/>
            <a:r>
              <a:rPr lang="ru-RU" dirty="0" smtClean="0"/>
              <a:t> -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8072"/>
            <a:ext cx="10058400" cy="313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83"/>
          <p:cNvSpPr txBox="1">
            <a:spLocks noGrp="1"/>
          </p:cNvSpPr>
          <p:nvPr>
            <p:ph type="title"/>
          </p:nvPr>
        </p:nvSpPr>
        <p:spPr bwMode="auto">
          <a:xfrm>
            <a:off x="304800" y="304800"/>
            <a:ext cx="9626600" cy="990600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99000"/>
            </a:pPr>
            <a:r>
              <a:rPr lang="en-US" sz="4200" smtClean="0">
                <a:latin typeface="Arial" charset="0"/>
                <a:cs typeface="Arial" charset="0"/>
              </a:rPr>
              <a:t>Почему именно </a:t>
            </a:r>
            <a:r>
              <a:rPr lang="en-US" sz="4200" u="sng" smtClean="0">
                <a:solidFill>
                  <a:srgbClr val="0000FF"/>
                </a:solidFill>
                <a:latin typeface="Arial" charset="0"/>
                <a:cs typeface="Arial" charset="0"/>
                <a:hlinkClick r:id="rId4"/>
              </a:rPr>
              <a:t>blogger.com</a:t>
            </a:r>
            <a:r>
              <a:rPr lang="en-US" sz="4200" smtClean="0">
                <a:solidFill>
                  <a:srgbClr val="555555"/>
                </a:solidFill>
                <a:latin typeface="Arial" charset="0"/>
                <a:cs typeface="Arial" charset="0"/>
              </a:rPr>
              <a:t> ?</a:t>
            </a:r>
          </a:p>
        </p:txBody>
      </p:sp>
      <p:sp>
        <p:nvSpPr>
          <p:cNvPr id="28675" name="Shape 84"/>
          <p:cNvSpPr txBox="1">
            <a:spLocks noGrp="1"/>
          </p:cNvSpPr>
          <p:nvPr>
            <p:ph type="body" idx="1"/>
          </p:nvPr>
        </p:nvSpPr>
        <p:spPr bwMode="auto">
          <a:xfrm>
            <a:off x="238125" y="1141413"/>
            <a:ext cx="9796463" cy="6503987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99000"/>
            </a:pPr>
            <a:r>
              <a:rPr lang="en-US" sz="2600" dirty="0" smtClean="0">
                <a:latin typeface="Arial" charset="0"/>
                <a:cs typeface="Arial" charset="0"/>
              </a:rPr>
              <a:t>Blogger </a:t>
            </a:r>
            <a:r>
              <a:rPr lang="en-US" sz="2600" dirty="0" err="1" smtClean="0">
                <a:latin typeface="Arial" charset="0"/>
                <a:cs typeface="Arial" charset="0"/>
              </a:rPr>
              <a:t>прост</a:t>
            </a:r>
            <a:r>
              <a:rPr lang="en-US" sz="2600" dirty="0" smtClean="0">
                <a:latin typeface="Arial" charset="0"/>
                <a:cs typeface="Arial" charset="0"/>
              </a:rPr>
              <a:t> и </a:t>
            </a:r>
            <a:r>
              <a:rPr lang="en-US" sz="2600" dirty="0" err="1" smtClean="0">
                <a:latin typeface="Arial" charset="0"/>
                <a:cs typeface="Arial" charset="0"/>
              </a:rPr>
              <a:t>удобен</a:t>
            </a:r>
            <a:r>
              <a:rPr lang="en-US" sz="2600" dirty="0" smtClean="0">
                <a:latin typeface="Arial" charset="0"/>
                <a:cs typeface="Arial" charset="0"/>
              </a:rPr>
              <a:t> в </a:t>
            </a:r>
            <a:r>
              <a:rPr lang="en-US" sz="2600" dirty="0" err="1" smtClean="0">
                <a:latin typeface="Arial" charset="0"/>
                <a:cs typeface="Arial" charset="0"/>
              </a:rPr>
              <a:t>обращении</a:t>
            </a:r>
            <a:r>
              <a:rPr lang="en-US" sz="2600" dirty="0" smtClean="0">
                <a:latin typeface="Arial" charset="0"/>
                <a:cs typeface="Arial" charset="0"/>
              </a:rPr>
              <a:t>.</a:t>
            </a:r>
            <a:br>
              <a:rPr lang="en-US" sz="2600" dirty="0" smtClean="0">
                <a:latin typeface="Arial" charset="0"/>
                <a:cs typeface="Arial" charset="0"/>
              </a:rPr>
            </a:br>
            <a:r>
              <a:rPr lang="en-US" sz="2600" dirty="0" err="1" smtClean="0">
                <a:latin typeface="Arial" charset="0"/>
                <a:cs typeface="Arial" charset="0"/>
              </a:rPr>
              <a:t>Платформа</a:t>
            </a:r>
            <a:r>
              <a:rPr lang="en-US" sz="2600" dirty="0" smtClean="0">
                <a:latin typeface="Arial" charset="0"/>
                <a:cs typeface="Arial" charset="0"/>
              </a:rPr>
              <a:t> Blogger </a:t>
            </a:r>
            <a:r>
              <a:rPr lang="en-US" sz="2600" dirty="0" err="1" smtClean="0">
                <a:latin typeface="Arial" charset="0"/>
                <a:cs typeface="Arial" charset="0"/>
              </a:rPr>
              <a:t>по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большинству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критериев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значительно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безопаснее</a:t>
            </a:r>
            <a:r>
              <a:rPr lang="en-US" sz="2600" dirty="0" smtClean="0">
                <a:latin typeface="Arial" charset="0"/>
                <a:cs typeface="Arial" charset="0"/>
              </a:rPr>
              <a:t>, </a:t>
            </a:r>
            <a:r>
              <a:rPr lang="en-US" sz="2600" dirty="0" err="1" smtClean="0">
                <a:latin typeface="Arial" charset="0"/>
                <a:cs typeface="Arial" charset="0"/>
              </a:rPr>
              <a:t>чем</a:t>
            </a:r>
            <a:r>
              <a:rPr lang="en-US" sz="2600" dirty="0" smtClean="0">
                <a:latin typeface="Arial" charset="0"/>
                <a:cs typeface="Arial" charset="0"/>
              </a:rPr>
              <a:t>, </a:t>
            </a:r>
            <a:r>
              <a:rPr lang="en-US" sz="2600" dirty="0" err="1" smtClean="0">
                <a:latin typeface="Arial" charset="0"/>
                <a:cs typeface="Arial" charset="0"/>
              </a:rPr>
              <a:t>например</a:t>
            </a:r>
            <a:r>
              <a:rPr lang="en-US" sz="2600" dirty="0" smtClean="0">
                <a:latin typeface="Arial" charset="0"/>
                <a:cs typeface="Arial" charset="0"/>
              </a:rPr>
              <a:t>, </a:t>
            </a:r>
            <a:r>
              <a:rPr lang="en-US" sz="2600" u="sng" dirty="0" err="1" smtClean="0">
                <a:solidFill>
                  <a:srgbClr val="0000FF"/>
                </a:solidFill>
                <a:latin typeface="Arial" charset="0"/>
                <a:cs typeface="Arial" charset="0"/>
                <a:hlinkClick r:id="rId5"/>
              </a:rPr>
              <a:t>LiveJournal</a:t>
            </a:r>
            <a:r>
              <a:rPr lang="en-US" sz="2600" u="sng" dirty="0" smtClean="0">
                <a:solidFill>
                  <a:srgbClr val="0000FF"/>
                </a:solidFill>
                <a:latin typeface="Arial" charset="0"/>
                <a:cs typeface="Arial" charset="0"/>
                <a:hlinkClick r:id="rId5"/>
              </a:rPr>
              <a:t>.</a:t>
            </a:r>
            <a:r>
              <a:rPr lang="en-US" sz="2600" dirty="0" smtClean="0">
                <a:latin typeface="Arial" charset="0"/>
                <a:cs typeface="Arial" charset="0"/>
              </a:rPr>
              <a:t/>
            </a:r>
            <a:br>
              <a:rPr lang="en-US" sz="2600" dirty="0" smtClean="0">
                <a:latin typeface="Arial" charset="0"/>
                <a:cs typeface="Arial" charset="0"/>
              </a:rPr>
            </a:br>
            <a:r>
              <a:rPr lang="en-US" sz="2600" dirty="0" err="1" smtClean="0">
                <a:latin typeface="Arial" charset="0"/>
                <a:cs typeface="Arial" charset="0"/>
              </a:rPr>
              <a:t>Платформа</a:t>
            </a:r>
            <a:r>
              <a:rPr lang="en-US" sz="2600" dirty="0" smtClean="0">
                <a:latin typeface="Arial" charset="0"/>
                <a:cs typeface="Arial" charset="0"/>
              </a:rPr>
              <a:t> Blogger </a:t>
            </a:r>
            <a:r>
              <a:rPr lang="en-US" sz="2600" dirty="0" err="1" smtClean="0">
                <a:latin typeface="Arial" charset="0"/>
                <a:cs typeface="Arial" charset="0"/>
              </a:rPr>
              <a:t>интегрирована</a:t>
            </a:r>
            <a:r>
              <a:rPr lang="en-US" sz="2600" dirty="0" smtClean="0">
                <a:latin typeface="Arial" charset="0"/>
                <a:cs typeface="Arial" charset="0"/>
              </a:rPr>
              <a:t> с </a:t>
            </a:r>
            <a:r>
              <a:rPr lang="en-US" sz="2600" dirty="0" err="1" smtClean="0">
                <a:latin typeface="Arial" charset="0"/>
                <a:cs typeface="Arial" charset="0"/>
              </a:rPr>
              <a:t>почтой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u="sng" dirty="0" smtClean="0">
                <a:solidFill>
                  <a:srgbClr val="0000FF"/>
                </a:solidFill>
                <a:latin typeface="Arial" charset="0"/>
                <a:cs typeface="Arial" charset="0"/>
                <a:hlinkClick r:id="rId6"/>
              </a:rPr>
              <a:t>Gmail.</a:t>
            </a:r>
            <a:r>
              <a:rPr lang="en-US" sz="2600" dirty="0" smtClean="0">
                <a:latin typeface="Arial" charset="0"/>
                <a:cs typeface="Arial" charset="0"/>
              </a:rPr>
              <a:t/>
            </a:r>
            <a:br>
              <a:rPr lang="en-US" sz="2600" dirty="0" smtClean="0">
                <a:latin typeface="Arial" charset="0"/>
                <a:cs typeface="Arial" charset="0"/>
              </a:rPr>
            </a:br>
            <a:r>
              <a:rPr lang="en-US" sz="2600" dirty="0" smtClean="0">
                <a:latin typeface="Arial" charset="0"/>
                <a:cs typeface="Arial" charset="0"/>
              </a:rPr>
              <a:t>В </a:t>
            </a:r>
            <a:r>
              <a:rPr lang="en-US" sz="2600" dirty="0" err="1" smtClean="0">
                <a:latin typeface="Arial" charset="0"/>
                <a:cs typeface="Arial" charset="0"/>
              </a:rPr>
              <a:t>настройках</a:t>
            </a:r>
            <a:r>
              <a:rPr lang="en-US" sz="2600" dirty="0" smtClean="0">
                <a:latin typeface="Arial" charset="0"/>
                <a:cs typeface="Arial" charset="0"/>
              </a:rPr>
              <a:t> Blogger </a:t>
            </a:r>
            <a:r>
              <a:rPr lang="en-US" sz="2600" dirty="0" err="1" smtClean="0">
                <a:latin typeface="Arial" charset="0"/>
                <a:cs typeface="Arial" charset="0"/>
              </a:rPr>
              <a:t>есть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возможность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выбора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множества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языков</a:t>
            </a:r>
            <a:r>
              <a:rPr lang="en-US" sz="2600" dirty="0" smtClean="0">
                <a:latin typeface="Arial" charset="0"/>
                <a:cs typeface="Arial" charset="0"/>
              </a:rPr>
              <a:t>, в </a:t>
            </a:r>
            <a:r>
              <a:rPr lang="en-US" sz="2600" dirty="0" err="1" smtClean="0">
                <a:latin typeface="Arial" charset="0"/>
                <a:cs typeface="Arial" charset="0"/>
              </a:rPr>
              <a:t>том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числе</a:t>
            </a:r>
            <a:r>
              <a:rPr lang="en-US" sz="2600" dirty="0" smtClean="0">
                <a:latin typeface="Arial" charset="0"/>
                <a:cs typeface="Arial" charset="0"/>
              </a:rPr>
              <a:t>, </a:t>
            </a:r>
            <a:r>
              <a:rPr lang="en-US" sz="2600" dirty="0" err="1" smtClean="0">
                <a:latin typeface="Arial" charset="0"/>
                <a:cs typeface="Arial" charset="0"/>
              </a:rPr>
              <a:t>русского</a:t>
            </a:r>
            <a:r>
              <a:rPr lang="en-US" sz="2600" dirty="0" smtClean="0">
                <a:latin typeface="Arial" charset="0"/>
                <a:cs typeface="Arial" charset="0"/>
              </a:rPr>
              <a:t>.</a:t>
            </a:r>
            <a:br>
              <a:rPr lang="en-US" sz="2600" dirty="0" smtClean="0">
                <a:latin typeface="Arial" charset="0"/>
                <a:cs typeface="Arial" charset="0"/>
              </a:rPr>
            </a:br>
            <a:r>
              <a:rPr lang="en-US" sz="2600" dirty="0" err="1" smtClean="0">
                <a:latin typeface="Arial" charset="0"/>
                <a:cs typeface="Arial" charset="0"/>
              </a:rPr>
              <a:t>На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этой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платформе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уже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есть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другие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образовательные</a:t>
            </a:r>
            <a:r>
              <a:rPr lang="en-US" sz="2600" dirty="0" smtClean="0">
                <a:latin typeface="Arial" charset="0"/>
                <a:cs typeface="Arial" charset="0"/>
              </a:rPr>
              <a:t> блоги.</a:t>
            </a:r>
            <a:br>
              <a:rPr lang="en-US" sz="2600" dirty="0" smtClean="0">
                <a:latin typeface="Arial" charset="0"/>
                <a:cs typeface="Arial" charset="0"/>
              </a:rPr>
            </a:br>
            <a:r>
              <a:rPr lang="en-US" sz="2600" dirty="0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  <a:buSzPct val="99000"/>
            </a:pPr>
            <a:r>
              <a:rPr lang="en-US" sz="2600" dirty="0" smtClean="0">
                <a:latin typeface="Arial" charset="0"/>
                <a:cs typeface="Arial" charset="0"/>
              </a:rPr>
              <a:t>Блоги, </a:t>
            </a:r>
            <a:r>
              <a:rPr lang="en-US" sz="2600" dirty="0" err="1" smtClean="0">
                <a:latin typeface="Arial" charset="0"/>
                <a:cs typeface="Arial" charset="0"/>
              </a:rPr>
              <a:t>расположенные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на</a:t>
            </a:r>
            <a:r>
              <a:rPr lang="en-US" sz="2600" dirty="0" smtClean="0">
                <a:latin typeface="Arial" charset="0"/>
                <a:cs typeface="Arial" charset="0"/>
              </a:rPr>
              <a:t> blogger.com </a:t>
            </a:r>
            <a:r>
              <a:rPr lang="en-US" sz="2600" dirty="0" err="1" smtClean="0">
                <a:latin typeface="Arial" charset="0"/>
                <a:cs typeface="Arial" charset="0"/>
              </a:rPr>
              <a:t>постепенно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образуют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социальную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cs typeface="Arial" charset="0"/>
              </a:rPr>
              <a:t>сеть</a:t>
            </a:r>
            <a:r>
              <a:rPr lang="en-US" sz="2600" dirty="0" smtClean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8676" name="Shape 8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5400" y="5915025"/>
            <a:ext cx="32607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10834" r="12972" b="10625"/>
          <a:stretch/>
        </p:blipFill>
        <p:spPr bwMode="auto">
          <a:xfrm>
            <a:off x="0" y="713656"/>
            <a:ext cx="10190768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7672" y="113491"/>
            <a:ext cx="6445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http://zubrilina.blogspot.com.by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4" t="33968" r="13984" b="38125"/>
          <a:stretch/>
        </p:blipFill>
        <p:spPr bwMode="auto">
          <a:xfrm>
            <a:off x="2055664" y="83241"/>
            <a:ext cx="6917784" cy="193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4" t="9583" r="13059" b="11459"/>
          <a:stretch/>
        </p:blipFill>
        <p:spPr bwMode="auto">
          <a:xfrm>
            <a:off x="2053340" y="2003462"/>
            <a:ext cx="6917784" cy="544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0" t="9167" r="16252" b="15208"/>
          <a:stretch/>
        </p:blipFill>
        <p:spPr bwMode="auto">
          <a:xfrm>
            <a:off x="0" y="929680"/>
            <a:ext cx="1011643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503" y="137592"/>
            <a:ext cx="926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https://englishform11english.blogspot.com.by/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r="15315" b="9375"/>
          <a:stretch/>
        </p:blipFill>
        <p:spPr bwMode="auto">
          <a:xfrm>
            <a:off x="0" y="1023040"/>
            <a:ext cx="1013264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101" y="116602"/>
            <a:ext cx="9623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http://englishclubbelarus.blogspot.com.by/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57"/>
          <p:cNvSpPr txBox="1">
            <a:spLocks noGrp="1"/>
          </p:cNvSpPr>
          <p:nvPr>
            <p:ph type="title"/>
          </p:nvPr>
        </p:nvSpPr>
        <p:spPr bwMode="auto">
          <a:xfrm>
            <a:off x="306388" y="306388"/>
            <a:ext cx="9623425" cy="695300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99000"/>
            </a:pPr>
            <a:r>
              <a:rPr lang="en-US" sz="4200" dirty="0" smtClean="0">
                <a:latin typeface="Arial" charset="0"/>
                <a:cs typeface="Arial" charset="0"/>
              </a:rPr>
              <a:t>Блоги </a:t>
            </a:r>
            <a:r>
              <a:rPr lang="en-US" sz="4200" dirty="0" err="1" smtClean="0">
                <a:latin typeface="Arial" charset="0"/>
                <a:cs typeface="Arial" charset="0"/>
              </a:rPr>
              <a:t>для</a:t>
            </a:r>
            <a:r>
              <a:rPr lang="en-US" sz="4200" dirty="0" smtClean="0">
                <a:latin typeface="Arial" charset="0"/>
                <a:cs typeface="Arial" charset="0"/>
              </a:rPr>
              <a:t> </a:t>
            </a:r>
            <a:r>
              <a:rPr lang="en-US" sz="4200" dirty="0" err="1" smtClean="0">
                <a:latin typeface="Arial" charset="0"/>
                <a:cs typeface="Arial" charset="0"/>
              </a:rPr>
              <a:t>образования</a:t>
            </a:r>
            <a:endParaRPr lang="en-US" sz="4200" dirty="0" smtClean="0">
              <a:latin typeface="Arial" charset="0"/>
              <a:cs typeface="Arial" charset="0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55464" y="1217712"/>
            <a:ext cx="9626600" cy="5562600"/>
          </a:xfrm>
        </p:spPr>
        <p:txBody>
          <a:bodyPr lIns="38100" tIns="38100" rIns="38100" bIns="3810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33" u="sng" dirty="0">
                <a:solidFill>
                  <a:srgbClr val="0000FF"/>
                </a:solidFill>
                <a:sym typeface="Arial"/>
                <a:hlinkClick r:id="rId4"/>
              </a:rPr>
              <a:t>http://edublogs.org/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dirty="0">
              <a:sym typeface="Arial"/>
            </a:endParaRPr>
          </a:p>
        </p:txBody>
      </p:sp>
      <p:pic>
        <p:nvPicPr>
          <p:cNvPr id="20484" name="Shape 5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5725" y="2922588"/>
            <a:ext cx="480853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90"/>
          <p:cNvSpPr txBox="1">
            <a:spLocks noGrp="1"/>
          </p:cNvSpPr>
          <p:nvPr>
            <p:ph type="title"/>
          </p:nvPr>
        </p:nvSpPr>
        <p:spPr bwMode="auto">
          <a:xfrm>
            <a:off x="0" y="141288"/>
            <a:ext cx="10159999" cy="987425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SzPct val="99000"/>
            </a:pPr>
            <a:r>
              <a:rPr lang="en-US" sz="3600" b="1" dirty="0" err="1" smtClean="0">
                <a:latin typeface="Arial" charset="0"/>
                <a:cs typeface="Arial" charset="0"/>
              </a:rPr>
              <a:t>Разнообразие</a:t>
            </a:r>
            <a:r>
              <a:rPr lang="en-US" sz="3600" b="1" dirty="0" smtClean="0"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latin typeface="Arial" charset="0"/>
                <a:cs typeface="Arial" charset="0"/>
              </a:rPr>
              <a:t>образовательных</a:t>
            </a:r>
            <a:r>
              <a:rPr lang="en-US" sz="3600" b="1" dirty="0" smtClean="0">
                <a:latin typeface="Arial" charset="0"/>
                <a:cs typeface="Arial" charset="0"/>
              </a:rPr>
              <a:t> блогов</a:t>
            </a:r>
          </a:p>
        </p:txBody>
      </p:sp>
      <p:sp>
        <p:nvSpPr>
          <p:cNvPr id="30723" name="Shape 91"/>
          <p:cNvSpPr txBox="1">
            <a:spLocks noGrp="1"/>
          </p:cNvSpPr>
          <p:nvPr>
            <p:ph type="body" idx="1"/>
          </p:nvPr>
        </p:nvSpPr>
        <p:spPr bwMode="auto">
          <a:xfrm>
            <a:off x="2355850" y="879475"/>
            <a:ext cx="9623425" cy="7372350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99000"/>
            </a:pPr>
            <a:endParaRPr lang="ru-RU" sz="24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SzPct val="99000"/>
            </a:pPr>
            <a:endParaRPr lang="ru-RU" sz="26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Arial" charset="0"/>
              <a:buChar char="●"/>
            </a:pPr>
            <a:r>
              <a:rPr lang="en-US" sz="2400" b="1" u="sng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4"/>
              </a:rPr>
              <a:t>Учимся</a:t>
            </a:r>
            <a:r>
              <a:rPr lang="en-US" sz="2400" b="1" u="sng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4"/>
              </a:rPr>
              <a:t> с Google</a:t>
            </a:r>
          </a:p>
          <a:p>
            <a:pPr eaLnBrk="1" hangingPunct="1">
              <a:spcBef>
                <a:spcPct val="0"/>
              </a:spcBef>
              <a:buSzPct val="99000"/>
            </a:pPr>
            <a:endParaRPr lang="ru-RU" sz="2600" b="1" u="sng" dirty="0" smtClean="0">
              <a:latin typeface="Arial" charset="0"/>
              <a:cs typeface="Arial" charset="0"/>
              <a:hlinkClick r:id="rId4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Arial" charset="0"/>
              <a:buChar char="●"/>
            </a:pPr>
            <a:r>
              <a:rPr lang="en-US" sz="2400" b="1" u="sng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5" action="ppaction://hlinkfile"/>
              </a:rPr>
              <a:t>Haridustehnoloog</a:t>
            </a:r>
            <a:r>
              <a:rPr lang="en-US" sz="2400" b="1" u="sng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5" action="ppaction://hlinkfile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5" action="ppaction://hlinkfile"/>
              </a:rPr>
              <a:t>Tiigrihüppe</a:t>
            </a:r>
            <a:r>
              <a:rPr lang="en-US" sz="2400" b="1" u="sng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5" action="ppaction://hlinkfile"/>
              </a:rPr>
              <a:t> SA</a:t>
            </a:r>
            <a:r>
              <a:rPr lang="en-US" sz="2400" b="1" u="sng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6"/>
              </a:rPr>
              <a:t> </a:t>
            </a:r>
          </a:p>
          <a:p>
            <a:pPr eaLnBrk="1" hangingPunct="1">
              <a:spcBef>
                <a:spcPct val="0"/>
              </a:spcBef>
              <a:buSzPct val="99000"/>
            </a:pPr>
            <a:endParaRPr lang="ru-RU" sz="2600" b="1" u="sng" dirty="0" smtClean="0">
              <a:latin typeface="Arial" charset="0"/>
              <a:cs typeface="Arial" charset="0"/>
              <a:hlinkClick r:id="rId6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Arial" charset="0"/>
              <a:buChar char="●"/>
            </a:pPr>
            <a:r>
              <a:rPr lang="en-US" sz="2400" b="1" u="sng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7"/>
              </a:rPr>
              <a:t>Лаборатория</a:t>
            </a:r>
            <a:r>
              <a:rPr lang="en-US" sz="2400" b="1" u="sng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7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7"/>
              </a:rPr>
              <a:t>тренера</a:t>
            </a:r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SzPct val="99000"/>
            </a:pPr>
            <a:endParaRPr lang="ru-RU" sz="2600" b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Arial" charset="0"/>
              <a:buChar char="●"/>
            </a:pPr>
            <a:r>
              <a:rPr lang="en-US" sz="2400" b="1" u="sng" dirty="0" smtClean="0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Web 2.0 в </a:t>
            </a:r>
            <a:r>
              <a:rPr lang="en-US" sz="2400" b="1" u="sng" dirty="0" err="1" smtClean="0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образовании</a:t>
            </a:r>
            <a:r>
              <a:rPr lang="en-US" sz="2400" b="1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SzPct val="99000"/>
            </a:pPr>
            <a:endParaRPr lang="ru-RU" sz="2600" b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Arial" charset="0"/>
              <a:buChar char="●"/>
            </a:pPr>
            <a:r>
              <a:rPr lang="en-US" sz="2400" b="1" u="sng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9"/>
              </a:rPr>
              <a:t>DigiTiigri</a:t>
            </a:r>
            <a:r>
              <a:rPr lang="en-US" sz="2400" b="1" u="sng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9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9"/>
              </a:rPr>
              <a:t>ajaveeb</a:t>
            </a:r>
            <a:endParaRPr lang="en-US" sz="2400" b="1" u="sng" dirty="0" smtClean="0">
              <a:solidFill>
                <a:srgbClr val="0000FF"/>
              </a:solidFill>
              <a:latin typeface="Trebuchet MS" pitchFamily="34" charset="0"/>
              <a:cs typeface="Arial" charset="0"/>
              <a:sym typeface="Trebuchet MS" pitchFamily="34" charset="0"/>
              <a:hlinkClick r:id="rId9"/>
            </a:endParaRPr>
          </a:p>
          <a:p>
            <a:pPr eaLnBrk="1" hangingPunct="1">
              <a:spcBef>
                <a:spcPct val="0"/>
              </a:spcBef>
              <a:buSzPct val="99000"/>
            </a:pPr>
            <a:r>
              <a:rPr lang="en-US" sz="1900" b="1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Arial" charset="0"/>
              <a:buChar char="●"/>
            </a:pPr>
            <a:r>
              <a:rPr lang="en-US" sz="2400" b="1" u="sng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10"/>
              </a:rPr>
              <a:t>PS </a:t>
            </a:r>
            <a:r>
              <a:rPr lang="en-US" sz="2400" b="1" u="sng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10"/>
              </a:rPr>
              <a:t>Edu</a:t>
            </a:r>
            <a:endParaRPr lang="en-US" sz="2400" b="1" u="sng" dirty="0" smtClean="0">
              <a:solidFill>
                <a:srgbClr val="0000FF"/>
              </a:solidFill>
              <a:latin typeface="Trebuchet MS" pitchFamily="34" charset="0"/>
              <a:cs typeface="Arial" charset="0"/>
              <a:sym typeface="Trebuchet MS" pitchFamily="34" charset="0"/>
              <a:hlinkClick r:id="rId10"/>
            </a:endParaRPr>
          </a:p>
          <a:p>
            <a:pPr eaLnBrk="1" hangingPunct="1">
              <a:spcBef>
                <a:spcPct val="0"/>
              </a:spcBef>
              <a:buSzPct val="99000"/>
            </a:pPr>
            <a:endParaRPr lang="ru-RU" sz="2600" b="1" u="sng" dirty="0" smtClean="0">
              <a:latin typeface="Arial" charset="0"/>
              <a:cs typeface="Arial" charset="0"/>
              <a:hlinkClick r:id="rId10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Tx/>
              <a:buFont typeface="Arial" charset="0"/>
              <a:buChar char="●"/>
            </a:pPr>
            <a:r>
              <a:rPr lang="en-US" sz="2400" b="1" u="sng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11"/>
              </a:rPr>
              <a:t>Международная</a:t>
            </a:r>
            <a:r>
              <a:rPr lang="en-US" sz="2400" b="1" u="sng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11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11"/>
              </a:rPr>
              <a:t>блогопанорама</a:t>
            </a:r>
            <a:r>
              <a:rPr lang="en-US" sz="2400" u="sng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11"/>
              </a:rPr>
              <a:t> </a:t>
            </a:r>
          </a:p>
          <a:p>
            <a:pPr eaLnBrk="1" hangingPunct="1">
              <a:spcBef>
                <a:spcPct val="0"/>
              </a:spcBef>
              <a:buSzPct val="99000"/>
            </a:pPr>
            <a:endParaRPr lang="ru-RU" sz="2600" b="1" u="sng" dirty="0" smtClean="0">
              <a:latin typeface="Arial" charset="0"/>
              <a:cs typeface="Arial" charset="0"/>
              <a:hlinkClick r:id="rId11"/>
            </a:endParaRPr>
          </a:p>
          <a:p>
            <a:pPr eaLnBrk="1" hangingPunct="1">
              <a:spcBef>
                <a:spcPct val="0"/>
              </a:spcBef>
              <a:buSzPct val="99000"/>
            </a:pPr>
            <a:endParaRPr lang="ru-RU" sz="26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02"/>
          <p:cNvSpPr txBox="1">
            <a:spLocks noGrp="1"/>
          </p:cNvSpPr>
          <p:nvPr>
            <p:ph type="title"/>
          </p:nvPr>
        </p:nvSpPr>
        <p:spPr bwMode="auto">
          <a:xfrm>
            <a:off x="304800" y="304800"/>
            <a:ext cx="9626600" cy="990600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99000"/>
            </a:pPr>
            <a:r>
              <a:rPr lang="en-US" sz="4200" dirty="0" err="1" smtClean="0">
                <a:latin typeface="Arial" charset="0"/>
                <a:cs typeface="Arial" charset="0"/>
              </a:rPr>
              <a:t>Читать</a:t>
            </a:r>
            <a:r>
              <a:rPr lang="en-US" sz="4200" dirty="0" smtClean="0">
                <a:latin typeface="Arial" charset="0"/>
                <a:cs typeface="Arial" charset="0"/>
              </a:rPr>
              <a:t> </a:t>
            </a:r>
            <a:r>
              <a:rPr lang="en-US" sz="4200" dirty="0" err="1" smtClean="0">
                <a:latin typeface="Arial" charset="0"/>
                <a:cs typeface="Arial" charset="0"/>
              </a:rPr>
              <a:t>об</a:t>
            </a:r>
            <a:r>
              <a:rPr lang="en-US" sz="4200" dirty="0" smtClean="0">
                <a:latin typeface="Arial" charset="0"/>
                <a:cs typeface="Arial" charset="0"/>
              </a:rPr>
              <a:t> </a:t>
            </a:r>
            <a:r>
              <a:rPr lang="en-US" sz="4200" dirty="0" err="1" smtClean="0">
                <a:latin typeface="Arial" charset="0"/>
                <a:cs typeface="Arial" charset="0"/>
              </a:rPr>
              <a:t>образовательных</a:t>
            </a:r>
            <a:r>
              <a:rPr lang="en-US" sz="4200" dirty="0" smtClean="0">
                <a:latin typeface="Arial" charset="0"/>
                <a:cs typeface="Arial" charset="0"/>
              </a:rPr>
              <a:t> блогах</a:t>
            </a:r>
          </a:p>
        </p:txBody>
      </p:sp>
      <p:sp>
        <p:nvSpPr>
          <p:cNvPr id="34819" name="Shape 103"/>
          <p:cNvSpPr txBox="1">
            <a:spLocks noGrp="1"/>
          </p:cNvSpPr>
          <p:nvPr>
            <p:ph type="body" idx="1"/>
          </p:nvPr>
        </p:nvSpPr>
        <p:spPr bwMode="auto">
          <a:xfrm>
            <a:off x="238125" y="1262063"/>
            <a:ext cx="9764713" cy="7167562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99000"/>
            </a:pPr>
            <a:endParaRPr lang="ru-RU" sz="29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2BB8"/>
              </a:buClr>
              <a:buSzPct val="101000"/>
              <a:buFont typeface="Arial" charset="0"/>
              <a:buChar char="●"/>
            </a:pPr>
            <a:r>
              <a:rPr lang="en-US" sz="2900" b="1" u="sng" dirty="0" smtClean="0">
                <a:solidFill>
                  <a:srgbClr val="002BB8"/>
                </a:solidFill>
                <a:latin typeface="Arial" charset="0"/>
                <a:cs typeface="Arial" charset="0"/>
                <a:hlinkClick r:id="rId4"/>
              </a:rPr>
              <a:t>Блоги </a:t>
            </a:r>
            <a:r>
              <a:rPr lang="en-US" sz="2900" b="1" u="sng" dirty="0" err="1" smtClean="0">
                <a:solidFill>
                  <a:srgbClr val="002BB8"/>
                </a:solidFill>
                <a:latin typeface="Arial" charset="0"/>
                <a:cs typeface="Arial" charset="0"/>
                <a:hlinkClick r:id="rId4"/>
              </a:rPr>
              <a:t>как</a:t>
            </a:r>
            <a:r>
              <a:rPr lang="en-US" sz="2900" b="1" u="sng" dirty="0" smtClean="0">
                <a:solidFill>
                  <a:srgbClr val="002BB8"/>
                </a:solidFill>
                <a:latin typeface="Arial" charset="0"/>
                <a:cs typeface="Arial" charset="0"/>
                <a:hlinkClick r:id="rId4"/>
              </a:rPr>
              <a:t> </a:t>
            </a:r>
            <a:r>
              <a:rPr lang="en-US" sz="2900" b="1" u="sng" dirty="0" err="1" smtClean="0">
                <a:solidFill>
                  <a:srgbClr val="002BB8"/>
                </a:solidFill>
                <a:latin typeface="Arial" charset="0"/>
                <a:cs typeface="Arial" charset="0"/>
                <a:hlinkClick r:id="rId4"/>
              </a:rPr>
              <a:t>рабочий</a:t>
            </a:r>
            <a:r>
              <a:rPr lang="en-US" sz="2900" b="1" u="sng" dirty="0" smtClean="0">
                <a:solidFill>
                  <a:srgbClr val="002BB8"/>
                </a:solidFill>
                <a:latin typeface="Arial" charset="0"/>
                <a:cs typeface="Arial" charset="0"/>
                <a:hlinkClick r:id="rId4"/>
              </a:rPr>
              <a:t> </a:t>
            </a:r>
            <a:r>
              <a:rPr lang="en-US" sz="2900" b="1" u="sng" dirty="0" err="1" smtClean="0">
                <a:solidFill>
                  <a:srgbClr val="002BB8"/>
                </a:solidFill>
                <a:latin typeface="Arial" charset="0"/>
                <a:cs typeface="Arial" charset="0"/>
                <a:hlinkClick r:id="rId4"/>
              </a:rPr>
              <a:t>инструмент</a:t>
            </a:r>
            <a:r>
              <a:rPr lang="en-US" sz="2900" b="1" u="sng" dirty="0" smtClean="0">
                <a:solidFill>
                  <a:srgbClr val="002BB8"/>
                </a:solidFill>
                <a:latin typeface="Arial" charset="0"/>
                <a:cs typeface="Arial" charset="0"/>
                <a:hlinkClick r:id="rId4"/>
              </a:rPr>
              <a:t> </a:t>
            </a:r>
            <a:r>
              <a:rPr lang="en-US" sz="2900" b="1" u="sng" dirty="0" err="1" smtClean="0">
                <a:solidFill>
                  <a:srgbClr val="002BB8"/>
                </a:solidFill>
                <a:latin typeface="Arial" charset="0"/>
                <a:cs typeface="Arial" charset="0"/>
                <a:hlinkClick r:id="rId4"/>
              </a:rPr>
              <a:t>учителя</a:t>
            </a:r>
            <a:endParaRPr lang="en-US" sz="2900" b="1" u="sng" dirty="0" smtClean="0">
              <a:solidFill>
                <a:srgbClr val="002BB8"/>
              </a:solidFill>
              <a:latin typeface="Arial" charset="0"/>
              <a:cs typeface="Arial" charset="0"/>
              <a:hlinkClick r:id="rId4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Pct val="101000"/>
              <a:buFont typeface="Arial" charset="0"/>
              <a:buChar char="●"/>
            </a:pPr>
            <a:r>
              <a:rPr lang="en-US" sz="2900" b="1" u="sng" dirty="0" smtClean="0">
                <a:solidFill>
                  <a:srgbClr val="0000FF"/>
                </a:solidFill>
                <a:latin typeface="Arial" charset="0"/>
                <a:cs typeface="Arial" charset="0"/>
                <a:hlinkClick r:id="rId5"/>
              </a:rPr>
              <a:t>Образовательные блоги TLVL</a:t>
            </a:r>
          </a:p>
          <a:p>
            <a:pPr eaLnBrk="1" hangingPunct="1">
              <a:spcBef>
                <a:spcPct val="0"/>
              </a:spcBef>
              <a:buClr>
                <a:srgbClr val="002BB8"/>
              </a:buClr>
              <a:buSzPct val="101000"/>
              <a:buFont typeface="Arial" charset="0"/>
              <a:buChar char="●"/>
            </a:pPr>
            <a:r>
              <a:rPr lang="en-US" sz="2900" b="1" u="sng" dirty="0" err="1" smtClean="0">
                <a:solidFill>
                  <a:srgbClr val="002BB8"/>
                </a:solidFill>
                <a:latin typeface="Arial" charset="0"/>
                <a:cs typeface="Arial" charset="0"/>
                <a:hlinkClick r:id="rId6"/>
              </a:rPr>
              <a:t>Личный</a:t>
            </a:r>
            <a:r>
              <a:rPr lang="en-US" sz="2900" b="1" u="sng" dirty="0" smtClean="0">
                <a:solidFill>
                  <a:srgbClr val="002BB8"/>
                </a:solidFill>
                <a:latin typeface="Arial" charset="0"/>
                <a:cs typeface="Arial" charset="0"/>
                <a:hlinkClick r:id="rId6"/>
              </a:rPr>
              <a:t> блог </a:t>
            </a:r>
            <a:r>
              <a:rPr lang="en-US" sz="2900" b="1" u="sng" dirty="0" err="1" smtClean="0">
                <a:solidFill>
                  <a:srgbClr val="002BB8"/>
                </a:solidFill>
                <a:latin typeface="Arial" charset="0"/>
                <a:cs typeface="Arial" charset="0"/>
                <a:hlinkClick r:id="rId6"/>
              </a:rPr>
              <a:t>учителя-предметника</a:t>
            </a:r>
            <a:endParaRPr lang="en-US" sz="2900" b="1" u="sng" dirty="0" smtClean="0">
              <a:solidFill>
                <a:srgbClr val="002BB8"/>
              </a:solidFill>
              <a:latin typeface="Arial" charset="0"/>
              <a:cs typeface="Arial" charset="0"/>
              <a:hlinkClick r:id="rId6"/>
            </a:endParaRPr>
          </a:p>
          <a:p>
            <a:pPr eaLnBrk="1" hangingPunct="1">
              <a:spcBef>
                <a:spcPct val="0"/>
              </a:spcBef>
              <a:buClr>
                <a:srgbClr val="002BB8"/>
              </a:buClr>
              <a:buSzPct val="101000"/>
              <a:buFont typeface="Arial" charset="0"/>
              <a:buChar char="●"/>
            </a:pPr>
            <a:r>
              <a:rPr lang="en-US" sz="2900" b="1" u="sng" dirty="0" smtClean="0">
                <a:solidFill>
                  <a:srgbClr val="002BB8"/>
                </a:solidFill>
                <a:latin typeface="Arial" charset="0"/>
                <a:cs typeface="Arial" charset="0"/>
                <a:hlinkClick r:id="rId7"/>
              </a:rPr>
              <a:t>Блог </a:t>
            </a:r>
            <a:r>
              <a:rPr lang="en-US" sz="2900" b="1" u="sng" dirty="0" err="1" smtClean="0">
                <a:solidFill>
                  <a:srgbClr val="002BB8"/>
                </a:solidFill>
                <a:latin typeface="Arial" charset="0"/>
                <a:cs typeface="Arial" charset="0"/>
                <a:hlinkClick r:id="rId7"/>
              </a:rPr>
              <a:t>для</a:t>
            </a:r>
            <a:r>
              <a:rPr lang="en-US" sz="2900" b="1" u="sng" dirty="0" smtClean="0">
                <a:solidFill>
                  <a:srgbClr val="002BB8"/>
                </a:solidFill>
                <a:latin typeface="Arial" charset="0"/>
                <a:cs typeface="Arial" charset="0"/>
                <a:hlinkClick r:id="rId7"/>
              </a:rPr>
              <a:t> </a:t>
            </a:r>
            <a:r>
              <a:rPr lang="en-US" sz="2900" b="1" u="sng" dirty="0" err="1" smtClean="0">
                <a:solidFill>
                  <a:srgbClr val="002BB8"/>
                </a:solidFill>
                <a:latin typeface="Arial" charset="0"/>
                <a:cs typeface="Arial" charset="0"/>
                <a:hlinkClick r:id="rId7"/>
              </a:rPr>
              <a:t>образовательного</a:t>
            </a:r>
            <a:r>
              <a:rPr lang="en-US" sz="2900" b="1" u="sng" dirty="0" smtClean="0">
                <a:solidFill>
                  <a:srgbClr val="002BB8"/>
                </a:solidFill>
                <a:latin typeface="Arial" charset="0"/>
                <a:cs typeface="Arial" charset="0"/>
                <a:hlinkClick r:id="rId7"/>
              </a:rPr>
              <a:t> </a:t>
            </a:r>
            <a:r>
              <a:rPr lang="en-US" sz="2900" b="1" u="sng" dirty="0" err="1" smtClean="0">
                <a:solidFill>
                  <a:srgbClr val="002BB8"/>
                </a:solidFill>
                <a:latin typeface="Arial" charset="0"/>
                <a:cs typeface="Arial" charset="0"/>
                <a:hlinkClick r:id="rId7"/>
              </a:rPr>
              <a:t>сообщества</a:t>
            </a:r>
            <a:endParaRPr lang="ru-RU" sz="2900" b="1" u="sng" dirty="0" smtClean="0">
              <a:solidFill>
                <a:srgbClr val="002BB8"/>
              </a:solidFill>
              <a:latin typeface="Arial" charset="0"/>
              <a:cs typeface="Arial" charset="0"/>
              <a:hlinkClick r:id="rId7"/>
            </a:endParaRPr>
          </a:p>
          <a:p>
            <a:pPr eaLnBrk="1" hangingPunct="1">
              <a:spcBef>
                <a:spcPct val="0"/>
              </a:spcBef>
              <a:buClr>
                <a:srgbClr val="002BB8"/>
              </a:buClr>
              <a:buSzPct val="101000"/>
              <a:buFont typeface="Arial" charset="0"/>
              <a:buChar char="●"/>
            </a:pPr>
            <a:r>
              <a:rPr lang="en-US" sz="2800" b="1" u="sng" dirty="0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10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способов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для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учителя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использовать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личный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 блог в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образовательном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8"/>
              </a:rPr>
              <a:t>процессе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 </a:t>
            </a:r>
            <a:endParaRPr lang="ru-RU" sz="2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2BB8"/>
              </a:buClr>
              <a:buSzPct val="101000"/>
              <a:buFont typeface="Arial" charset="0"/>
              <a:buChar char="●"/>
            </a:pPr>
            <a:r>
              <a:rPr lang="en-US" sz="2800" b="1" u="sng" dirty="0" smtClean="0">
                <a:solidFill>
                  <a:srgbClr val="0000FF"/>
                </a:solidFill>
                <a:latin typeface="Arial" charset="0"/>
                <a:cs typeface="Arial" charset="0"/>
                <a:hlinkClick r:id="rId9"/>
              </a:rPr>
              <a:t>О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9"/>
              </a:rPr>
              <a:t>доступных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  <a:cs typeface="Arial" charset="0"/>
                <a:hlinkClick r:id="rId9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9"/>
              </a:rPr>
              <a:t>платформах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  <a:cs typeface="Arial" charset="0"/>
                <a:hlinkClick r:id="rId9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9"/>
              </a:rPr>
              <a:t>для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  <a:cs typeface="Arial" charset="0"/>
                <a:hlinkClick r:id="rId9"/>
              </a:rPr>
              <a:t> блогов</a:t>
            </a:r>
            <a:r>
              <a:rPr lang="en-US" sz="2800" b="1" u="sng" dirty="0" smtClean="0">
                <a:solidFill>
                  <a:srgbClr val="0000FF"/>
                </a:solidFill>
                <a:latin typeface="Arial" charset="0"/>
                <a:cs typeface="Arial" charset="0"/>
                <a:hlinkClick r:id="rId9"/>
              </a:rPr>
              <a:t>...</a:t>
            </a:r>
            <a:endParaRPr lang="ru-RU" sz="2800" b="1" u="sng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2BB8"/>
              </a:buClr>
              <a:buSzPct val="101000"/>
              <a:buFont typeface="Arial" charset="0"/>
              <a:buChar char="●"/>
            </a:pPr>
            <a:r>
              <a:rPr lang="en-US" sz="2800" b="1" u="sng" dirty="0" smtClean="0">
                <a:solidFill>
                  <a:srgbClr val="0000FF"/>
                </a:solidFill>
                <a:latin typeface="Arial" charset="0"/>
                <a:cs typeface="Arial" charset="0"/>
                <a:hlinkClick r:id="rId10"/>
              </a:rPr>
              <a:t>Блог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10"/>
              </a:rPr>
              <a:t>на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  <a:cs typeface="Arial" charset="0"/>
                <a:hlinkClick r:id="rId10"/>
              </a:rPr>
              <a:t> Blogger.com -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10"/>
              </a:rPr>
              <a:t>плюсы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  <a:cs typeface="Arial" charset="0"/>
                <a:hlinkClick r:id="rId10"/>
              </a:rPr>
              <a:t> и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  <a:cs typeface="Arial" charset="0"/>
                <a:hlinkClick r:id="rId10"/>
              </a:rPr>
              <a:t>минусы</a:t>
            </a:r>
            <a:endParaRPr lang="en-US" sz="2800" b="1" u="sng" dirty="0">
              <a:solidFill>
                <a:srgbClr val="0000FF"/>
              </a:solidFill>
              <a:latin typeface="Arial" charset="0"/>
              <a:cs typeface="Arial" charset="0"/>
              <a:hlinkClick r:id="rId10"/>
            </a:endParaRPr>
          </a:p>
          <a:p>
            <a:pPr eaLnBrk="1" hangingPunct="1">
              <a:spcBef>
                <a:spcPct val="0"/>
              </a:spcBef>
              <a:buClr>
                <a:srgbClr val="002BB8"/>
              </a:buClr>
              <a:buSzPct val="101000"/>
              <a:buFont typeface="Arial" charset="0"/>
              <a:buChar char="●"/>
            </a:pPr>
            <a:endParaRPr 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2BB8"/>
              </a:buClr>
              <a:buSzPct val="101000"/>
              <a:buFont typeface="Arial" charset="0"/>
              <a:buChar char="●"/>
            </a:pPr>
            <a:endParaRPr lang="en-US" sz="2900" u="sng" dirty="0" smtClean="0">
              <a:solidFill>
                <a:srgbClr val="002BB8"/>
              </a:solidFill>
              <a:latin typeface="Arial" charset="0"/>
              <a:cs typeface="Arial" charset="0"/>
              <a:hlinkClick r:id="rId7"/>
            </a:endParaRPr>
          </a:p>
        </p:txBody>
      </p:sp>
      <p:pic>
        <p:nvPicPr>
          <p:cNvPr id="34820" name="Shape 104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5556250"/>
            <a:ext cx="20161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 dirty="0"/>
              <a:t>Педагогическая задача – </a:t>
            </a:r>
            <a:r>
              <a:rPr lang="ru-RU" sz="2400" dirty="0"/>
              <a:t>сделать блог рабочим инструментом </a:t>
            </a:r>
            <a:r>
              <a:rPr lang="ru-RU" sz="2400" dirty="0" smtClean="0"/>
              <a:t>учителей </a:t>
            </a:r>
            <a:r>
              <a:rPr lang="ru-RU" sz="2400" dirty="0"/>
              <a:t>и включить этот инструмент в учебную практику.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9600" y="164976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ОБЩИЕ ЦЕЛИ И ЗАДАЧИ БЛОГА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900247"/>
            <a:ext cx="4784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Объединение ресурсов</a:t>
            </a:r>
            <a:r>
              <a:rPr lang="ru-RU" sz="1800" b="1" dirty="0"/>
              <a:t>. </a:t>
            </a:r>
          </a:p>
          <a:p>
            <a:pPr algn="ctr"/>
            <a:r>
              <a:rPr lang="ru-RU" sz="1800" b="1" dirty="0"/>
              <a:t>Привлечение </a:t>
            </a:r>
            <a:r>
              <a:rPr lang="ru-RU" sz="1800" b="1" dirty="0" smtClean="0"/>
              <a:t>единомышленников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4096" y="2894120"/>
            <a:ext cx="3927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Сотрудничество </a:t>
            </a:r>
            <a:r>
              <a:rPr lang="ru-RU" sz="1800" b="1" dirty="0" smtClean="0"/>
              <a:t>на разных </a:t>
            </a:r>
            <a:r>
              <a:rPr lang="ru-RU" sz="1800" b="1" dirty="0"/>
              <a:t>уровнях и </a:t>
            </a:r>
            <a:r>
              <a:rPr lang="ru-RU" sz="1800" b="1" dirty="0" smtClean="0"/>
              <a:t>в </a:t>
            </a:r>
            <a:r>
              <a:rPr lang="ru-RU" sz="1800" b="1" dirty="0"/>
              <a:t>разных </a:t>
            </a:r>
            <a:r>
              <a:rPr lang="ru-RU" sz="1800" b="1" dirty="0" smtClean="0"/>
              <a:t>форматах</a:t>
            </a:r>
            <a:endParaRPr lang="ru-RU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6024" y="4397391"/>
            <a:ext cx="4720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Профессиональное самоопределение</a:t>
            </a:r>
            <a:r>
              <a:rPr lang="ru-RU" sz="1800" b="1" dirty="0"/>
              <a:t>. </a:t>
            </a:r>
          </a:p>
          <a:p>
            <a:pPr algn="ctr"/>
            <a:r>
              <a:rPr lang="ru-RU" sz="1800" b="1" dirty="0"/>
              <a:t>Профессиональное </a:t>
            </a:r>
            <a:r>
              <a:rPr lang="ru-RU" sz="1800" b="1" dirty="0" smtClean="0"/>
              <a:t>развитие</a:t>
            </a:r>
            <a:r>
              <a:rPr lang="ru-RU" sz="1800" b="1" dirty="0"/>
              <a:t>. </a:t>
            </a:r>
          </a:p>
          <a:p>
            <a:pPr algn="ctr"/>
            <a:r>
              <a:rPr lang="ru-RU" sz="1800" b="1" dirty="0" smtClean="0"/>
              <a:t>Профессиональная экспертная </a:t>
            </a:r>
            <a:r>
              <a:rPr lang="ru-RU" sz="1800" b="1" dirty="0"/>
              <a:t>оценка </a:t>
            </a:r>
          </a:p>
          <a:p>
            <a:pPr algn="ctr"/>
            <a:r>
              <a:rPr lang="ru-RU" sz="1800" b="1" dirty="0"/>
              <a:t>и самооценка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2396" y="4397391"/>
            <a:ext cx="369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Обмен </a:t>
            </a:r>
            <a:r>
              <a:rPr lang="ru-RU" sz="1800" b="1" dirty="0"/>
              <a:t>идеями, </a:t>
            </a:r>
            <a:r>
              <a:rPr lang="ru-RU" sz="1800" b="1" dirty="0" smtClean="0"/>
              <a:t>информацией</a:t>
            </a:r>
            <a:r>
              <a:rPr lang="ru-RU" sz="1800" b="1" dirty="0"/>
              <a:t>, </a:t>
            </a:r>
          </a:p>
          <a:p>
            <a:pPr algn="ctr"/>
            <a:r>
              <a:rPr lang="ru-RU" sz="1800" b="1" dirty="0"/>
              <a:t>методическими </a:t>
            </a:r>
            <a:r>
              <a:rPr lang="ru-RU" sz="1800" b="1" dirty="0" smtClean="0"/>
              <a:t>разработками</a:t>
            </a:r>
            <a:r>
              <a:rPr lang="ru-RU" sz="1800" b="1" dirty="0"/>
              <a:t>, </a:t>
            </a:r>
            <a:r>
              <a:rPr lang="ru-RU" sz="1800" b="1" dirty="0" smtClean="0"/>
              <a:t>ресурсами</a:t>
            </a:r>
            <a:endParaRPr lang="ru-RU" sz="18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944096" y="2513856"/>
            <a:ext cx="1368152" cy="386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96024" y="2707051"/>
            <a:ext cx="936104" cy="1534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215904" y="2707051"/>
            <a:ext cx="720080" cy="1607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72912" y="2513856"/>
            <a:ext cx="1080120" cy="349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0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464" y="281608"/>
            <a:ext cx="964907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Для того чтобы использование Интернет-ресурсов в обучении </a:t>
            </a:r>
            <a:r>
              <a:rPr lang="ru-RU" sz="2400" dirty="0" smtClean="0"/>
              <a:t>иностранному </a:t>
            </a:r>
            <a:r>
              <a:rPr lang="ru-RU" sz="2400" dirty="0"/>
              <a:t>языку было полезным, учителю важно решить ряд </a:t>
            </a:r>
            <a:r>
              <a:rPr lang="ru-RU" sz="2400" dirty="0" smtClean="0"/>
              <a:t>задач: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1) Определить </a:t>
            </a:r>
            <a:r>
              <a:rPr lang="ru-RU" sz="2400" dirty="0"/>
              <a:t>целесообразность применения Интернет-ресурсов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2) </a:t>
            </a:r>
            <a:r>
              <a:rPr lang="ru-RU" sz="2400" dirty="0"/>
              <a:t>Отобрать информацию в соответствии с тематическим содержанием курса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3) </a:t>
            </a:r>
            <a:r>
              <a:rPr lang="ru-RU" sz="2400" dirty="0"/>
              <a:t>Подобрать методы и приёмы представления Интернет-ресурсов, виды заданий на их основе в зависимости от ступени обучения, уровня </a:t>
            </a:r>
            <a:r>
              <a:rPr lang="ru-RU" sz="2400" dirty="0" err="1"/>
              <a:t>обученности</a:t>
            </a:r>
            <a:r>
              <a:rPr lang="ru-RU" sz="2400" dirty="0"/>
              <a:t> и индивидуально-психологических особенностей учащихся и конкретных целей урока.</a:t>
            </a:r>
            <a:br>
              <a:rPr lang="ru-RU" sz="2400" dirty="0"/>
            </a:br>
            <a:r>
              <a:rPr lang="ru-RU" sz="2400" dirty="0" smtClean="0"/>
              <a:t>4) </a:t>
            </a:r>
            <a:r>
              <a:rPr lang="ru-RU" sz="2400" dirty="0"/>
              <a:t>Выявить индивидуально-психологические особенности учащихся (каналы восприятия, тип темперамента, тип мышления, социальные предпочтения в работе и т.д.) и отработать Интернет-ресурсы, релевантные индивидуально-психологическим особенностям конкретного обучаемого.</a:t>
            </a:r>
            <a:br>
              <a:rPr lang="ru-RU" sz="2400" dirty="0"/>
            </a:br>
            <a:r>
              <a:rPr lang="ru-RU" sz="2400" dirty="0" smtClean="0"/>
              <a:t>5) </a:t>
            </a:r>
            <a:r>
              <a:rPr lang="ru-RU" sz="2400" dirty="0"/>
              <a:t>Выбрать оптимальный формат представления Интернет-ресурсов в печатном или электронном виде.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14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304800"/>
            <a:ext cx="9671744" cy="984920"/>
          </a:xfrm>
        </p:spPr>
        <p:txBody>
          <a:bodyPr/>
          <a:lstStyle/>
          <a:p>
            <a:r>
              <a:rPr lang="ru-RU" sz="3200" dirty="0"/>
              <a:t>В учебном процессе могут быть </a:t>
            </a:r>
            <a:r>
              <a:rPr lang="ru-RU" sz="3200" dirty="0" smtClean="0"/>
              <a:t>использованы:</a:t>
            </a:r>
            <a:r>
              <a:rPr lang="ru-RU" sz="3200" dirty="0"/>
              <a:t/>
            </a:r>
            <a:br>
              <a:rPr lang="ru-RU" sz="3200" dirty="0"/>
            </a:b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79904" y="1361728"/>
            <a:ext cx="9550400" cy="5486399"/>
          </a:xfrm>
        </p:spPr>
        <p:txBody>
          <a:bodyPr/>
          <a:lstStyle/>
          <a:p>
            <a:pPr lvl="0" algn="ctr"/>
            <a:r>
              <a:rPr lang="ru-RU" dirty="0" smtClean="0"/>
              <a:t>- личные </a:t>
            </a:r>
            <a:r>
              <a:rPr lang="ru-RU" dirty="0"/>
              <a:t>блоги учащихся</a:t>
            </a:r>
            <a:r>
              <a:rPr lang="ru-RU" dirty="0" smtClean="0"/>
              <a:t>;</a:t>
            </a:r>
          </a:p>
          <a:p>
            <a:pPr lvl="0" algn="ctr"/>
            <a:r>
              <a:rPr lang="ru-RU" dirty="0" smtClean="0"/>
              <a:t>- блог </a:t>
            </a:r>
            <a:r>
              <a:rPr lang="ru-RU" dirty="0"/>
              <a:t>учебной </a:t>
            </a:r>
            <a:r>
              <a:rPr lang="ru-RU" dirty="0" smtClean="0"/>
              <a:t>группы;</a:t>
            </a:r>
          </a:p>
          <a:p>
            <a:pPr lvl="0" algn="ctr"/>
            <a:r>
              <a:rPr lang="ru-RU" dirty="0" smtClean="0"/>
              <a:t>- блог учителя.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40" y="2801888"/>
            <a:ext cx="6456706" cy="46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Личные блоги </a:t>
            </a:r>
            <a:r>
              <a:rPr lang="ru-RU" b="1" dirty="0" smtClean="0"/>
              <a:t>учащихся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7472" y="1145704"/>
            <a:ext cx="9550400" cy="5486399"/>
          </a:xfrm>
        </p:spPr>
        <p:txBody>
          <a:bodyPr/>
          <a:lstStyle/>
          <a:p>
            <a:r>
              <a:rPr lang="ru-RU" dirty="0" smtClean="0"/>
              <a:t>Личная информация (дата </a:t>
            </a:r>
            <a:r>
              <a:rPr lang="ru-RU" dirty="0"/>
              <a:t>и </a:t>
            </a:r>
            <a:r>
              <a:rPr lang="ru-RU" dirty="0" smtClean="0"/>
              <a:t>место </a:t>
            </a:r>
            <a:r>
              <a:rPr lang="ru-RU" dirty="0"/>
              <a:t>рождения, </a:t>
            </a:r>
            <a:r>
              <a:rPr lang="ru-RU" dirty="0" smtClean="0"/>
              <a:t>информация о семье</a:t>
            </a:r>
            <a:r>
              <a:rPr lang="ru-RU" dirty="0"/>
              <a:t>, увлечениях и хобби, ссылки на любимые сайты сети </a:t>
            </a:r>
            <a:r>
              <a:rPr lang="ru-RU" dirty="0" smtClean="0"/>
              <a:t>Интернет...)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!!! </a:t>
            </a:r>
          </a:p>
          <a:p>
            <a:r>
              <a:rPr lang="ru-RU" dirty="0" smtClean="0"/>
              <a:t>+ развитие ряда компетенций;</a:t>
            </a:r>
          </a:p>
          <a:p>
            <a:r>
              <a:rPr lang="ru-RU" dirty="0"/>
              <a:t>+ </a:t>
            </a:r>
            <a:r>
              <a:rPr lang="ru-RU" dirty="0" smtClean="0"/>
              <a:t>электронные портфолио, содержащие коллекцию материалов, демонстрирующих личные достижения за определённый промежуток времени;</a:t>
            </a:r>
          </a:p>
          <a:p>
            <a:endParaRPr lang="ru-RU" dirty="0" smtClean="0"/>
          </a:p>
          <a:p>
            <a:r>
              <a:rPr lang="ru-RU" dirty="0" smtClean="0"/>
              <a:t>- ограничение доступа </a:t>
            </a:r>
            <a:r>
              <a:rPr lang="ru-RU" dirty="0"/>
              <a:t>к личной </a:t>
            </a:r>
            <a:r>
              <a:rPr lang="ru-RU" dirty="0" smtClean="0"/>
              <a:t>информации</a:t>
            </a:r>
          </a:p>
          <a:p>
            <a:r>
              <a:rPr lang="ru-RU" dirty="0" smtClean="0"/>
              <a:t>-  необходимость проверки информации </a:t>
            </a:r>
            <a:r>
              <a:rPr lang="ru-RU" dirty="0"/>
              <a:t>учителем.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0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Блог учебной </a:t>
            </a:r>
            <a:r>
              <a:rPr lang="ru-RU" b="1" dirty="0" smtClean="0"/>
              <a:t>группы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456" y="1361729"/>
            <a:ext cx="9550400" cy="5040560"/>
          </a:xfrm>
        </p:spPr>
        <p:txBody>
          <a:bodyPr/>
          <a:lstStyle/>
          <a:p>
            <a:r>
              <a:rPr lang="ru-RU" dirty="0" smtClean="0"/>
              <a:t>разрабатывается </a:t>
            </a:r>
            <a:r>
              <a:rPr lang="ru-RU" dirty="0"/>
              <a:t>специально для организации внеаудиторного обсуждения изучаемого вопроса всей учебной группой или классом. </a:t>
            </a:r>
            <a:endParaRPr lang="ru-RU" dirty="0" smtClean="0"/>
          </a:p>
          <a:p>
            <a:r>
              <a:rPr lang="ru-RU" dirty="0" smtClean="0"/>
              <a:t>Начинаться </a:t>
            </a:r>
            <a:r>
              <a:rPr lang="ru-RU" dirty="0"/>
              <a:t>блог может с вопроса для обсуждения или текстового материала, за которым будут следовать комментарии учащихся. В зависимости от цели формат сообщений может быть произвольным, а можно следовать определённому формату. </a:t>
            </a:r>
            <a:endParaRPr lang="ru-RU" dirty="0" smtClean="0"/>
          </a:p>
          <a:p>
            <a:pPr marL="457200" indent="-457200">
              <a:buFontTx/>
              <a:buChar char="-"/>
            </a:pPr>
            <a:r>
              <a:rPr lang="ru-RU" dirty="0" smtClean="0"/>
              <a:t>выразить </a:t>
            </a:r>
            <a:r>
              <a:rPr lang="ru-RU" dirty="0"/>
              <a:t>собственное </a:t>
            </a:r>
            <a:r>
              <a:rPr lang="ru-RU" dirty="0" smtClean="0"/>
              <a:t>мнение </a:t>
            </a:r>
            <a:r>
              <a:rPr lang="ru-RU" dirty="0"/>
              <a:t>после </a:t>
            </a:r>
            <a:r>
              <a:rPr lang="ru-RU" dirty="0" smtClean="0"/>
              <a:t>прочтения. 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обсудить </a:t>
            </a:r>
            <a:r>
              <a:rPr lang="ru-RU" dirty="0"/>
              <a:t>мнения других, согласиться с одними и не согласиться с другими, аргументировать своё согласие или несогласие.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2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Плюсы: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472" y="1361728"/>
            <a:ext cx="9550400" cy="5486399"/>
          </a:xfrm>
        </p:spPr>
        <p:txBody>
          <a:bodyPr/>
          <a:lstStyle/>
          <a:p>
            <a:r>
              <a:rPr lang="ru-RU" dirty="0"/>
              <a:t>Обсуждение </a:t>
            </a:r>
            <a:r>
              <a:rPr lang="ru-RU" dirty="0" smtClean="0"/>
              <a:t>темы перед </a:t>
            </a:r>
            <a:r>
              <a:rPr lang="ru-RU" dirty="0"/>
              <a:t>написанием </a:t>
            </a:r>
            <a:r>
              <a:rPr lang="ru-RU" dirty="0" smtClean="0"/>
              <a:t>эссе, подготовкой </a:t>
            </a:r>
            <a:r>
              <a:rPr lang="ru-RU" dirty="0"/>
              <a:t>монологического или диалогического высказывания </a:t>
            </a:r>
            <a:r>
              <a:rPr lang="ru-RU" dirty="0" smtClean="0"/>
              <a:t>… поможет </a:t>
            </a:r>
            <a:r>
              <a:rPr lang="ru-RU" dirty="0"/>
              <a:t>учащимся </a:t>
            </a:r>
            <a:endParaRPr lang="ru-RU" dirty="0" smtClean="0"/>
          </a:p>
          <a:p>
            <a:pPr marL="457200" indent="-457200">
              <a:buFontTx/>
              <a:buChar char="-"/>
            </a:pPr>
            <a:r>
              <a:rPr lang="ru-RU" dirty="0" smtClean="0"/>
              <a:t>выразить </a:t>
            </a:r>
            <a:r>
              <a:rPr lang="ru-RU" dirty="0"/>
              <a:t>собственную точку зрения по обсуждаемому вопросу, что далеко не всегда возможно при обсуждении в классе, </a:t>
            </a:r>
            <a:endParaRPr lang="ru-RU" dirty="0" smtClean="0"/>
          </a:p>
          <a:p>
            <a:pPr marL="457200" indent="-457200">
              <a:buFontTx/>
              <a:buChar char="-"/>
            </a:pPr>
            <a:r>
              <a:rPr lang="ru-RU" dirty="0" smtClean="0"/>
              <a:t>узнать </a:t>
            </a:r>
            <a:r>
              <a:rPr lang="ru-RU" dirty="0"/>
              <a:t>мнение других и научиться воспринимать плюрализм мнений и культурное разнообразие как норму сосуществования в современном поликультурном мире, </a:t>
            </a:r>
            <a:endParaRPr lang="ru-RU" dirty="0" smtClean="0"/>
          </a:p>
          <a:p>
            <a:pPr marL="457200" indent="-457200">
              <a:buFontTx/>
              <a:buChar char="-"/>
            </a:pPr>
            <a:r>
              <a:rPr lang="ru-RU" dirty="0" smtClean="0"/>
              <a:t>развивать </a:t>
            </a:r>
            <a:r>
              <a:rPr lang="ru-RU" dirty="0"/>
              <a:t>умения критического мышления. </a:t>
            </a:r>
            <a:endParaRPr lang="ru-RU" dirty="0" smtClean="0"/>
          </a:p>
          <a:p>
            <a:pPr marL="457200" indent="-45720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9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Умения письменной речи: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64" y="1433736"/>
            <a:ext cx="9550400" cy="548639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ru-RU" dirty="0" smtClean="0"/>
              <a:t>использовать </a:t>
            </a:r>
            <a:r>
              <a:rPr lang="ru-RU" dirty="0"/>
              <a:t>необходимые языковые средства для представления в письменной форме </a:t>
            </a:r>
            <a:r>
              <a:rPr lang="ru-RU" dirty="0" smtClean="0"/>
              <a:t>нужной информации;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использовать </a:t>
            </a:r>
            <a:r>
              <a:rPr lang="ru-RU" dirty="0"/>
              <a:t>необходимые языковые средства для выражения мнения, проявления согласия/несогласия в некатегоричной и неагрессивной форме</a:t>
            </a:r>
            <a:r>
              <a:rPr lang="ru-RU" dirty="0" smtClean="0"/>
              <a:t>;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излагать </a:t>
            </a:r>
            <a:r>
              <a:rPr lang="ru-RU" dirty="0"/>
              <a:t>содержание прочитанного иноязычного текста в </a:t>
            </a:r>
            <a:r>
              <a:rPr lang="ru-RU" dirty="0" smtClean="0"/>
              <a:t>тезисах;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проводить </a:t>
            </a:r>
            <a:r>
              <a:rPr lang="ru-RU" dirty="0"/>
              <a:t>аналогии, сравнения, сопоставления доступными языковыми средствами;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аргументировать </a:t>
            </a:r>
            <a:r>
              <a:rPr lang="ru-RU" dirty="0"/>
              <a:t>свою точку зрения, используя языковые средства.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878</Words>
  <Application>Microsoft Office PowerPoint</Application>
  <PresentationFormat>Произвольный</PresentationFormat>
  <Paragraphs>168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Custom Theme</vt:lpstr>
      <vt:lpstr>Образовательный  блог    ИИ.В. Зубрилина, старшийпреподаватель  КПЯО ИПКиПК МГЛУ</vt:lpstr>
      <vt:lpstr>Образовательные блоги </vt:lpstr>
      <vt:lpstr>Педагогическая задача – сделать блог рабочим инструментом учителей и включить этот инструмент в учебную практику.</vt:lpstr>
      <vt:lpstr>Презентация PowerPoint</vt:lpstr>
      <vt:lpstr>В учебном процессе могут быть использованы: </vt:lpstr>
      <vt:lpstr>Личные блоги учащихся</vt:lpstr>
      <vt:lpstr>Блог учебной группы</vt:lpstr>
      <vt:lpstr>Плюсы:</vt:lpstr>
      <vt:lpstr>Умения письменной речи: </vt:lpstr>
      <vt:lpstr>Умения чтения:</vt:lpstr>
      <vt:lpstr>Блог учителя</vt:lpstr>
      <vt:lpstr>Использование блогов в обучении иностранному языку может способствовать:</vt:lpstr>
      <vt:lpstr>Интеграция  новейших  информационных  технологий  в  учебный процесс предоставляет широкие возможности для:  </vt:lpstr>
      <vt:lpstr>Интеграция  блога  в  учебный  процесс,  позволяет  более  эффективно  решать  целый ряд дидактических задач:  </vt:lpstr>
      <vt:lpstr>Популярные платформы для ведения блогов</vt:lpstr>
      <vt:lpstr>WordPress https://ru.wordpress.com/    </vt:lpstr>
      <vt:lpstr>ЖЖ https://www.livejournal.com/  </vt:lpstr>
      <vt:lpstr>Tumblr </vt:lpstr>
      <vt:lpstr>Ghost</vt:lpstr>
      <vt:lpstr>Blogger </vt:lpstr>
      <vt:lpstr>Почему именно blogger.com ?</vt:lpstr>
      <vt:lpstr>Презентация PowerPoint</vt:lpstr>
      <vt:lpstr>Презентация PowerPoint</vt:lpstr>
      <vt:lpstr>Презентация PowerPoint</vt:lpstr>
      <vt:lpstr>Презентация PowerPoint</vt:lpstr>
      <vt:lpstr>Блоги для образования</vt:lpstr>
      <vt:lpstr>Разнообразие образовательных блогов</vt:lpstr>
      <vt:lpstr>Читать об образовательных блогах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блог -   введение в тему </dc:title>
  <cp:lastModifiedBy>Зубрилина</cp:lastModifiedBy>
  <cp:revision>19</cp:revision>
  <dcterms:modified xsi:type="dcterms:W3CDTF">2018-05-09T16:00:07Z</dcterms:modified>
</cp:coreProperties>
</file>