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9" r:id="rId4"/>
    <p:sldId id="261" r:id="rId5"/>
    <p:sldId id="262" r:id="rId6"/>
    <p:sldId id="264" r:id="rId7"/>
    <p:sldId id="266" r:id="rId8"/>
    <p:sldId id="265" r:id="rId9"/>
    <p:sldId id="267" r:id="rId10"/>
    <p:sldId id="269" r:id="rId11"/>
    <p:sldId id="270" r:id="rId12"/>
    <p:sldId id="268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Ralph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Jack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DE-463E-A7E4-C1297FF5AE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DE-463E-A7E4-C1297FF5AE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DE-463E-A7E4-C1297FF5AE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DE-463E-A7E4-C1297FF5AED2}"/>
              </c:ext>
            </c:extLst>
          </c:dPt>
          <c:cat>
            <c:strRef>
              <c:f>Лист1!$A$2:$A$5</c:f>
              <c:strCache>
                <c:ptCount val="4"/>
                <c:pt idx="0">
                  <c:v>nouns</c:v>
                </c:pt>
                <c:pt idx="1">
                  <c:v>adjectives</c:v>
                </c:pt>
                <c:pt idx="2">
                  <c:v>verbs</c:v>
                </c:pt>
                <c:pt idx="3">
                  <c:v>advebs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F-4897-A249-02371F5EF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Image of Democracy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image of democracy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DC-49C1-A87B-7A57FB08CD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DC-49C1-A87B-7A57FB08CD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DC-49C1-A87B-7A57FB08CD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DC-49C1-A87B-7A57FB08CD9B}"/>
              </c:ext>
            </c:extLst>
          </c:dPt>
          <c:cat>
            <c:strRef>
              <c:f>Лист1!$A$2:$A$5</c:f>
              <c:strCache>
                <c:ptCount val="2"/>
                <c:pt idx="0">
                  <c:v>positive nouns and adjectives</c:v>
                </c:pt>
                <c:pt idx="1">
                  <c:v>negative nouns and adjectives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F-471D-A8BB-D8B6EB5F5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9.8941840162413086E-2"/>
          <c:y val="0.90688331936971045"/>
          <c:w val="0.89999995833852364"/>
          <c:h val="9.3116680630289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Jack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9B-428C-B03F-D6F8DCA33A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9B-428C-B03F-D6F8DCA33A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9B-428C-B03F-D6F8DCA33A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9B-428C-B03F-D6F8DCA33AAA}"/>
              </c:ext>
            </c:extLst>
          </c:dPt>
          <c:cat>
            <c:strRef>
              <c:f>Лист1!$A$2:$A$5</c:f>
              <c:strCache>
                <c:ptCount val="4"/>
                <c:pt idx="0">
                  <c:v>nouns</c:v>
                </c:pt>
                <c:pt idx="1">
                  <c:v>adjectives</c:v>
                </c:pt>
                <c:pt idx="2">
                  <c:v>verbs</c:v>
                </c:pt>
                <c:pt idx="3">
                  <c:v>adverbs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6-47E6-AA90-DB906E693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Image of Autocratic Leadership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83-4D26-87A9-4567014E5E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83-4D26-87A9-4567014E5E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83-4D26-87A9-4567014E5E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83-4D26-87A9-4567014E5E5E}"/>
              </c:ext>
            </c:extLst>
          </c:dPt>
          <c:cat>
            <c:strRef>
              <c:f>Лист1!$A$2:$A$5</c:f>
              <c:strCache>
                <c:ptCount val="2"/>
                <c:pt idx="0">
                  <c:v>positive nouns and adjectives</c:v>
                </c:pt>
                <c:pt idx="1">
                  <c:v>negative nouns and adjectives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4-42EC-A79A-759E6DBDA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Piggy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91-49AF-A978-393E6FF7FA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91-49AF-A978-393E6FF7FA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91-49AF-A978-393E6FF7FA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91-49AF-A978-393E6FF7FA48}"/>
              </c:ext>
            </c:extLst>
          </c:dPt>
          <c:cat>
            <c:strRef>
              <c:f>Лист1!$A$2:$A$5</c:f>
              <c:strCache>
                <c:ptCount val="4"/>
                <c:pt idx="0">
                  <c:v>nouns</c:v>
                </c:pt>
                <c:pt idx="1">
                  <c:v>adjectives</c:v>
                </c:pt>
                <c:pt idx="2">
                  <c:v>verbs</c:v>
                </c:pt>
                <c:pt idx="3">
                  <c:v>advebs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8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A-4963-962F-4622962EC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Simon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94-42A9-B179-DB9C160C00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94-42A9-B179-DB9C160C00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94-42A9-B179-DB9C160C00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94-42A9-B179-DB9C160C0015}"/>
              </c:ext>
            </c:extLst>
          </c:dPt>
          <c:cat>
            <c:strRef>
              <c:f>Лист1!$A$2:$A$5</c:f>
              <c:strCache>
                <c:ptCount val="4"/>
                <c:pt idx="0">
                  <c:v>nouns</c:v>
                </c:pt>
                <c:pt idx="1">
                  <c:v>adjectives</c:v>
                </c:pt>
                <c:pt idx="2">
                  <c:v>verbs</c:v>
                </c:pt>
                <c:pt idx="3">
                  <c:v>adverbs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4-4F4F-9FA3-263F449EE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6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6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8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92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7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97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61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51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2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68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9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21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6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1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4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7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E4FBF3-E761-4FA4-9305-C2B773F54061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8F187C-E29A-42D4-B157-F2329C2D2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7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Allegory in the Novel by William Golding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Lord of the Flies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This work is performed by</a:t>
            </a:r>
            <a:endParaRPr lang="ru-RU" sz="18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                                                              </a:t>
            </a:r>
            <a:r>
              <a:rPr lang="en-US" sz="1800" dirty="0" err="1"/>
              <a:t>Yegor</a:t>
            </a:r>
            <a:r>
              <a:rPr lang="en-US" sz="1800" dirty="0"/>
              <a:t> </a:t>
            </a:r>
            <a:r>
              <a:rPr lang="en-US" sz="1800" dirty="0" err="1"/>
              <a:t>Misuraguin</a:t>
            </a:r>
            <a:r>
              <a:rPr lang="en-US" sz="1800" dirty="0"/>
              <a:t> (Form 7 “C”)</a:t>
            </a:r>
            <a:endParaRPr lang="ru-RU" sz="18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                                                                             Research supervisor:</a:t>
            </a:r>
            <a:endParaRPr lang="ru-RU" sz="18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                                                                            </a:t>
            </a:r>
            <a:r>
              <a:rPr lang="en-US" sz="1800" dirty="0" err="1"/>
              <a:t>Iryna</a:t>
            </a:r>
            <a:r>
              <a:rPr lang="en-US" sz="1800" dirty="0"/>
              <a:t> </a:t>
            </a:r>
            <a:r>
              <a:rPr lang="en-US" sz="1800" dirty="0" err="1"/>
              <a:t>Kastsiuchenka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536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52707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20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Human Morality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69311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27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Conclusion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2 main allegories;</a:t>
            </a:r>
          </a:p>
          <a:p>
            <a:r>
              <a:rPr lang="en-US" sz="2800" dirty="0"/>
              <a:t>2 minor allegories;</a:t>
            </a:r>
          </a:p>
          <a:p>
            <a:r>
              <a:rPr lang="en-US" sz="2800" dirty="0"/>
              <a:t>original presumption is incorrect (the role of the verb is insignificant);</a:t>
            </a:r>
          </a:p>
          <a:p>
            <a:r>
              <a:rPr lang="en-US" sz="2800" dirty="0"/>
              <a:t>Democracy is regarded as good thanks to the choice of nouns and adjectives;</a:t>
            </a:r>
          </a:p>
          <a:p>
            <a:r>
              <a:rPr lang="en-US" sz="2800" dirty="0"/>
              <a:t>Authoritarianism is considered to be evil due to the amount of parts of speech with negative connotation.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6056C7-F18A-44C9-87FA-1662D8E84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80" y="554037"/>
            <a:ext cx="1889392" cy="29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Allegory in the Novel by William Golding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Lord of the Flies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This work is performed by</a:t>
            </a:r>
            <a:endParaRPr lang="ru-RU" sz="18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                                                              </a:t>
            </a:r>
            <a:r>
              <a:rPr lang="en-US" sz="1800" dirty="0" err="1"/>
              <a:t>Yegor</a:t>
            </a:r>
            <a:r>
              <a:rPr lang="en-US" sz="1800" dirty="0"/>
              <a:t> </a:t>
            </a:r>
            <a:r>
              <a:rPr lang="en-US" sz="1800" dirty="0" err="1"/>
              <a:t>Misuraguin</a:t>
            </a:r>
            <a:r>
              <a:rPr lang="en-US" sz="1800" dirty="0"/>
              <a:t> (Form 7 “C”)</a:t>
            </a:r>
            <a:endParaRPr lang="ru-RU" sz="18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                                                                             Research supervisor:</a:t>
            </a:r>
            <a:endParaRPr lang="ru-RU" sz="18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                                                                            </a:t>
            </a:r>
            <a:r>
              <a:rPr lang="en-US" sz="1800" dirty="0" err="1"/>
              <a:t>Iryna</a:t>
            </a:r>
            <a:r>
              <a:rPr lang="en-US" sz="1800" dirty="0"/>
              <a:t> </a:t>
            </a:r>
            <a:r>
              <a:rPr lang="en-US" sz="1800" dirty="0" err="1"/>
              <a:t>Kastsiuchenka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497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importance of work </a:t>
            </a:r>
            <a:r>
              <a:rPr lang="en-US" sz="2800" dirty="0"/>
              <a:t>is in comparison of linguistic means used to build the images of evil and good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77" y="2481263"/>
            <a:ext cx="2310621" cy="3317875"/>
          </a:xfrm>
        </p:spPr>
      </p:pic>
    </p:spTree>
    <p:extLst>
      <p:ext uri="{BB962C8B-B14F-4D97-AF65-F5344CB8AC3E}">
        <p14:creationId xmlns:p14="http://schemas.microsoft.com/office/powerpoint/2010/main" val="29632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en-US" sz="3100" b="1" dirty="0"/>
              <a:t> Aim</a:t>
            </a:r>
            <a:r>
              <a:rPr lang="ru-RU" sz="3100" b="1" dirty="0"/>
              <a:t>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/>
              <a:t> to define the parts of speech and linguistic means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/>
              <a:t>which are used to describe the notion of evil and good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en-US" sz="2700" b="1" dirty="0"/>
              <a:t>Goals pursued: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800" dirty="0"/>
          </a:p>
          <a:p>
            <a:r>
              <a:rPr lang="en-US" sz="2800" dirty="0"/>
              <a:t>to define “allegory” and the dominant one in the text;</a:t>
            </a:r>
            <a:endParaRPr lang="ru-RU" sz="2800" dirty="0"/>
          </a:p>
          <a:p>
            <a:r>
              <a:rPr lang="en-US" sz="2800" dirty="0"/>
              <a:t>-to find examples of allegories in the novel;</a:t>
            </a:r>
            <a:endParaRPr lang="ru-RU" sz="2800" dirty="0"/>
          </a:p>
          <a:p>
            <a:r>
              <a:rPr lang="en-US" sz="2800" dirty="0"/>
              <a:t>-to pick out stylistic devices and parts of speech describing allegories;</a:t>
            </a:r>
            <a:endParaRPr lang="ru-RU" sz="2800" dirty="0"/>
          </a:p>
          <a:p>
            <a:r>
              <a:rPr lang="en-US" sz="2800" dirty="0"/>
              <a:t>-to compare the linguistic means used to describe evil and good.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79" y="489024"/>
            <a:ext cx="1828800" cy="28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dirty="0"/>
              <a:t>allegories as they are depicted in the novel are formed </a:t>
            </a:r>
          </a:p>
          <a:p>
            <a:pPr marL="0" indent="0" algn="ctr">
              <a:buNone/>
            </a:pPr>
            <a:r>
              <a:rPr lang="en-US" sz="2800" dirty="0"/>
              <a:t>by means of </a:t>
            </a:r>
            <a:r>
              <a:rPr lang="en-US" sz="2800" b="1" dirty="0"/>
              <a:t>verbs</a:t>
            </a:r>
            <a:r>
              <a:rPr lang="be-BY" sz="2800" b="1" dirty="0"/>
              <a:t>.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3600" dirty="0"/>
              <a:t>Methods</a:t>
            </a:r>
            <a:r>
              <a:rPr lang="be-BY" sz="3600" dirty="0"/>
              <a:t>:</a:t>
            </a:r>
          </a:p>
          <a:p>
            <a:r>
              <a:rPr lang="en-US" sz="2800" dirty="0"/>
              <a:t>statistics;</a:t>
            </a:r>
          </a:p>
          <a:p>
            <a:r>
              <a:rPr lang="en-US" sz="2800" dirty="0"/>
              <a:t>comparison.</a:t>
            </a:r>
            <a:endParaRPr lang="be-BY" sz="2800" dirty="0"/>
          </a:p>
          <a:p>
            <a:pPr marL="0" indent="0" algn="ctr">
              <a:buNone/>
            </a:pPr>
            <a:endParaRPr lang="en-US" sz="3600" b="1" dirty="0"/>
          </a:p>
          <a:p>
            <a:pPr algn="ctr"/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50" y="508000"/>
            <a:ext cx="2857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Allegory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12230"/>
            <a:ext cx="3365500" cy="5882513"/>
          </a:xfrm>
        </p:spPr>
      </p:pic>
    </p:spTree>
    <p:extLst>
      <p:ext uri="{BB962C8B-B14F-4D97-AF65-F5344CB8AC3E}">
        <p14:creationId xmlns:p14="http://schemas.microsoft.com/office/powerpoint/2010/main" val="1321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Democracy and Civility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072432"/>
              </p:ext>
            </p:extLst>
          </p:nvPr>
        </p:nvGraphicFramePr>
        <p:xfrm>
          <a:off x="1295400" y="1987826"/>
          <a:ext cx="10114722" cy="406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9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07504"/>
            <a:ext cx="9478615" cy="1192697"/>
          </a:xfrm>
        </p:spPr>
        <p:txBody>
          <a:bodyPr>
            <a:normAutofit/>
          </a:bodyPr>
          <a:lstStyle/>
          <a:p>
            <a:r>
              <a:rPr lang="en-US" dirty="0"/>
              <a:t>Emotional </a:t>
            </a:r>
            <a:r>
              <a:rPr lang="en-US" dirty="0" err="1"/>
              <a:t>Colour</a:t>
            </a:r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247596"/>
              </p:ext>
            </p:extLst>
          </p:nvPr>
        </p:nvGraphicFramePr>
        <p:xfrm>
          <a:off x="1066800" y="1600201"/>
          <a:ext cx="9601196" cy="446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1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96349"/>
            <a:ext cx="9601196" cy="1113182"/>
          </a:xfrm>
        </p:spPr>
        <p:txBody>
          <a:bodyPr/>
          <a:lstStyle/>
          <a:p>
            <a:r>
              <a:rPr lang="en-US" dirty="0"/>
              <a:t>Autocratic Leadership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639063"/>
              </p:ext>
            </p:extLst>
          </p:nvPr>
        </p:nvGraphicFramePr>
        <p:xfrm>
          <a:off x="1295400" y="1480931"/>
          <a:ext cx="9601200" cy="439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76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98175"/>
            <a:ext cx="9180441" cy="1192696"/>
          </a:xfrm>
        </p:spPr>
        <p:txBody>
          <a:bodyPr/>
          <a:lstStyle/>
          <a:p>
            <a:r>
              <a:rPr lang="en-US" dirty="0"/>
              <a:t>Emotional </a:t>
            </a:r>
            <a:r>
              <a:rPr lang="en-US" dirty="0" err="1"/>
              <a:t>Colour</a:t>
            </a:r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987078"/>
              </p:ext>
            </p:extLst>
          </p:nvPr>
        </p:nvGraphicFramePr>
        <p:xfrm>
          <a:off x="1295400" y="1192697"/>
          <a:ext cx="9601200" cy="4682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5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295</TotalTime>
  <Words>213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Натуральные материалы</vt:lpstr>
      <vt:lpstr>      Allegory in the Novel by William Golding  Lord of the Flies </vt:lpstr>
      <vt:lpstr>The importance of work is in comparison of linguistic means used to build the images of evil and good </vt:lpstr>
      <vt:lpstr>  Aim:  to define the parts of speech and linguistic means  which are used to describe the notion of evil and good   Goals pursued:</vt:lpstr>
      <vt:lpstr>Hypothesis:</vt:lpstr>
      <vt:lpstr>Allegory </vt:lpstr>
      <vt:lpstr>Democracy and Civility</vt:lpstr>
      <vt:lpstr>Emotional Colour </vt:lpstr>
      <vt:lpstr>Autocratic Leadership </vt:lpstr>
      <vt:lpstr>Emotional Colour </vt:lpstr>
      <vt:lpstr>Rationality</vt:lpstr>
      <vt:lpstr>Inner Human Morality</vt:lpstr>
      <vt:lpstr>Conclusion </vt:lpstr>
      <vt:lpstr>      Allegory in the Novel by William Golding  Lord of the Flies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Allegory in the novel by William Golding  Lord of the Flies</dc:title>
  <dc:creator>PC1</dc:creator>
  <cp:lastModifiedBy>PC1</cp:lastModifiedBy>
  <cp:revision>22</cp:revision>
  <dcterms:created xsi:type="dcterms:W3CDTF">2023-01-03T09:44:28Z</dcterms:created>
  <dcterms:modified xsi:type="dcterms:W3CDTF">2023-01-05T10:45:25Z</dcterms:modified>
</cp:coreProperties>
</file>