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7620000" cx="10160000"/>
  <p:notesSz cx="7620000" cy="10160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i0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i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i56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i56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i61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i61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i67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i67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i72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i72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i6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i6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i14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i14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i20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i2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i28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i28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i35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i35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i41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i41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i46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i46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i51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i51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ctrTitle"/>
          </p:nvPr>
        </p:nvSpPr>
        <p:spPr>
          <a:xfrm>
            <a:off x="914400" y="3048000"/>
            <a:ext cx="8331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/>
        </p:txBody>
      </p:sp>
      <p:sp>
        <p:nvSpPr>
          <p:cNvPr id="9" name="Google Shape;9;p3"/>
          <p:cNvSpPr txBox="1"/>
          <p:nvPr>
            <p:ph idx="1" type="subTitle"/>
          </p:nvPr>
        </p:nvSpPr>
        <p:spPr>
          <a:xfrm>
            <a:off x="1828800" y="4572000"/>
            <a:ext cx="650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/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1pPr>
            <a:lvl2pPr lvl="1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2pPr>
            <a:lvl3pPr lvl="2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3pPr>
            <a:lvl4pPr lvl="3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4pPr>
            <a:lvl5pPr lvl="4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5pPr>
            <a:lvl6pPr lvl="5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6pPr>
            <a:lvl7pPr lvl="6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7pPr>
            <a:lvl8pPr lvl="7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8pPr>
            <a:lvl9pPr lvl="8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9pPr>
          </a:lstStyle>
          <a:p/>
        </p:txBody>
      </p:sp>
      <p:sp>
        <p:nvSpPr>
          <p:cNvPr id="12" name="Google Shape;12;p4"/>
          <p:cNvSpPr txBox="1"/>
          <p:nvPr>
            <p:ph idx="1" type="body"/>
          </p:nvPr>
        </p:nvSpPr>
        <p:spPr>
          <a:xfrm>
            <a:off x="304800" y="1828800"/>
            <a:ext cx="955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1pPr>
            <a:lvl2pPr lvl="1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2pPr>
            <a:lvl3pPr lvl="2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3pPr>
            <a:lvl4pPr lvl="3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4pPr>
            <a:lvl5pPr lvl="4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5pPr>
            <a:lvl6pPr lvl="5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6pPr>
            <a:lvl7pPr lvl="6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7pPr>
            <a:lvl8pPr lvl="7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8pPr>
            <a:lvl9pPr lvl="8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304800" y="1828800"/>
            <a:ext cx="447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  <p:sp>
        <p:nvSpPr>
          <p:cNvPr id="16" name="Google Shape;16;p5"/>
          <p:cNvSpPr txBox="1"/>
          <p:nvPr>
            <p:ph idx="2" type="body"/>
          </p:nvPr>
        </p:nvSpPr>
        <p:spPr>
          <a:xfrm>
            <a:off x="5384800" y="1828800"/>
            <a:ext cx="447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04800" y="6705600"/>
            <a:ext cx="9550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indent="-431800" lvl="1" marL="9144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indent="-431800" lvl="2" marL="13716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indent="-431800" lvl="3" marL="1828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indent="-431800" lvl="4" marL="22860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indent="-431800" lvl="5" marL="27432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indent="-431800" lvl="6" marL="32004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indent="-431800" lvl="7" marL="36576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indent="-431800" lvl="8" marL="41148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ctrTitle"/>
          </p:nvPr>
        </p:nvSpPr>
        <p:spPr>
          <a:xfrm>
            <a:off x="914400" y="3048000"/>
            <a:ext cx="8407400" cy="12954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Familia     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7"/>
          <p:cNvSpPr txBox="1"/>
          <p:nvPr>
            <p:ph idx="1" type="subTitle"/>
          </p:nvPr>
        </p:nvSpPr>
        <p:spPr>
          <a:xfrm>
            <a:off x="1828800" y="4572000"/>
            <a:ext cx="6578600" cy="9906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family</a:t>
            </a:r>
            <a:endParaRPr sz="2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Ask and tell about ages</a:t>
            </a:r>
            <a:endParaRPr sz="2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Talk about birthdays</a:t>
            </a:r>
            <a:endParaRPr sz="2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Give dates</a:t>
            </a:r>
            <a:endParaRPr sz="2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Express possession</a:t>
            </a:r>
            <a:endParaRPr sz="2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" name="Google Shape;25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2400" y="812800"/>
            <a:ext cx="3289300" cy="246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ctrTitle"/>
          </p:nvPr>
        </p:nvSpPr>
        <p:spPr>
          <a:xfrm>
            <a:off x="1117600" y="4064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2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¿Quién es?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6"/>
          <p:cNvSpPr txBox="1"/>
          <p:nvPr>
            <p:ph idx="1" type="subTitle"/>
          </p:nvPr>
        </p:nvSpPr>
        <p:spPr>
          <a:xfrm>
            <a:off x="1524000" y="1930400"/>
            <a:ext cx="6572625" cy="98205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•¿La hermana de mi mamá?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•¿El hermano de mi papá?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•¿La mamá de mi papá?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•¿El papá de mi mama?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•¿La hija de mi tia?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•¿El hijo de mi tio?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•¿La hija de mi mamá?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•¿El hijo de mi papá?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ctrTitle"/>
          </p:nvPr>
        </p:nvSpPr>
        <p:spPr>
          <a:xfrm>
            <a:off x="1117600" y="507975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Familia postiza</a:t>
            </a:r>
            <a:endParaRPr sz="42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>
            <p:ph idx="1" type="subTitle"/>
          </p:nvPr>
        </p:nvSpPr>
        <p:spPr>
          <a:xfrm>
            <a:off x="1219200" y="2133600"/>
            <a:ext cx="6572625" cy="98205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•Madrastra   step mom</a:t>
            </a:r>
            <a:endParaRPr sz="31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•Padrastro     step dad</a:t>
            </a:r>
            <a:endParaRPr sz="31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•Hermanastra  step sister</a:t>
            </a:r>
            <a:endParaRPr sz="31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•Hermanastro  step brother</a:t>
            </a:r>
            <a:endParaRPr sz="31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5600" y="4063975"/>
            <a:ext cx="2882900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ctrTitle"/>
          </p:nvPr>
        </p:nvSpPr>
        <p:spPr>
          <a:xfrm>
            <a:off x="914400" y="4064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Fill in the blanks</a:t>
            </a:r>
            <a:endParaRPr sz="45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>
            <p:ph idx="1" type="subTitle"/>
          </p:nvPr>
        </p:nvSpPr>
        <p:spPr>
          <a:xfrm>
            <a:off x="914400" y="1502675"/>
            <a:ext cx="8377950" cy="491125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_________ Garcia es pequeña. La 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Señora García ______6 hijos. La Sra. García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____ Maestra de Español. Ella trabaja en una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________ secundaria. 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•Verónica es su _____ y Luis es su _____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•El papá de la Sra. García se ____ José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García, el es el ______ de Verónica y Luis, el 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____ 70 años. Su familia es muy ________.</a:t>
            </a:r>
            <a:endParaRPr sz="30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ctrTitle"/>
          </p:nvPr>
        </p:nvSpPr>
        <p:spPr>
          <a:xfrm>
            <a:off x="914400" y="4064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2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your family tree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9"/>
          <p:cNvSpPr txBox="1"/>
          <p:nvPr>
            <p:ph idx="1" type="subTitle"/>
          </p:nvPr>
        </p:nvSpPr>
        <p:spPr>
          <a:xfrm>
            <a:off x="1828800" y="4572000"/>
            <a:ext cx="6578600" cy="9906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4400" y="2539975"/>
            <a:ext cx="3200400" cy="253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ctrTitle"/>
          </p:nvPr>
        </p:nvSpPr>
        <p:spPr>
          <a:xfrm>
            <a:off x="914400" y="507975"/>
            <a:ext cx="8407175" cy="12925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4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Vocabulary en contexto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8"/>
          <p:cNvSpPr txBox="1"/>
          <p:nvPr>
            <p:ph idx="1" type="subTitle"/>
          </p:nvPr>
        </p:nvSpPr>
        <p:spPr>
          <a:xfrm>
            <a:off x="822825" y="1688850"/>
            <a:ext cx="6748875" cy="27975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mamá</a:t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</a:t>
            </a:r>
            <a:endParaRPr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" name="Google Shape;32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68800" y="1930400"/>
            <a:ext cx="3492500" cy="23241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8"/>
          <p:cNvSpPr txBox="1"/>
          <p:nvPr/>
        </p:nvSpPr>
        <p:spPr>
          <a:xfrm>
            <a:off x="922475" y="4471200"/>
            <a:ext cx="7482700" cy="26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6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 papá</a:t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0000" y="4267200"/>
            <a:ext cx="2296350" cy="309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ctrTitle"/>
          </p:nvPr>
        </p:nvSpPr>
        <p:spPr>
          <a:xfrm>
            <a:off x="914400" y="914400"/>
            <a:ext cx="8407175" cy="12925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4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 familia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1117600" y="2438400"/>
            <a:ext cx="6578175" cy="32528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hermana</a:t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hermano (el bebé)</a:t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" name="Google Shape;41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9600" y="2844775"/>
            <a:ext cx="3287300" cy="293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ctrTitle"/>
          </p:nvPr>
        </p:nvSpPr>
        <p:spPr>
          <a:xfrm>
            <a:off x="812800" y="711175"/>
            <a:ext cx="8407175" cy="12925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4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 abuelos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0"/>
          <p:cNvSpPr txBox="1"/>
          <p:nvPr>
            <p:ph idx="1" type="subTitle"/>
          </p:nvPr>
        </p:nvSpPr>
        <p:spPr>
          <a:xfrm>
            <a:off x="914400" y="2133600"/>
            <a:ext cx="6578175" cy="27100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abuela (abuelita)</a:t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2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 </a:t>
            </a:r>
            <a:endParaRPr sz="295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0"/>
          <p:cNvSpPr txBox="1"/>
          <p:nvPr/>
        </p:nvSpPr>
        <p:spPr>
          <a:xfrm>
            <a:off x="916850" y="4271150"/>
            <a:ext cx="5774600" cy="248295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 abuelo (abuelito) </a:t>
            </a:r>
            <a:r>
              <a:rPr lang="en-US" sz="246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4775200"/>
            <a:ext cx="3229450" cy="246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92800" y="1524000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ctrTitle"/>
          </p:nvPr>
        </p:nvSpPr>
        <p:spPr>
          <a:xfrm>
            <a:off x="1016000" y="304800"/>
            <a:ext cx="8407175" cy="12925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4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 tíos (as)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1"/>
          <p:cNvSpPr txBox="1"/>
          <p:nvPr>
            <p:ph idx="1" type="subTitle"/>
          </p:nvPr>
        </p:nvSpPr>
        <p:spPr>
          <a:xfrm>
            <a:off x="406400" y="1828800"/>
            <a:ext cx="6578175" cy="380625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tía  my mother’s sister</a:t>
            </a:r>
            <a:endParaRPr sz="25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tío   my father’s sister</a:t>
            </a:r>
            <a:endParaRPr sz="25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3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1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/>
          <p:nvPr/>
        </p:nvSpPr>
        <p:spPr>
          <a:xfrm>
            <a:off x="406400" y="4165600"/>
            <a:ext cx="5156200" cy="19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2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 prima        their    siblings</a:t>
            </a:r>
            <a:endParaRPr sz="252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2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2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 primo     </a:t>
            </a:r>
            <a:endParaRPr sz="252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Google Shape;58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3200" y="4165600"/>
            <a:ext cx="4076800" cy="285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ctrTitle"/>
          </p:nvPr>
        </p:nvSpPr>
        <p:spPr>
          <a:xfrm>
            <a:off x="1016000" y="507975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¿Cómo es tu familia?</a:t>
            </a:r>
            <a:br>
              <a:rPr lang="en-US" sz="44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Descríbela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2"/>
          <p:cNvSpPr txBox="1"/>
          <p:nvPr>
            <p:ph idx="1" type="subTitle"/>
          </p:nvPr>
        </p:nvSpPr>
        <p:spPr>
          <a:xfrm>
            <a:off x="1016000" y="2438400"/>
            <a:ext cx="6572625" cy="38915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mamá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papá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hermana es… 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hermano es…         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abuela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abuelo es..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tía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tío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00800" y="3860800"/>
            <a:ext cx="28448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type="ctrTitle"/>
          </p:nvPr>
        </p:nvSpPr>
        <p:spPr>
          <a:xfrm>
            <a:off x="1016000" y="6096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2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 primos </a:t>
            </a:r>
            <a:endParaRPr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3"/>
          <p:cNvSpPr txBox="1"/>
          <p:nvPr>
            <p:ph idx="1" type="subTitle"/>
          </p:nvPr>
        </p:nvSpPr>
        <p:spPr>
          <a:xfrm>
            <a:off x="1117600" y="1918300"/>
            <a:ext cx="6657625" cy="49778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prima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•Mi primo es…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¿Cuántos hermanos tienes?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•¿Tienes una tia o dos?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Cuántas tias tienes?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•¿Cómo es tu abuelita?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•¿Cómo es tu abuelito?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•¿Cuántos años tiene tu papá?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•¿Y tu mamá? ¿Cuántos años tiene?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/>
          <p:nvPr>
            <p:ph type="ctrTitle"/>
          </p:nvPr>
        </p:nvSpPr>
        <p:spPr>
          <a:xfrm>
            <a:off x="1219200" y="3048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edad (age)</a:t>
            </a:r>
            <a:endParaRPr sz="42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 txBox="1"/>
          <p:nvPr>
            <p:ph idx="1" type="subTitle"/>
          </p:nvPr>
        </p:nvSpPr>
        <p:spPr>
          <a:xfrm>
            <a:off x="1524000" y="1524000"/>
            <a:ext cx="7294200" cy="668375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express your age in Spanish we must use the verb TENER (to have) and here is how we conjugate it.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•Yo tengo           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•Tú tienes          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•El, Ella, usted tiene  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•Nosotros tenemos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•Uds. tienen 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•Ellos(as)  tienen</a:t>
            </a:r>
            <a:endParaRPr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                  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/>
          <p:nvPr>
            <p:ph type="ctrTitle"/>
          </p:nvPr>
        </p:nvSpPr>
        <p:spPr>
          <a:xfrm>
            <a:off x="1219200" y="203200"/>
            <a:ext cx="8404400" cy="129112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Interview a partner and write down his/her answers</a:t>
            </a:r>
            <a:endParaRPr sz="34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/>
          <p:nvPr>
            <p:ph idx="1" type="subTitle"/>
          </p:nvPr>
        </p:nvSpPr>
        <p:spPr>
          <a:xfrm>
            <a:off x="1122125" y="1930425"/>
            <a:ext cx="8001625" cy="49905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•1. ¿Cómo es tu mamá?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•2. ¿Cómo es tu papá?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•3. ¿Cuántos hermanos tienes?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•4. ¿Cómo es tu prima favorita?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•5. ¿Cómo es tu primo favorito?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•6. ¿Cómo es tu familia?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•Please use complete logical answers</a:t>
            </a:r>
            <a:endParaRPr sz="358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