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3" r:id="rId2"/>
    <p:sldId id="257" r:id="rId3"/>
    <p:sldId id="274" r:id="rId4"/>
    <p:sldId id="275" r:id="rId5"/>
    <p:sldId id="259" r:id="rId6"/>
    <p:sldId id="262" r:id="rId7"/>
    <p:sldId id="269" r:id="rId8"/>
    <p:sldId id="264" r:id="rId9"/>
    <p:sldId id="265" r:id="rId10"/>
    <p:sldId id="266" r:id="rId11"/>
    <p:sldId id="267" r:id="rId12"/>
    <p:sldId id="272" r:id="rId13"/>
    <p:sldId id="263" r:id="rId14"/>
    <p:sldId id="277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35" autoAdjust="0"/>
    <p:restoredTop sz="94622" autoAdjust="0"/>
  </p:normalViewPr>
  <p:slideViewPr>
    <p:cSldViewPr>
      <p:cViewPr varScale="1">
        <p:scale>
          <a:sx n="107" d="100"/>
          <a:sy n="107" d="100"/>
        </p:scale>
        <p:origin x="-194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78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3E9577-DE67-4410-A122-4D1E53766078}" type="datetimeFigureOut">
              <a:rPr lang="fr-FR" smtClean="0"/>
              <a:t>13/03/2020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95009C-7DD3-4CC8-BA77-84F6B57E4D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0799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BC580-222B-4F34-897E-FB2887B7433E}" type="datetimeFigureOut">
              <a:rPr lang="fr-FR" smtClean="0"/>
              <a:t>13/03/2020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BA4EE-C597-4A2B-A5F9-9F2944EA0B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0485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BC580-222B-4F34-897E-FB2887B7433E}" type="datetimeFigureOut">
              <a:rPr lang="fr-FR" smtClean="0"/>
              <a:t>13/03/2020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BA4EE-C597-4A2B-A5F9-9F2944EA0B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8318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BC580-222B-4F34-897E-FB2887B7433E}" type="datetimeFigureOut">
              <a:rPr lang="fr-FR" smtClean="0"/>
              <a:t>13/03/2020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BA4EE-C597-4A2B-A5F9-9F2944EA0B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3781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BC580-222B-4F34-897E-FB2887B7433E}" type="datetimeFigureOut">
              <a:rPr lang="fr-FR" smtClean="0"/>
              <a:t>13/03/2020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BA4EE-C597-4A2B-A5F9-9F2944EA0B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1296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BC580-222B-4F34-897E-FB2887B7433E}" type="datetimeFigureOut">
              <a:rPr lang="fr-FR" smtClean="0"/>
              <a:t>13/03/2020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BA4EE-C597-4A2B-A5F9-9F2944EA0B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6272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BC580-222B-4F34-897E-FB2887B7433E}" type="datetimeFigureOut">
              <a:rPr lang="fr-FR" smtClean="0"/>
              <a:t>13/03/2020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BA4EE-C597-4A2B-A5F9-9F2944EA0B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5999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BC580-222B-4F34-897E-FB2887B7433E}" type="datetimeFigureOut">
              <a:rPr lang="fr-FR" smtClean="0"/>
              <a:t>13/03/2020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BA4EE-C597-4A2B-A5F9-9F2944EA0B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0929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BC580-222B-4F34-897E-FB2887B7433E}" type="datetimeFigureOut">
              <a:rPr lang="fr-FR" smtClean="0"/>
              <a:t>13/03/2020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BA4EE-C597-4A2B-A5F9-9F2944EA0B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1395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BC580-222B-4F34-897E-FB2887B7433E}" type="datetimeFigureOut">
              <a:rPr lang="fr-FR" smtClean="0"/>
              <a:t>13/03/2020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BA4EE-C597-4A2B-A5F9-9F2944EA0B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9144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BC580-222B-4F34-897E-FB2887B7433E}" type="datetimeFigureOut">
              <a:rPr lang="fr-FR" smtClean="0"/>
              <a:t>13/03/2020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BA4EE-C597-4A2B-A5F9-9F2944EA0B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6334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BC580-222B-4F34-897E-FB2887B7433E}" type="datetimeFigureOut">
              <a:rPr lang="fr-FR" smtClean="0"/>
              <a:t>13/03/2020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BA4EE-C597-4A2B-A5F9-9F2944EA0B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7157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BC580-222B-4F34-897E-FB2887B7433E}" type="datetimeFigureOut">
              <a:rPr lang="fr-FR" smtClean="0"/>
              <a:t>13/03/2020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7BA4EE-C597-4A2B-A5F9-9F2944EA0B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2799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emf"/><Relationship Id="rId4" Type="http://schemas.openxmlformats.org/officeDocument/2006/relationships/image" Target="../media/image22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emf"/><Relationship Id="rId4" Type="http://schemas.openxmlformats.org/officeDocument/2006/relationships/image" Target="../media/image26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gif"/><Relationship Id="rId4" Type="http://schemas.openxmlformats.org/officeDocument/2006/relationships/image" Target="../media/image6.gi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package" Target="../embeddings/Microsoft_Word_Document1.docx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gif"/><Relationship Id="rId4" Type="http://schemas.openxmlformats.org/officeDocument/2006/relationships/image" Target="../media/image6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7.png"/><Relationship Id="rId11" Type="http://schemas.openxmlformats.org/officeDocument/2006/relationships/oleObject" Target="../embeddings/oleObject4.bin"/><Relationship Id="rId5" Type="http://schemas.openxmlformats.org/officeDocument/2006/relationships/image" Target="../media/image16.png"/><Relationship Id="rId10" Type="http://schemas.openxmlformats.org/officeDocument/2006/relationships/image" Target="../media/image12.wmf"/><Relationship Id="rId4" Type="http://schemas.openxmlformats.org/officeDocument/2006/relationships/image" Target="../media/image15.png"/><Relationship Id="rId9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 smtClean="0">
                <a:solidFill>
                  <a:srgbClr val="FF0000"/>
                </a:solidFill>
              </a:rPr>
              <a:t>Nomenclature des molécules organiques</a:t>
            </a:r>
            <a:endParaRPr lang="fr-FR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3342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III. Nommer un alcane et un alcool.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dirty="0" smtClean="0"/>
              <a:t>-Identifier la chaîne principale(contient l’atome de carbone fonctionnel dans le cas des alcools)</a:t>
            </a:r>
          </a:p>
          <a:p>
            <a:pPr marL="0" indent="0">
              <a:buNone/>
            </a:pPr>
            <a:r>
              <a:rPr lang="fr-FR" dirty="0" smtClean="0"/>
              <a:t>-Identifier les ramifications (nombre et nature)</a:t>
            </a:r>
          </a:p>
          <a:p>
            <a:pPr marL="0" indent="0">
              <a:buNone/>
            </a:pPr>
            <a:r>
              <a:rPr lang="fr-FR" dirty="0" smtClean="0"/>
              <a:t>-Numéroter la chaîne principale en mettant :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** en priorité le plus petit indice sur le carbone fonctionnel 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** le plus petit indice sur le carbone portant la ramification</a:t>
            </a:r>
          </a:p>
          <a:p>
            <a:pPr marL="0" indent="0">
              <a:buNone/>
            </a:pPr>
            <a:r>
              <a:rPr lang="fr-FR" dirty="0"/>
              <a:t>s</a:t>
            </a:r>
            <a:r>
              <a:rPr lang="fr-FR" dirty="0" smtClean="0"/>
              <a:t>i plusieurs substituants, ordre alphabétique</a:t>
            </a:r>
          </a:p>
          <a:p>
            <a:pPr marL="0" indent="0">
              <a:buNone/>
            </a:pPr>
            <a:r>
              <a:rPr lang="fr-FR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93055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00B050"/>
                </a:solidFill>
              </a:rPr>
              <a:t>Exemples</a:t>
            </a:r>
            <a:endParaRPr lang="fr-FR" dirty="0">
              <a:solidFill>
                <a:srgbClr val="00B050"/>
              </a:solidFill>
            </a:endParaRPr>
          </a:p>
        </p:txBody>
      </p:sp>
      <p:pic>
        <p:nvPicPr>
          <p:cNvPr id="4" name="Espace réservé du contenu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340768"/>
            <a:ext cx="2664296" cy="115212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412776"/>
            <a:ext cx="2880320" cy="115212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310385"/>
            <a:ext cx="1901809" cy="1302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1177" y="4629056"/>
            <a:ext cx="2201966" cy="984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ZoneTexte 5"/>
          <p:cNvSpPr txBox="1"/>
          <p:nvPr/>
        </p:nvSpPr>
        <p:spPr>
          <a:xfrm>
            <a:off x="971600" y="2852936"/>
            <a:ext cx="309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0070C0"/>
                </a:solidFill>
              </a:rPr>
              <a:t>Butan</a:t>
            </a:r>
            <a:r>
              <a:rPr lang="fr-FR" sz="2400" dirty="0" smtClean="0"/>
              <a:t>-2-</a:t>
            </a:r>
            <a:r>
              <a:rPr lang="fr-FR" sz="2400" dirty="0" smtClean="0">
                <a:solidFill>
                  <a:srgbClr val="FF0000"/>
                </a:solidFill>
              </a:rPr>
              <a:t>ol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4686419" y="2852936"/>
            <a:ext cx="309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2-méthyl</a:t>
            </a:r>
            <a:r>
              <a:rPr lang="fr-FR" sz="2400" dirty="0" smtClean="0">
                <a:solidFill>
                  <a:srgbClr val="0070C0"/>
                </a:solidFill>
              </a:rPr>
              <a:t>pentane</a:t>
            </a:r>
            <a:endParaRPr lang="fr-FR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8755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190"/>
          <a:stretch/>
        </p:blipFill>
        <p:spPr bwMode="auto">
          <a:xfrm>
            <a:off x="1475656" y="1052736"/>
            <a:ext cx="3096344" cy="136199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 4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012"/>
          <a:stretch/>
        </p:blipFill>
        <p:spPr bwMode="auto">
          <a:xfrm>
            <a:off x="1115616" y="4149080"/>
            <a:ext cx="2630761" cy="1527214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052736"/>
            <a:ext cx="2376264" cy="1656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6582" y="4005064"/>
            <a:ext cx="2162492" cy="1512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ZoneTexte 1"/>
          <p:cNvSpPr txBox="1"/>
          <p:nvPr/>
        </p:nvSpPr>
        <p:spPr>
          <a:xfrm>
            <a:off x="899592" y="2564904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3-</a:t>
            </a:r>
            <a:r>
              <a:rPr lang="fr-FR" dirty="0" smtClean="0">
                <a:solidFill>
                  <a:srgbClr val="FF0000"/>
                </a:solidFill>
              </a:rPr>
              <a:t>é</a:t>
            </a:r>
            <a:r>
              <a:rPr lang="fr-FR" dirty="0" smtClean="0">
                <a:solidFill>
                  <a:srgbClr val="002060"/>
                </a:solidFill>
              </a:rPr>
              <a:t>thyl-2-</a:t>
            </a:r>
            <a:r>
              <a:rPr lang="fr-FR" dirty="0" smtClean="0">
                <a:solidFill>
                  <a:srgbClr val="FF0000"/>
                </a:solidFill>
              </a:rPr>
              <a:t>m</a:t>
            </a:r>
            <a:r>
              <a:rPr lang="fr-FR" dirty="0" smtClean="0"/>
              <a:t>éthylhexane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899592" y="5877272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3-</a:t>
            </a:r>
            <a:r>
              <a:rPr lang="fr-FR" dirty="0" smtClean="0">
                <a:solidFill>
                  <a:srgbClr val="FF0000"/>
                </a:solidFill>
              </a:rPr>
              <a:t>é</a:t>
            </a:r>
            <a:r>
              <a:rPr lang="fr-FR" dirty="0" smtClean="0">
                <a:solidFill>
                  <a:srgbClr val="002060"/>
                </a:solidFill>
              </a:rPr>
              <a:t>thyl-2,5-</a:t>
            </a:r>
            <a:r>
              <a:rPr lang="fr-FR" dirty="0" smtClean="0">
                <a:solidFill>
                  <a:srgbClr val="00B050"/>
                </a:solidFill>
              </a:rPr>
              <a:t>di</a:t>
            </a:r>
            <a:r>
              <a:rPr lang="fr-FR" dirty="0" smtClean="0">
                <a:solidFill>
                  <a:srgbClr val="FF0000"/>
                </a:solidFill>
              </a:rPr>
              <a:t>m</a:t>
            </a:r>
            <a:r>
              <a:rPr lang="fr-FR" dirty="0" smtClean="0"/>
              <a:t>éthylhexane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91825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00B0F0"/>
                </a:solidFill>
              </a:rPr>
              <a:t>Annexe : représentation topologique</a:t>
            </a:r>
            <a:endParaRPr lang="fr-FR" b="1" dirty="0">
              <a:solidFill>
                <a:srgbClr val="00B0F0"/>
              </a:solidFill>
            </a:endParaRP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722389"/>
              </p:ext>
            </p:extLst>
          </p:nvPr>
        </p:nvGraphicFramePr>
        <p:xfrm>
          <a:off x="395536" y="2204864"/>
          <a:ext cx="82296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</a:rPr>
                        <a:t>Représentation semi-développée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</a:rPr>
                        <a:t>Représentation topologique </a:t>
                      </a:r>
                    </a:p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7" name="Image 6" descr="http://scphyschim.free.fr/1S/chimie/chaine-carbonee/C09-squelette-carbone-molecules-organiques_fichiers/image002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7091" y="2606700"/>
            <a:ext cx="1574800" cy="495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 7" descr="http://physique.chimie.pagesperso-orange.fr/Images/cyclohexane_et_rami_fond.gif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9865" b="26894"/>
          <a:stretch/>
        </p:blipFill>
        <p:spPr bwMode="auto">
          <a:xfrm>
            <a:off x="3789713" y="2390676"/>
            <a:ext cx="1511300" cy="12255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Image 8" descr="http://scphyschim.free.fr/1S/chimie/chaine-carbonee/C09-squelette-carbone-molecules-organiques_fichiers/image004.gif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8562" y="2492127"/>
            <a:ext cx="1574800" cy="781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 9" descr="http://scphyschim.free.fr/1S/chimie/chaine-carbonee/C09-squelette-carbone-molecules-organiques_fichiers/image010.gif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3635" y="2492127"/>
            <a:ext cx="1600200" cy="8699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" name="Connecteur droit 12"/>
          <p:cNvCxnSpPr/>
          <p:nvPr/>
        </p:nvCxnSpPr>
        <p:spPr>
          <a:xfrm flipV="1">
            <a:off x="2732821" y="4377839"/>
            <a:ext cx="303340" cy="21627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2411760" y="4365104"/>
            <a:ext cx="321222" cy="211707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 flipV="1">
            <a:off x="4067944" y="4185459"/>
            <a:ext cx="0" cy="36842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 flipV="1">
            <a:off x="4699006" y="4188685"/>
            <a:ext cx="0" cy="36842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 flipV="1">
            <a:off x="4067944" y="3972411"/>
            <a:ext cx="303340" cy="21627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Connecteur droit 23"/>
          <p:cNvCxnSpPr/>
          <p:nvPr/>
        </p:nvCxnSpPr>
        <p:spPr>
          <a:xfrm flipV="1">
            <a:off x="4393693" y="4542707"/>
            <a:ext cx="303340" cy="21627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>
            <a:off x="4361066" y="3975069"/>
            <a:ext cx="321222" cy="211707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>
            <a:off x="4067944" y="4544990"/>
            <a:ext cx="321222" cy="211707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Connecteur droit 29"/>
          <p:cNvCxnSpPr/>
          <p:nvPr/>
        </p:nvCxnSpPr>
        <p:spPr>
          <a:xfrm flipV="1">
            <a:off x="5858301" y="3972411"/>
            <a:ext cx="0" cy="287782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Connecteur droit 31"/>
          <p:cNvCxnSpPr/>
          <p:nvPr/>
        </p:nvCxnSpPr>
        <p:spPr>
          <a:xfrm flipV="1">
            <a:off x="2108420" y="4377839"/>
            <a:ext cx="303340" cy="21627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Connecteur droit 32"/>
          <p:cNvCxnSpPr/>
          <p:nvPr/>
        </p:nvCxnSpPr>
        <p:spPr>
          <a:xfrm flipV="1">
            <a:off x="6179362" y="4287004"/>
            <a:ext cx="303340" cy="21627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Connecteur droit 33"/>
          <p:cNvCxnSpPr/>
          <p:nvPr/>
        </p:nvCxnSpPr>
        <p:spPr>
          <a:xfrm>
            <a:off x="5858301" y="4274269"/>
            <a:ext cx="321222" cy="211707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Connecteur droit 34"/>
          <p:cNvCxnSpPr/>
          <p:nvPr/>
        </p:nvCxnSpPr>
        <p:spPr>
          <a:xfrm flipV="1">
            <a:off x="5554961" y="4287004"/>
            <a:ext cx="303340" cy="21627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Connecteur droit 35"/>
          <p:cNvCxnSpPr/>
          <p:nvPr/>
        </p:nvCxnSpPr>
        <p:spPr>
          <a:xfrm flipV="1">
            <a:off x="7270587" y="4113709"/>
            <a:ext cx="0" cy="36842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Connecteur droit 36"/>
          <p:cNvCxnSpPr/>
          <p:nvPr/>
        </p:nvCxnSpPr>
        <p:spPr>
          <a:xfrm flipV="1">
            <a:off x="7670307" y="4101916"/>
            <a:ext cx="177329" cy="369041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>
            <a:off x="7563709" y="3903319"/>
            <a:ext cx="321222" cy="211707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Connecteur droit 39"/>
          <p:cNvCxnSpPr/>
          <p:nvPr/>
        </p:nvCxnSpPr>
        <p:spPr>
          <a:xfrm>
            <a:off x="7270587" y="4473240"/>
            <a:ext cx="397757" cy="889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Connecteur droit 40"/>
          <p:cNvCxnSpPr/>
          <p:nvPr/>
        </p:nvCxnSpPr>
        <p:spPr>
          <a:xfrm flipV="1">
            <a:off x="7260369" y="3896346"/>
            <a:ext cx="303340" cy="21627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Connecteur droit 43"/>
          <p:cNvCxnSpPr/>
          <p:nvPr/>
        </p:nvCxnSpPr>
        <p:spPr>
          <a:xfrm flipV="1">
            <a:off x="7849719" y="4062678"/>
            <a:ext cx="321222" cy="51031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4204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FF0000"/>
                </a:solidFill>
              </a:rPr>
              <a:t>IV. Nommer composés oxygénés</a:t>
            </a:r>
            <a:endParaRPr lang="fr-FR" dirty="0"/>
          </a:p>
        </p:txBody>
      </p:sp>
      <p:pic>
        <p:nvPicPr>
          <p:cNvPr id="6" name="Image 5"/>
          <p:cNvPicPr/>
          <p:nvPr/>
        </p:nvPicPr>
        <p:blipFill rotWithShape="1">
          <a:blip r:embed="rId2"/>
          <a:srcRect l="6626" t="30062" r="23388" b="19386"/>
          <a:stretch/>
        </p:blipFill>
        <p:spPr bwMode="auto">
          <a:xfrm>
            <a:off x="1115616" y="1700808"/>
            <a:ext cx="7344816" cy="396043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229964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9552" y="1340769"/>
            <a:ext cx="7918648" cy="2259682"/>
          </a:xfrm>
        </p:spPr>
        <p:txBody>
          <a:bodyPr>
            <a:normAutofit/>
          </a:bodyPr>
          <a:lstStyle/>
          <a:p>
            <a:pPr lvl="0"/>
            <a:r>
              <a:rPr lang="fr-FR" b="1" dirty="0" smtClean="0">
                <a:solidFill>
                  <a:srgbClr val="FF0000"/>
                </a:solidFill>
              </a:rPr>
              <a:t>I. </a:t>
            </a:r>
            <a:r>
              <a:rPr lang="fr-FR" b="1" dirty="0">
                <a:solidFill>
                  <a:srgbClr val="FF0000"/>
                </a:solidFill>
              </a:rPr>
              <a:t>GENERALITES SUR LA MODELISATION DES MOLECULES.</a:t>
            </a:r>
            <a:r>
              <a:rPr lang="fr-FR" dirty="0">
                <a:solidFill>
                  <a:srgbClr val="FF0000"/>
                </a:solidFill>
              </a:rPr>
              <a:t/>
            </a:r>
            <a:br>
              <a:rPr lang="fr-FR" dirty="0">
                <a:solidFill>
                  <a:srgbClr val="FF0000"/>
                </a:solidFill>
              </a:rPr>
            </a:br>
            <a:endParaRPr lang="fr-F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1692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00B050"/>
                </a:solidFill>
              </a:rPr>
              <a:t>Exemple 1 :</a:t>
            </a:r>
            <a:endParaRPr lang="fr-FR" dirty="0">
              <a:solidFill>
                <a:srgbClr val="00B050"/>
              </a:solidFill>
            </a:endParaRPr>
          </a:p>
        </p:txBody>
      </p:sp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69" t="30355" r="15024" b="24727"/>
          <a:stretch/>
        </p:blipFill>
        <p:spPr bwMode="auto">
          <a:xfrm>
            <a:off x="467544" y="1844824"/>
            <a:ext cx="8553663" cy="3018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3515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00B050"/>
                </a:solidFill>
              </a:rPr>
              <a:t>Exemple </a:t>
            </a:r>
            <a:r>
              <a:rPr lang="fr-FR" dirty="0" smtClean="0">
                <a:solidFill>
                  <a:srgbClr val="00B050"/>
                </a:solidFill>
              </a:rPr>
              <a:t>2 </a:t>
            </a:r>
            <a:r>
              <a:rPr lang="fr-FR" dirty="0">
                <a:solidFill>
                  <a:srgbClr val="00B050"/>
                </a:solidFill>
              </a:rPr>
              <a:t>:</a:t>
            </a:r>
            <a:endParaRPr lang="fr-FR" dirty="0"/>
          </a:p>
        </p:txBody>
      </p:sp>
      <p:graphicFrame>
        <p:nvGraphicFramePr>
          <p:cNvPr id="4" name="Obje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2555967"/>
              </p:ext>
            </p:extLst>
          </p:nvPr>
        </p:nvGraphicFramePr>
        <p:xfrm>
          <a:off x="467544" y="1916832"/>
          <a:ext cx="8265693" cy="3141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Document" r:id="rId4" imgW="5918845" imgH="2248727" progId="Word.Document.12">
                  <p:embed/>
                </p:oleObj>
              </mc:Choice>
              <mc:Fallback>
                <p:oleObj name="Document" r:id="rId4" imgW="5918845" imgH="224872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67544" y="1916832"/>
                        <a:ext cx="8265693" cy="31417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92818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II. Squelette carboné d’une molécule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2132856"/>
            <a:ext cx="8229600" cy="3633267"/>
          </a:xfrm>
        </p:spPr>
        <p:txBody>
          <a:bodyPr/>
          <a:lstStyle/>
          <a:p>
            <a:pPr marL="0" indent="0">
              <a:buNone/>
            </a:pPr>
            <a:endParaRPr lang="fr-FR" b="1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fr-FR" b="1" dirty="0" smtClean="0"/>
              <a:t>-linéaire</a:t>
            </a:r>
          </a:p>
          <a:p>
            <a:pPr marL="0" indent="0">
              <a:buNone/>
            </a:pPr>
            <a:r>
              <a:rPr lang="fr-FR" b="1" dirty="0" smtClean="0"/>
              <a:t>-ramifiée</a:t>
            </a:r>
          </a:p>
          <a:p>
            <a:pPr marL="0" indent="0">
              <a:buNone/>
            </a:pPr>
            <a:r>
              <a:rPr lang="fr-FR" b="1" dirty="0" smtClean="0"/>
              <a:t>-cyclique</a:t>
            </a:r>
            <a:endParaRPr lang="fr-FR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020913" y="1633155"/>
            <a:ext cx="71287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>
                <a:solidFill>
                  <a:srgbClr val="00B0F0"/>
                </a:solidFill>
              </a:rPr>
              <a:t>La chaîne carbonée peut être : </a:t>
            </a:r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0688" y="2348880"/>
            <a:ext cx="2533650" cy="322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4223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00B0F0"/>
                </a:solidFill>
              </a:rPr>
              <a:t>Différentes catégories de chaînes carbonées</a:t>
            </a:r>
            <a:endParaRPr lang="fr-FR" b="1" dirty="0">
              <a:solidFill>
                <a:srgbClr val="00B0F0"/>
              </a:solidFill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616651"/>
              </p:ext>
            </p:extLst>
          </p:nvPr>
        </p:nvGraphicFramePr>
        <p:xfrm>
          <a:off x="457200" y="2695014"/>
          <a:ext cx="822960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fr-FR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</a:rPr>
                        <a:t>Représentation semi-développée de la molécule</a:t>
                      </a:r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</a:rPr>
                        <a:t>Chaîne</a:t>
                      </a:r>
                      <a:r>
                        <a:rPr lang="fr-FR" b="1" baseline="0" dirty="0" smtClean="0">
                          <a:solidFill>
                            <a:schemeClr val="tx1"/>
                          </a:solidFill>
                        </a:rPr>
                        <a:t> …</a:t>
                      </a:r>
                    </a:p>
                    <a:p>
                      <a:pPr algn="ctr"/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 dirty="0" smtClean="0">
                        <a:solidFill>
                          <a:srgbClr val="C00000"/>
                        </a:solidFill>
                      </a:endParaRPr>
                    </a:p>
                    <a:p>
                      <a:pPr algn="ctr"/>
                      <a:endParaRPr lang="fr-FR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 dirty="0" smtClean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 dirty="0" smtClean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 dirty="0" smtClean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5" name="Image 4" descr="http://scphyschim.free.fr/1S/chimie/chaine-carbonee/C09-squelette-carbone-molecules-organiques_fichiers/image002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7091" y="3070374"/>
            <a:ext cx="1574800" cy="495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 5" descr="http://physique.chimie.pagesperso-orange.fr/Images/cyclohexane_et_rami_fond.gif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9865" b="26894"/>
          <a:stretch/>
        </p:blipFill>
        <p:spPr bwMode="auto">
          <a:xfrm>
            <a:off x="3789713" y="2854350"/>
            <a:ext cx="1511300" cy="12255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Image 6" descr="http://scphyschim.free.fr/1S/chimie/chaine-carbonee/C09-squelette-carbone-molecules-organiques_fichiers/image004.gif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8562" y="2955801"/>
            <a:ext cx="1574800" cy="781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 7" descr="http://scphyschim.free.fr/1S/chimie/chaine-carbonee/C09-squelette-carbone-molecules-organiques_fichiers/image010.gif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0894" y="2955801"/>
            <a:ext cx="1600200" cy="86995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ZoneTexte 8"/>
          <p:cNvSpPr txBox="1"/>
          <p:nvPr/>
        </p:nvSpPr>
        <p:spPr>
          <a:xfrm>
            <a:off x="2125685" y="4437112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C00000"/>
                </a:solidFill>
              </a:rPr>
              <a:t>linéaire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3789713" y="4437112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C00000"/>
                </a:solidFill>
              </a:rPr>
              <a:t>Cyclique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5471553" y="4437112"/>
            <a:ext cx="13326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C00000"/>
                </a:solidFill>
              </a:rPr>
              <a:t>Ramifiée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7092279" y="4298612"/>
            <a:ext cx="15161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C00000"/>
                </a:solidFill>
              </a:rPr>
              <a:t>Cyclique  et ramifiée</a:t>
            </a:r>
            <a:endParaRPr lang="fr-FR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2681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C’est la </a:t>
            </a:r>
            <a:r>
              <a:rPr lang="fr-FR" dirty="0"/>
              <a:t>chaîne carbonée </a:t>
            </a:r>
            <a:r>
              <a:rPr lang="fr-FR" b="1" dirty="0"/>
              <a:t>la plus </a:t>
            </a:r>
            <a:r>
              <a:rPr lang="fr-FR" b="1" dirty="0" smtClean="0"/>
              <a:t>longue.</a:t>
            </a:r>
            <a:r>
              <a:rPr lang="fr-FR" dirty="0" smtClean="0"/>
              <a:t> </a:t>
            </a:r>
          </a:p>
          <a:p>
            <a:pPr marL="0" indent="0">
              <a:buNone/>
            </a:pPr>
            <a:r>
              <a:rPr lang="fr-FR" b="1" dirty="0" smtClean="0">
                <a:solidFill>
                  <a:srgbClr val="C00000"/>
                </a:solidFill>
              </a:rPr>
              <a:t>Attention</a:t>
            </a:r>
            <a:r>
              <a:rPr lang="fr-FR" dirty="0" smtClean="0"/>
              <a:t> : elle doit obligatoirement contenir l’atome de </a:t>
            </a:r>
            <a:r>
              <a:rPr lang="fr-FR" dirty="0"/>
              <a:t>C fonctionnel).</a:t>
            </a:r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510" y="3761895"/>
            <a:ext cx="3366197" cy="10786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Forme libre 5"/>
          <p:cNvSpPr/>
          <p:nvPr/>
        </p:nvSpPr>
        <p:spPr>
          <a:xfrm>
            <a:off x="521037" y="3684233"/>
            <a:ext cx="3491670" cy="1233996"/>
          </a:xfrm>
          <a:custGeom>
            <a:avLst/>
            <a:gdLst>
              <a:gd name="connsiteX0" fmla="*/ 91522 w 3491670"/>
              <a:gd name="connsiteY0" fmla="*/ 26633 h 1233996"/>
              <a:gd name="connsiteX1" fmla="*/ 269076 w 3491670"/>
              <a:gd name="connsiteY1" fmla="*/ 35511 h 1233996"/>
              <a:gd name="connsiteX2" fmla="*/ 517650 w 3491670"/>
              <a:gd name="connsiteY2" fmla="*/ 17755 h 1233996"/>
              <a:gd name="connsiteX3" fmla="*/ 641938 w 3491670"/>
              <a:gd name="connsiteY3" fmla="*/ 0 h 1233996"/>
              <a:gd name="connsiteX4" fmla="*/ 952656 w 3491670"/>
              <a:gd name="connsiteY4" fmla="*/ 8878 h 1233996"/>
              <a:gd name="connsiteX5" fmla="*/ 988167 w 3491670"/>
              <a:gd name="connsiteY5" fmla="*/ 17755 h 1233996"/>
              <a:gd name="connsiteX6" fmla="*/ 1272252 w 3491670"/>
              <a:gd name="connsiteY6" fmla="*/ 35511 h 1233996"/>
              <a:gd name="connsiteX7" fmla="*/ 1582971 w 3491670"/>
              <a:gd name="connsiteY7" fmla="*/ 26633 h 1233996"/>
              <a:gd name="connsiteX8" fmla="*/ 1840423 w 3491670"/>
              <a:gd name="connsiteY8" fmla="*/ 44388 h 1233996"/>
              <a:gd name="connsiteX9" fmla="*/ 2000221 w 3491670"/>
              <a:gd name="connsiteY9" fmla="*/ 53266 h 1233996"/>
              <a:gd name="connsiteX10" fmla="*/ 2151142 w 3491670"/>
              <a:gd name="connsiteY10" fmla="*/ 71021 h 1233996"/>
              <a:gd name="connsiteX11" fmla="*/ 2346450 w 3491670"/>
              <a:gd name="connsiteY11" fmla="*/ 62144 h 1233996"/>
              <a:gd name="connsiteX12" fmla="*/ 2381961 w 3491670"/>
              <a:gd name="connsiteY12" fmla="*/ 53266 h 1233996"/>
              <a:gd name="connsiteX13" fmla="*/ 2515126 w 3491670"/>
              <a:gd name="connsiteY13" fmla="*/ 62144 h 1233996"/>
              <a:gd name="connsiteX14" fmla="*/ 2550637 w 3491670"/>
              <a:gd name="connsiteY14" fmla="*/ 79899 h 1233996"/>
              <a:gd name="connsiteX15" fmla="*/ 2559514 w 3491670"/>
              <a:gd name="connsiteY15" fmla="*/ 106532 h 1233996"/>
              <a:gd name="connsiteX16" fmla="*/ 2577270 w 3491670"/>
              <a:gd name="connsiteY16" fmla="*/ 124287 h 1233996"/>
              <a:gd name="connsiteX17" fmla="*/ 2595025 w 3491670"/>
              <a:gd name="connsiteY17" fmla="*/ 177553 h 1233996"/>
              <a:gd name="connsiteX18" fmla="*/ 2586147 w 3491670"/>
              <a:gd name="connsiteY18" fmla="*/ 310718 h 1233996"/>
              <a:gd name="connsiteX19" fmla="*/ 2568392 w 3491670"/>
              <a:gd name="connsiteY19" fmla="*/ 390617 h 1233996"/>
              <a:gd name="connsiteX20" fmla="*/ 2541759 w 3491670"/>
              <a:gd name="connsiteY20" fmla="*/ 470517 h 1233996"/>
              <a:gd name="connsiteX21" fmla="*/ 2532881 w 3491670"/>
              <a:gd name="connsiteY21" fmla="*/ 497150 h 1233996"/>
              <a:gd name="connsiteX22" fmla="*/ 2541759 w 3491670"/>
              <a:gd name="connsiteY22" fmla="*/ 603682 h 1233996"/>
              <a:gd name="connsiteX23" fmla="*/ 2568392 w 3491670"/>
              <a:gd name="connsiteY23" fmla="*/ 630315 h 1233996"/>
              <a:gd name="connsiteX24" fmla="*/ 3012276 w 3491670"/>
              <a:gd name="connsiteY24" fmla="*/ 639192 h 1233996"/>
              <a:gd name="connsiteX25" fmla="*/ 3127685 w 3491670"/>
              <a:gd name="connsiteY25" fmla="*/ 656948 h 1233996"/>
              <a:gd name="connsiteX26" fmla="*/ 3180951 w 3491670"/>
              <a:gd name="connsiteY26" fmla="*/ 674703 h 1233996"/>
              <a:gd name="connsiteX27" fmla="*/ 3287483 w 3491670"/>
              <a:gd name="connsiteY27" fmla="*/ 710214 h 1233996"/>
              <a:gd name="connsiteX28" fmla="*/ 3314116 w 3491670"/>
              <a:gd name="connsiteY28" fmla="*/ 719091 h 1233996"/>
              <a:gd name="connsiteX29" fmla="*/ 3340749 w 3491670"/>
              <a:gd name="connsiteY29" fmla="*/ 727969 h 1233996"/>
              <a:gd name="connsiteX30" fmla="*/ 3385138 w 3491670"/>
              <a:gd name="connsiteY30" fmla="*/ 736847 h 1233996"/>
              <a:gd name="connsiteX31" fmla="*/ 3456159 w 3491670"/>
              <a:gd name="connsiteY31" fmla="*/ 790113 h 1233996"/>
              <a:gd name="connsiteX32" fmla="*/ 3473914 w 3491670"/>
              <a:gd name="connsiteY32" fmla="*/ 816746 h 1233996"/>
              <a:gd name="connsiteX33" fmla="*/ 3491670 w 3491670"/>
              <a:gd name="connsiteY33" fmla="*/ 870012 h 1233996"/>
              <a:gd name="connsiteX34" fmla="*/ 3482792 w 3491670"/>
              <a:gd name="connsiteY34" fmla="*/ 941033 h 1233996"/>
              <a:gd name="connsiteX35" fmla="*/ 3473914 w 3491670"/>
              <a:gd name="connsiteY35" fmla="*/ 967666 h 1233996"/>
              <a:gd name="connsiteX36" fmla="*/ 3465037 w 3491670"/>
              <a:gd name="connsiteY36" fmla="*/ 1003177 h 1233996"/>
              <a:gd name="connsiteX37" fmla="*/ 3456159 w 3491670"/>
              <a:gd name="connsiteY37" fmla="*/ 1083076 h 1233996"/>
              <a:gd name="connsiteX38" fmla="*/ 3447281 w 3491670"/>
              <a:gd name="connsiteY38" fmla="*/ 1171852 h 1233996"/>
              <a:gd name="connsiteX39" fmla="*/ 3438404 w 3491670"/>
              <a:gd name="connsiteY39" fmla="*/ 1207363 h 1233996"/>
              <a:gd name="connsiteX40" fmla="*/ 3411771 w 3491670"/>
              <a:gd name="connsiteY40" fmla="*/ 1216241 h 1233996"/>
              <a:gd name="connsiteX41" fmla="*/ 3243095 w 3491670"/>
              <a:gd name="connsiteY41" fmla="*/ 1233996 h 1233996"/>
              <a:gd name="connsiteX42" fmla="*/ 2337573 w 3491670"/>
              <a:gd name="connsiteY42" fmla="*/ 1216241 h 1233996"/>
              <a:gd name="connsiteX43" fmla="*/ 2231041 w 3491670"/>
              <a:gd name="connsiteY43" fmla="*/ 1207363 h 1233996"/>
              <a:gd name="connsiteX44" fmla="*/ 2168897 w 3491670"/>
              <a:gd name="connsiteY44" fmla="*/ 1198485 h 1233996"/>
              <a:gd name="connsiteX45" fmla="*/ 2115631 w 3491670"/>
              <a:gd name="connsiteY45" fmla="*/ 1189608 h 1233996"/>
              <a:gd name="connsiteX46" fmla="*/ 2017977 w 3491670"/>
              <a:gd name="connsiteY46" fmla="*/ 1162975 h 1233996"/>
              <a:gd name="connsiteX47" fmla="*/ 1991344 w 3491670"/>
              <a:gd name="connsiteY47" fmla="*/ 1145219 h 1233996"/>
              <a:gd name="connsiteX48" fmla="*/ 1902567 w 3491670"/>
              <a:gd name="connsiteY48" fmla="*/ 1118586 h 1233996"/>
              <a:gd name="connsiteX49" fmla="*/ 1875934 w 3491670"/>
              <a:gd name="connsiteY49" fmla="*/ 1109709 h 1233996"/>
              <a:gd name="connsiteX50" fmla="*/ 1858179 w 3491670"/>
              <a:gd name="connsiteY50" fmla="*/ 1091953 h 1233996"/>
              <a:gd name="connsiteX51" fmla="*/ 1822668 w 3491670"/>
              <a:gd name="connsiteY51" fmla="*/ 1083076 h 1233996"/>
              <a:gd name="connsiteX52" fmla="*/ 1769402 w 3491670"/>
              <a:gd name="connsiteY52" fmla="*/ 1065320 h 1233996"/>
              <a:gd name="connsiteX53" fmla="*/ 1716136 w 3491670"/>
              <a:gd name="connsiteY53" fmla="*/ 1047565 h 1233996"/>
              <a:gd name="connsiteX54" fmla="*/ 1689503 w 3491670"/>
              <a:gd name="connsiteY54" fmla="*/ 1038687 h 1233996"/>
              <a:gd name="connsiteX55" fmla="*/ 1653992 w 3491670"/>
              <a:gd name="connsiteY55" fmla="*/ 1029810 h 1233996"/>
              <a:gd name="connsiteX56" fmla="*/ 1627359 w 3491670"/>
              <a:gd name="connsiteY56" fmla="*/ 1012054 h 1233996"/>
              <a:gd name="connsiteX57" fmla="*/ 1591848 w 3491670"/>
              <a:gd name="connsiteY57" fmla="*/ 994299 h 1233996"/>
              <a:gd name="connsiteX58" fmla="*/ 1565215 w 3491670"/>
              <a:gd name="connsiteY58" fmla="*/ 967666 h 1233996"/>
              <a:gd name="connsiteX59" fmla="*/ 1520827 w 3491670"/>
              <a:gd name="connsiteY59" fmla="*/ 887767 h 1233996"/>
              <a:gd name="connsiteX60" fmla="*/ 1529705 w 3491670"/>
              <a:gd name="connsiteY60" fmla="*/ 719091 h 1233996"/>
              <a:gd name="connsiteX61" fmla="*/ 1520827 w 3491670"/>
              <a:gd name="connsiteY61" fmla="*/ 603682 h 1233996"/>
              <a:gd name="connsiteX62" fmla="*/ 1494194 w 3491670"/>
              <a:gd name="connsiteY62" fmla="*/ 568171 h 1233996"/>
              <a:gd name="connsiteX63" fmla="*/ 1396540 w 3491670"/>
              <a:gd name="connsiteY63" fmla="*/ 532660 h 1233996"/>
              <a:gd name="connsiteX64" fmla="*/ 1352151 w 3491670"/>
              <a:gd name="connsiteY64" fmla="*/ 523783 h 1233996"/>
              <a:gd name="connsiteX65" fmla="*/ 881635 w 3491670"/>
              <a:gd name="connsiteY65" fmla="*/ 523783 h 1233996"/>
              <a:gd name="connsiteX66" fmla="*/ 846124 w 3491670"/>
              <a:gd name="connsiteY66" fmla="*/ 514905 h 1233996"/>
              <a:gd name="connsiteX67" fmla="*/ 677448 w 3491670"/>
              <a:gd name="connsiteY67" fmla="*/ 506027 h 1233996"/>
              <a:gd name="connsiteX68" fmla="*/ 606427 w 3491670"/>
              <a:gd name="connsiteY68" fmla="*/ 488272 h 1233996"/>
              <a:gd name="connsiteX69" fmla="*/ 579794 w 3491670"/>
              <a:gd name="connsiteY69" fmla="*/ 479394 h 1233996"/>
              <a:gd name="connsiteX70" fmla="*/ 544283 w 3491670"/>
              <a:gd name="connsiteY70" fmla="*/ 470517 h 1233996"/>
              <a:gd name="connsiteX71" fmla="*/ 491017 w 3491670"/>
              <a:gd name="connsiteY71" fmla="*/ 452761 h 1233996"/>
              <a:gd name="connsiteX72" fmla="*/ 295709 w 3491670"/>
              <a:gd name="connsiteY72" fmla="*/ 435006 h 1233996"/>
              <a:gd name="connsiteX73" fmla="*/ 251320 w 3491670"/>
              <a:gd name="connsiteY73" fmla="*/ 426128 h 1233996"/>
              <a:gd name="connsiteX74" fmla="*/ 206932 w 3491670"/>
              <a:gd name="connsiteY74" fmla="*/ 390617 h 1233996"/>
              <a:gd name="connsiteX75" fmla="*/ 127033 w 3491670"/>
              <a:gd name="connsiteY75" fmla="*/ 363984 h 1233996"/>
              <a:gd name="connsiteX76" fmla="*/ 100400 w 3491670"/>
              <a:gd name="connsiteY76" fmla="*/ 346229 h 1233996"/>
              <a:gd name="connsiteX77" fmla="*/ 73767 w 3491670"/>
              <a:gd name="connsiteY77" fmla="*/ 337351 h 1233996"/>
              <a:gd name="connsiteX78" fmla="*/ 20501 w 3491670"/>
              <a:gd name="connsiteY78" fmla="*/ 301841 h 1233996"/>
              <a:gd name="connsiteX79" fmla="*/ 11623 w 3491670"/>
              <a:gd name="connsiteY79" fmla="*/ 133165 h 1233996"/>
              <a:gd name="connsiteX80" fmla="*/ 20501 w 3491670"/>
              <a:gd name="connsiteY80" fmla="*/ 106532 h 1233996"/>
              <a:gd name="connsiteX81" fmla="*/ 73767 w 3491670"/>
              <a:gd name="connsiteY81" fmla="*/ 79899 h 1233996"/>
              <a:gd name="connsiteX82" fmla="*/ 91522 w 3491670"/>
              <a:gd name="connsiteY82" fmla="*/ 26633 h 1233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3491670" h="1233996">
                <a:moveTo>
                  <a:pt x="91522" y="26633"/>
                </a:moveTo>
                <a:cubicBezTo>
                  <a:pt x="124073" y="19235"/>
                  <a:pt x="209817" y="35511"/>
                  <a:pt x="269076" y="35511"/>
                </a:cubicBezTo>
                <a:cubicBezTo>
                  <a:pt x="333858" y="35511"/>
                  <a:pt x="446842" y="24192"/>
                  <a:pt x="517650" y="17755"/>
                </a:cubicBezTo>
                <a:cubicBezTo>
                  <a:pt x="558625" y="9561"/>
                  <a:pt x="599769" y="0"/>
                  <a:pt x="641938" y="0"/>
                </a:cubicBezTo>
                <a:cubicBezTo>
                  <a:pt x="745553" y="0"/>
                  <a:pt x="849083" y="5919"/>
                  <a:pt x="952656" y="8878"/>
                </a:cubicBezTo>
                <a:cubicBezTo>
                  <a:pt x="964493" y="11837"/>
                  <a:pt x="976108" y="15900"/>
                  <a:pt x="988167" y="17755"/>
                </a:cubicBezTo>
                <a:cubicBezTo>
                  <a:pt x="1078628" y="31672"/>
                  <a:pt x="1186581" y="31786"/>
                  <a:pt x="1272252" y="35511"/>
                </a:cubicBezTo>
                <a:cubicBezTo>
                  <a:pt x="1375825" y="32552"/>
                  <a:pt x="1479368" y="25014"/>
                  <a:pt x="1582971" y="26633"/>
                </a:cubicBezTo>
                <a:cubicBezTo>
                  <a:pt x="1668982" y="27977"/>
                  <a:pt x="1754534" y="39616"/>
                  <a:pt x="1840423" y="44388"/>
                </a:cubicBezTo>
                <a:lnTo>
                  <a:pt x="2000221" y="53266"/>
                </a:lnTo>
                <a:cubicBezTo>
                  <a:pt x="2028456" y="55358"/>
                  <a:pt x="2120640" y="67209"/>
                  <a:pt x="2151142" y="71021"/>
                </a:cubicBezTo>
                <a:cubicBezTo>
                  <a:pt x="2216245" y="68062"/>
                  <a:pt x="2281472" y="67142"/>
                  <a:pt x="2346450" y="62144"/>
                </a:cubicBezTo>
                <a:cubicBezTo>
                  <a:pt x="2358615" y="61208"/>
                  <a:pt x="2369760" y="53266"/>
                  <a:pt x="2381961" y="53266"/>
                </a:cubicBezTo>
                <a:cubicBezTo>
                  <a:pt x="2426448" y="53266"/>
                  <a:pt x="2470738" y="59185"/>
                  <a:pt x="2515126" y="62144"/>
                </a:cubicBezTo>
                <a:cubicBezTo>
                  <a:pt x="2526963" y="68062"/>
                  <a:pt x="2541279" y="70541"/>
                  <a:pt x="2550637" y="79899"/>
                </a:cubicBezTo>
                <a:cubicBezTo>
                  <a:pt x="2557254" y="86516"/>
                  <a:pt x="2554699" y="98508"/>
                  <a:pt x="2559514" y="106532"/>
                </a:cubicBezTo>
                <a:cubicBezTo>
                  <a:pt x="2563820" y="113709"/>
                  <a:pt x="2571351" y="118369"/>
                  <a:pt x="2577270" y="124287"/>
                </a:cubicBezTo>
                <a:cubicBezTo>
                  <a:pt x="2583188" y="142042"/>
                  <a:pt x="2596270" y="158879"/>
                  <a:pt x="2595025" y="177553"/>
                </a:cubicBezTo>
                <a:cubicBezTo>
                  <a:pt x="2592066" y="221941"/>
                  <a:pt x="2590574" y="266452"/>
                  <a:pt x="2586147" y="310718"/>
                </a:cubicBezTo>
                <a:cubicBezTo>
                  <a:pt x="2584879" y="323399"/>
                  <a:pt x="2572843" y="375781"/>
                  <a:pt x="2568392" y="390617"/>
                </a:cubicBezTo>
                <a:cubicBezTo>
                  <a:pt x="2568378" y="390664"/>
                  <a:pt x="2546206" y="457177"/>
                  <a:pt x="2541759" y="470517"/>
                </a:cubicBezTo>
                <a:lnTo>
                  <a:pt x="2532881" y="497150"/>
                </a:lnTo>
                <a:cubicBezTo>
                  <a:pt x="2535840" y="532661"/>
                  <a:pt x="2532577" y="569251"/>
                  <a:pt x="2541759" y="603682"/>
                </a:cubicBezTo>
                <a:cubicBezTo>
                  <a:pt x="2544994" y="615813"/>
                  <a:pt x="2555873" y="629370"/>
                  <a:pt x="2568392" y="630315"/>
                </a:cubicBezTo>
                <a:cubicBezTo>
                  <a:pt x="2715963" y="641452"/>
                  <a:pt x="2864315" y="636233"/>
                  <a:pt x="3012276" y="639192"/>
                </a:cubicBezTo>
                <a:cubicBezTo>
                  <a:pt x="3068551" y="645445"/>
                  <a:pt x="3082456" y="643379"/>
                  <a:pt x="3127685" y="656948"/>
                </a:cubicBezTo>
                <a:cubicBezTo>
                  <a:pt x="3145611" y="662326"/>
                  <a:pt x="3163196" y="668785"/>
                  <a:pt x="3180951" y="674703"/>
                </a:cubicBezTo>
                <a:lnTo>
                  <a:pt x="3287483" y="710214"/>
                </a:lnTo>
                <a:lnTo>
                  <a:pt x="3314116" y="719091"/>
                </a:lnTo>
                <a:cubicBezTo>
                  <a:pt x="3322994" y="722050"/>
                  <a:pt x="3331573" y="726134"/>
                  <a:pt x="3340749" y="727969"/>
                </a:cubicBezTo>
                <a:lnTo>
                  <a:pt x="3385138" y="736847"/>
                </a:lnTo>
                <a:cubicBezTo>
                  <a:pt x="3409488" y="753080"/>
                  <a:pt x="3437389" y="766650"/>
                  <a:pt x="3456159" y="790113"/>
                </a:cubicBezTo>
                <a:cubicBezTo>
                  <a:pt x="3462824" y="798445"/>
                  <a:pt x="3469581" y="806996"/>
                  <a:pt x="3473914" y="816746"/>
                </a:cubicBezTo>
                <a:cubicBezTo>
                  <a:pt x="3481515" y="833849"/>
                  <a:pt x="3491670" y="870012"/>
                  <a:pt x="3491670" y="870012"/>
                </a:cubicBezTo>
                <a:cubicBezTo>
                  <a:pt x="3488711" y="893686"/>
                  <a:pt x="3487060" y="917560"/>
                  <a:pt x="3482792" y="941033"/>
                </a:cubicBezTo>
                <a:cubicBezTo>
                  <a:pt x="3481118" y="950240"/>
                  <a:pt x="3476485" y="958668"/>
                  <a:pt x="3473914" y="967666"/>
                </a:cubicBezTo>
                <a:cubicBezTo>
                  <a:pt x="3470562" y="979398"/>
                  <a:pt x="3467996" y="991340"/>
                  <a:pt x="3465037" y="1003177"/>
                </a:cubicBezTo>
                <a:cubicBezTo>
                  <a:pt x="3462078" y="1029810"/>
                  <a:pt x="3458964" y="1056426"/>
                  <a:pt x="3456159" y="1083076"/>
                </a:cubicBezTo>
                <a:cubicBezTo>
                  <a:pt x="3453046" y="1112652"/>
                  <a:pt x="3451487" y="1142411"/>
                  <a:pt x="3447281" y="1171852"/>
                </a:cubicBezTo>
                <a:cubicBezTo>
                  <a:pt x="3445556" y="1183931"/>
                  <a:pt x="3446026" y="1197835"/>
                  <a:pt x="3438404" y="1207363"/>
                </a:cubicBezTo>
                <a:cubicBezTo>
                  <a:pt x="3432558" y="1214670"/>
                  <a:pt x="3420906" y="1214211"/>
                  <a:pt x="3411771" y="1216241"/>
                </a:cubicBezTo>
                <a:cubicBezTo>
                  <a:pt x="3355371" y="1228774"/>
                  <a:pt x="3301590" y="1229496"/>
                  <a:pt x="3243095" y="1233996"/>
                </a:cubicBezTo>
                <a:cubicBezTo>
                  <a:pt x="2815508" y="1207271"/>
                  <a:pt x="3317643" y="1236242"/>
                  <a:pt x="2337573" y="1216241"/>
                </a:cubicBezTo>
                <a:cubicBezTo>
                  <a:pt x="2301947" y="1215514"/>
                  <a:pt x="2266479" y="1211093"/>
                  <a:pt x="2231041" y="1207363"/>
                </a:cubicBezTo>
                <a:cubicBezTo>
                  <a:pt x="2210231" y="1205172"/>
                  <a:pt x="2189579" y="1201667"/>
                  <a:pt x="2168897" y="1198485"/>
                </a:cubicBezTo>
                <a:cubicBezTo>
                  <a:pt x="2151106" y="1195748"/>
                  <a:pt x="2133232" y="1193380"/>
                  <a:pt x="2115631" y="1189608"/>
                </a:cubicBezTo>
                <a:cubicBezTo>
                  <a:pt x="2059573" y="1177596"/>
                  <a:pt x="2058541" y="1176495"/>
                  <a:pt x="2017977" y="1162975"/>
                </a:cubicBezTo>
                <a:cubicBezTo>
                  <a:pt x="2009099" y="1157056"/>
                  <a:pt x="2001094" y="1149552"/>
                  <a:pt x="1991344" y="1145219"/>
                </a:cubicBezTo>
                <a:cubicBezTo>
                  <a:pt x="1953379" y="1128345"/>
                  <a:pt x="1938714" y="1128913"/>
                  <a:pt x="1902567" y="1118586"/>
                </a:cubicBezTo>
                <a:cubicBezTo>
                  <a:pt x="1893569" y="1116015"/>
                  <a:pt x="1884812" y="1112668"/>
                  <a:pt x="1875934" y="1109709"/>
                </a:cubicBezTo>
                <a:cubicBezTo>
                  <a:pt x="1870016" y="1103790"/>
                  <a:pt x="1865665" y="1095696"/>
                  <a:pt x="1858179" y="1091953"/>
                </a:cubicBezTo>
                <a:cubicBezTo>
                  <a:pt x="1847266" y="1086496"/>
                  <a:pt x="1834355" y="1086582"/>
                  <a:pt x="1822668" y="1083076"/>
                </a:cubicBezTo>
                <a:cubicBezTo>
                  <a:pt x="1804741" y="1077698"/>
                  <a:pt x="1787157" y="1071238"/>
                  <a:pt x="1769402" y="1065320"/>
                </a:cubicBezTo>
                <a:lnTo>
                  <a:pt x="1716136" y="1047565"/>
                </a:lnTo>
                <a:cubicBezTo>
                  <a:pt x="1707258" y="1044606"/>
                  <a:pt x="1698582" y="1040956"/>
                  <a:pt x="1689503" y="1038687"/>
                </a:cubicBezTo>
                <a:lnTo>
                  <a:pt x="1653992" y="1029810"/>
                </a:lnTo>
                <a:cubicBezTo>
                  <a:pt x="1645114" y="1023891"/>
                  <a:pt x="1636623" y="1017348"/>
                  <a:pt x="1627359" y="1012054"/>
                </a:cubicBezTo>
                <a:cubicBezTo>
                  <a:pt x="1615869" y="1005488"/>
                  <a:pt x="1602617" y="1001991"/>
                  <a:pt x="1591848" y="994299"/>
                </a:cubicBezTo>
                <a:cubicBezTo>
                  <a:pt x="1581632" y="987002"/>
                  <a:pt x="1572923" y="977576"/>
                  <a:pt x="1565215" y="967666"/>
                </a:cubicBezTo>
                <a:cubicBezTo>
                  <a:pt x="1529603" y="921878"/>
                  <a:pt x="1534222" y="927950"/>
                  <a:pt x="1520827" y="887767"/>
                </a:cubicBezTo>
                <a:cubicBezTo>
                  <a:pt x="1523786" y="831542"/>
                  <a:pt x="1529705" y="775394"/>
                  <a:pt x="1529705" y="719091"/>
                </a:cubicBezTo>
                <a:cubicBezTo>
                  <a:pt x="1529705" y="680508"/>
                  <a:pt x="1529664" y="641240"/>
                  <a:pt x="1520827" y="603682"/>
                </a:cubicBezTo>
                <a:cubicBezTo>
                  <a:pt x="1517438" y="589279"/>
                  <a:pt x="1504656" y="578633"/>
                  <a:pt x="1494194" y="568171"/>
                </a:cubicBezTo>
                <a:cubicBezTo>
                  <a:pt x="1469039" y="543016"/>
                  <a:pt x="1428094" y="538970"/>
                  <a:pt x="1396540" y="532660"/>
                </a:cubicBezTo>
                <a:lnTo>
                  <a:pt x="1352151" y="523783"/>
                </a:lnTo>
                <a:cubicBezTo>
                  <a:pt x="1146291" y="542496"/>
                  <a:pt x="1227813" y="538834"/>
                  <a:pt x="881635" y="523783"/>
                </a:cubicBezTo>
                <a:cubicBezTo>
                  <a:pt x="869445" y="523253"/>
                  <a:pt x="858279" y="515962"/>
                  <a:pt x="846124" y="514905"/>
                </a:cubicBezTo>
                <a:cubicBezTo>
                  <a:pt x="790033" y="510027"/>
                  <a:pt x="733673" y="508986"/>
                  <a:pt x="677448" y="506027"/>
                </a:cubicBezTo>
                <a:cubicBezTo>
                  <a:pt x="653774" y="500109"/>
                  <a:pt x="629577" y="495989"/>
                  <a:pt x="606427" y="488272"/>
                </a:cubicBezTo>
                <a:cubicBezTo>
                  <a:pt x="597549" y="485313"/>
                  <a:pt x="588792" y="481965"/>
                  <a:pt x="579794" y="479394"/>
                </a:cubicBezTo>
                <a:cubicBezTo>
                  <a:pt x="568062" y="476042"/>
                  <a:pt x="555970" y="474023"/>
                  <a:pt x="544283" y="470517"/>
                </a:cubicBezTo>
                <a:cubicBezTo>
                  <a:pt x="526356" y="465139"/>
                  <a:pt x="509618" y="454828"/>
                  <a:pt x="491017" y="452761"/>
                </a:cubicBezTo>
                <a:cubicBezTo>
                  <a:pt x="372771" y="439624"/>
                  <a:pt x="437836" y="445939"/>
                  <a:pt x="295709" y="435006"/>
                </a:cubicBezTo>
                <a:cubicBezTo>
                  <a:pt x="280913" y="432047"/>
                  <a:pt x="265449" y="431426"/>
                  <a:pt x="251320" y="426128"/>
                </a:cubicBezTo>
                <a:cubicBezTo>
                  <a:pt x="197239" y="405848"/>
                  <a:pt x="248300" y="414257"/>
                  <a:pt x="206932" y="390617"/>
                </a:cubicBezTo>
                <a:cubicBezTo>
                  <a:pt x="180933" y="375760"/>
                  <a:pt x="155250" y="371038"/>
                  <a:pt x="127033" y="363984"/>
                </a:cubicBezTo>
                <a:cubicBezTo>
                  <a:pt x="118155" y="358066"/>
                  <a:pt x="109943" y="351001"/>
                  <a:pt x="100400" y="346229"/>
                </a:cubicBezTo>
                <a:cubicBezTo>
                  <a:pt x="92030" y="342044"/>
                  <a:pt x="81947" y="341896"/>
                  <a:pt x="73767" y="337351"/>
                </a:cubicBezTo>
                <a:cubicBezTo>
                  <a:pt x="55113" y="326988"/>
                  <a:pt x="20501" y="301841"/>
                  <a:pt x="20501" y="301841"/>
                </a:cubicBezTo>
                <a:cubicBezTo>
                  <a:pt x="-7181" y="218794"/>
                  <a:pt x="-3377" y="253171"/>
                  <a:pt x="11623" y="133165"/>
                </a:cubicBezTo>
                <a:cubicBezTo>
                  <a:pt x="12784" y="123879"/>
                  <a:pt x="14655" y="113839"/>
                  <a:pt x="20501" y="106532"/>
                </a:cubicBezTo>
                <a:cubicBezTo>
                  <a:pt x="37462" y="85332"/>
                  <a:pt x="52324" y="90620"/>
                  <a:pt x="73767" y="79899"/>
                </a:cubicBezTo>
                <a:cubicBezTo>
                  <a:pt x="102862" y="65351"/>
                  <a:pt x="58971" y="34031"/>
                  <a:pt x="91522" y="26633"/>
                </a:cubicBezTo>
                <a:close/>
              </a:path>
            </a:pathLst>
          </a:cu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4932040" y="3718480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521037" y="5134344"/>
            <a:ext cx="21787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ym typeface="Wingdings" panose="05000000000000000000" pitchFamily="2" charset="2"/>
              </a:rPr>
              <a:t>5 C dans la chaîne ppale  </a:t>
            </a:r>
            <a:r>
              <a:rPr lang="fr-FR" sz="2000" dirty="0" err="1" smtClean="0"/>
              <a:t>Pent</a:t>
            </a:r>
            <a:endParaRPr lang="fr-FR" sz="2000" dirty="0"/>
          </a:p>
        </p:txBody>
      </p:sp>
      <p:sp>
        <p:nvSpPr>
          <p:cNvPr id="5" name="ZoneTexte 4"/>
          <p:cNvSpPr txBox="1"/>
          <p:nvPr/>
        </p:nvSpPr>
        <p:spPr>
          <a:xfrm>
            <a:off x="5602893" y="5488287"/>
            <a:ext cx="24573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ym typeface="Wingdings" panose="05000000000000000000" pitchFamily="2" charset="2"/>
              </a:rPr>
              <a:t>7</a:t>
            </a:r>
            <a:r>
              <a:rPr lang="fr-FR" sz="2000" dirty="0" smtClean="0">
                <a:sym typeface="Wingdings" panose="05000000000000000000" pitchFamily="2" charset="2"/>
              </a:rPr>
              <a:t> C dans la chaîne ppale  </a:t>
            </a:r>
            <a:r>
              <a:rPr lang="fr-FR" sz="2000" dirty="0" err="1" smtClean="0"/>
              <a:t>Hept</a:t>
            </a:r>
            <a:endParaRPr lang="fr-FR" sz="20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9" name="Obje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5430790"/>
              </p:ext>
            </p:extLst>
          </p:nvPr>
        </p:nvGraphicFramePr>
        <p:xfrm>
          <a:off x="5484023" y="3566268"/>
          <a:ext cx="2784465" cy="15006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ChemSketch" r:id="rId4" imgW="1008888" imgH="545592" progId="ACD.ChemSketch.20">
                  <p:embed/>
                </p:oleObj>
              </mc:Choice>
              <mc:Fallback>
                <p:oleObj name="ChemSketch" r:id="rId4" imgW="1008888" imgH="545592" progId="ACD.ChemSketch.2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4023" y="3566268"/>
                        <a:ext cx="2784465" cy="150061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755576" y="692696"/>
            <a:ext cx="73448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b="1" dirty="0" smtClean="0">
                <a:solidFill>
                  <a:srgbClr val="00B050"/>
                </a:solidFill>
              </a:rPr>
              <a:t>Chaîne </a:t>
            </a:r>
            <a:r>
              <a:rPr lang="fr-FR" sz="3200" b="1" dirty="0">
                <a:solidFill>
                  <a:srgbClr val="00B050"/>
                </a:solidFill>
              </a:rPr>
              <a:t>principale</a:t>
            </a:r>
            <a:endParaRPr lang="fr-FR" sz="3200" dirty="0"/>
          </a:p>
        </p:txBody>
      </p:sp>
      <p:sp>
        <p:nvSpPr>
          <p:cNvPr id="12" name="Forme libre 11"/>
          <p:cNvSpPr/>
          <p:nvPr/>
        </p:nvSpPr>
        <p:spPr>
          <a:xfrm>
            <a:off x="5228948" y="3524026"/>
            <a:ext cx="3205252" cy="1547291"/>
          </a:xfrm>
          <a:custGeom>
            <a:avLst/>
            <a:gdLst>
              <a:gd name="connsiteX0" fmla="*/ 195308 w 3205252"/>
              <a:gd name="connsiteY0" fmla="*/ 409 h 1547291"/>
              <a:gd name="connsiteX1" fmla="*/ 550415 w 3205252"/>
              <a:gd name="connsiteY1" fmla="*/ 18164 h 1547291"/>
              <a:gd name="connsiteX2" fmla="*/ 630314 w 3205252"/>
              <a:gd name="connsiteY2" fmla="*/ 35920 h 1547291"/>
              <a:gd name="connsiteX3" fmla="*/ 683580 w 3205252"/>
              <a:gd name="connsiteY3" fmla="*/ 53675 h 1547291"/>
              <a:gd name="connsiteX4" fmla="*/ 736846 w 3205252"/>
              <a:gd name="connsiteY4" fmla="*/ 71430 h 1547291"/>
              <a:gd name="connsiteX5" fmla="*/ 807868 w 3205252"/>
              <a:gd name="connsiteY5" fmla="*/ 80308 h 1547291"/>
              <a:gd name="connsiteX6" fmla="*/ 870011 w 3205252"/>
              <a:gd name="connsiteY6" fmla="*/ 98063 h 1547291"/>
              <a:gd name="connsiteX7" fmla="*/ 949910 w 3205252"/>
              <a:gd name="connsiteY7" fmla="*/ 106941 h 1547291"/>
              <a:gd name="connsiteX8" fmla="*/ 1029809 w 3205252"/>
              <a:gd name="connsiteY8" fmla="*/ 124696 h 1547291"/>
              <a:gd name="connsiteX9" fmla="*/ 1109708 w 3205252"/>
              <a:gd name="connsiteY9" fmla="*/ 160207 h 1547291"/>
              <a:gd name="connsiteX10" fmla="*/ 1136341 w 3205252"/>
              <a:gd name="connsiteY10" fmla="*/ 169085 h 1547291"/>
              <a:gd name="connsiteX11" fmla="*/ 1162974 w 3205252"/>
              <a:gd name="connsiteY11" fmla="*/ 177962 h 1547291"/>
              <a:gd name="connsiteX12" fmla="*/ 1216240 w 3205252"/>
              <a:gd name="connsiteY12" fmla="*/ 204595 h 1547291"/>
              <a:gd name="connsiteX13" fmla="*/ 1233996 w 3205252"/>
              <a:gd name="connsiteY13" fmla="*/ 222351 h 1547291"/>
              <a:gd name="connsiteX14" fmla="*/ 1287262 w 3205252"/>
              <a:gd name="connsiteY14" fmla="*/ 240106 h 1547291"/>
              <a:gd name="connsiteX15" fmla="*/ 1313895 w 3205252"/>
              <a:gd name="connsiteY15" fmla="*/ 248984 h 1547291"/>
              <a:gd name="connsiteX16" fmla="*/ 1367161 w 3205252"/>
              <a:gd name="connsiteY16" fmla="*/ 284494 h 1547291"/>
              <a:gd name="connsiteX17" fmla="*/ 1393794 w 3205252"/>
              <a:gd name="connsiteY17" fmla="*/ 302250 h 1547291"/>
              <a:gd name="connsiteX18" fmla="*/ 1518081 w 3205252"/>
              <a:gd name="connsiteY18" fmla="*/ 320005 h 1547291"/>
              <a:gd name="connsiteX19" fmla="*/ 1686757 w 3205252"/>
              <a:gd name="connsiteY19" fmla="*/ 311127 h 1547291"/>
              <a:gd name="connsiteX20" fmla="*/ 1731145 w 3205252"/>
              <a:gd name="connsiteY20" fmla="*/ 302250 h 1547291"/>
              <a:gd name="connsiteX21" fmla="*/ 1837677 w 3205252"/>
              <a:gd name="connsiteY21" fmla="*/ 284494 h 1547291"/>
              <a:gd name="connsiteX22" fmla="*/ 1908699 w 3205252"/>
              <a:gd name="connsiteY22" fmla="*/ 266739 h 1547291"/>
              <a:gd name="connsiteX23" fmla="*/ 1961965 w 3205252"/>
              <a:gd name="connsiteY23" fmla="*/ 257861 h 1547291"/>
              <a:gd name="connsiteX24" fmla="*/ 2041864 w 3205252"/>
              <a:gd name="connsiteY24" fmla="*/ 231228 h 1547291"/>
              <a:gd name="connsiteX25" fmla="*/ 2095130 w 3205252"/>
              <a:gd name="connsiteY25" fmla="*/ 213473 h 1547291"/>
              <a:gd name="connsiteX26" fmla="*/ 2166151 w 3205252"/>
              <a:gd name="connsiteY26" fmla="*/ 195718 h 1547291"/>
              <a:gd name="connsiteX27" fmla="*/ 2183906 w 3205252"/>
              <a:gd name="connsiteY27" fmla="*/ 177962 h 1547291"/>
              <a:gd name="connsiteX28" fmla="*/ 2210539 w 3205252"/>
              <a:gd name="connsiteY28" fmla="*/ 169085 h 1547291"/>
              <a:gd name="connsiteX29" fmla="*/ 2281561 w 3205252"/>
              <a:gd name="connsiteY29" fmla="*/ 151329 h 1547291"/>
              <a:gd name="connsiteX30" fmla="*/ 2325949 w 3205252"/>
              <a:gd name="connsiteY30" fmla="*/ 142452 h 1547291"/>
              <a:gd name="connsiteX31" fmla="*/ 2352582 w 3205252"/>
              <a:gd name="connsiteY31" fmla="*/ 133574 h 1547291"/>
              <a:gd name="connsiteX32" fmla="*/ 2388093 w 3205252"/>
              <a:gd name="connsiteY32" fmla="*/ 124696 h 1547291"/>
              <a:gd name="connsiteX33" fmla="*/ 2414726 w 3205252"/>
              <a:gd name="connsiteY33" fmla="*/ 106941 h 1547291"/>
              <a:gd name="connsiteX34" fmla="*/ 2539013 w 3205252"/>
              <a:gd name="connsiteY34" fmla="*/ 89186 h 1547291"/>
              <a:gd name="connsiteX35" fmla="*/ 2805343 w 3205252"/>
              <a:gd name="connsiteY35" fmla="*/ 98063 h 1547291"/>
              <a:gd name="connsiteX36" fmla="*/ 2920753 w 3205252"/>
              <a:gd name="connsiteY36" fmla="*/ 124696 h 1547291"/>
              <a:gd name="connsiteX37" fmla="*/ 2956264 w 3205252"/>
              <a:gd name="connsiteY37" fmla="*/ 133574 h 1547291"/>
              <a:gd name="connsiteX38" fmla="*/ 2982897 w 3205252"/>
              <a:gd name="connsiteY38" fmla="*/ 151329 h 1547291"/>
              <a:gd name="connsiteX39" fmla="*/ 3018407 w 3205252"/>
              <a:gd name="connsiteY39" fmla="*/ 169085 h 1547291"/>
              <a:gd name="connsiteX40" fmla="*/ 3053918 w 3205252"/>
              <a:gd name="connsiteY40" fmla="*/ 195718 h 1547291"/>
              <a:gd name="connsiteX41" fmla="*/ 3089429 w 3205252"/>
              <a:gd name="connsiteY41" fmla="*/ 213473 h 1547291"/>
              <a:gd name="connsiteX42" fmla="*/ 3160450 w 3205252"/>
              <a:gd name="connsiteY42" fmla="*/ 248984 h 1547291"/>
              <a:gd name="connsiteX43" fmla="*/ 3204838 w 3205252"/>
              <a:gd name="connsiteY43" fmla="*/ 302250 h 1547291"/>
              <a:gd name="connsiteX44" fmla="*/ 3195961 w 3205252"/>
              <a:gd name="connsiteY44" fmla="*/ 373271 h 1547291"/>
              <a:gd name="connsiteX45" fmla="*/ 3187083 w 3205252"/>
              <a:gd name="connsiteY45" fmla="*/ 399904 h 1547291"/>
              <a:gd name="connsiteX46" fmla="*/ 3133817 w 3205252"/>
              <a:gd name="connsiteY46" fmla="*/ 426537 h 1547291"/>
              <a:gd name="connsiteX47" fmla="*/ 3036163 w 3205252"/>
              <a:gd name="connsiteY47" fmla="*/ 488681 h 1547291"/>
              <a:gd name="connsiteX48" fmla="*/ 3000652 w 3205252"/>
              <a:gd name="connsiteY48" fmla="*/ 497558 h 1547291"/>
              <a:gd name="connsiteX49" fmla="*/ 2947386 w 3205252"/>
              <a:gd name="connsiteY49" fmla="*/ 515314 h 1547291"/>
              <a:gd name="connsiteX50" fmla="*/ 2911875 w 3205252"/>
              <a:gd name="connsiteY50" fmla="*/ 524191 h 1547291"/>
              <a:gd name="connsiteX51" fmla="*/ 2885242 w 3205252"/>
              <a:gd name="connsiteY51" fmla="*/ 533069 h 1547291"/>
              <a:gd name="connsiteX52" fmla="*/ 2787588 w 3205252"/>
              <a:gd name="connsiteY52" fmla="*/ 541947 h 1547291"/>
              <a:gd name="connsiteX53" fmla="*/ 2698811 w 3205252"/>
              <a:gd name="connsiteY53" fmla="*/ 559702 h 1547291"/>
              <a:gd name="connsiteX54" fmla="*/ 2663301 w 3205252"/>
              <a:gd name="connsiteY54" fmla="*/ 568580 h 1547291"/>
              <a:gd name="connsiteX55" fmla="*/ 2565646 w 3205252"/>
              <a:gd name="connsiteY55" fmla="*/ 577457 h 1547291"/>
              <a:gd name="connsiteX56" fmla="*/ 2530135 w 3205252"/>
              <a:gd name="connsiteY56" fmla="*/ 595213 h 1547291"/>
              <a:gd name="connsiteX57" fmla="*/ 2503502 w 3205252"/>
              <a:gd name="connsiteY57" fmla="*/ 648479 h 1547291"/>
              <a:gd name="connsiteX58" fmla="*/ 2485747 w 3205252"/>
              <a:gd name="connsiteY58" fmla="*/ 710623 h 1547291"/>
              <a:gd name="connsiteX59" fmla="*/ 2467992 w 3205252"/>
              <a:gd name="connsiteY59" fmla="*/ 914809 h 1547291"/>
              <a:gd name="connsiteX60" fmla="*/ 2459114 w 3205252"/>
              <a:gd name="connsiteY60" fmla="*/ 941442 h 1547291"/>
              <a:gd name="connsiteX61" fmla="*/ 2441359 w 3205252"/>
              <a:gd name="connsiteY61" fmla="*/ 1065729 h 1547291"/>
              <a:gd name="connsiteX62" fmla="*/ 2432481 w 3205252"/>
              <a:gd name="connsiteY62" fmla="*/ 1101240 h 1547291"/>
              <a:gd name="connsiteX63" fmla="*/ 2414726 w 3205252"/>
              <a:gd name="connsiteY63" fmla="*/ 1136751 h 1547291"/>
              <a:gd name="connsiteX64" fmla="*/ 2396970 w 3205252"/>
              <a:gd name="connsiteY64" fmla="*/ 1190017 h 1547291"/>
              <a:gd name="connsiteX65" fmla="*/ 2379215 w 3205252"/>
              <a:gd name="connsiteY65" fmla="*/ 1216650 h 1547291"/>
              <a:gd name="connsiteX66" fmla="*/ 2361460 w 3205252"/>
              <a:gd name="connsiteY66" fmla="*/ 1252160 h 1547291"/>
              <a:gd name="connsiteX67" fmla="*/ 2325949 w 3205252"/>
              <a:gd name="connsiteY67" fmla="*/ 1296549 h 1547291"/>
              <a:gd name="connsiteX68" fmla="*/ 2308194 w 3205252"/>
              <a:gd name="connsiteY68" fmla="*/ 1349815 h 1547291"/>
              <a:gd name="connsiteX69" fmla="*/ 2299316 w 3205252"/>
              <a:gd name="connsiteY69" fmla="*/ 1376448 h 1547291"/>
              <a:gd name="connsiteX70" fmla="*/ 2281561 w 3205252"/>
              <a:gd name="connsiteY70" fmla="*/ 1403081 h 1547291"/>
              <a:gd name="connsiteX71" fmla="*/ 2272683 w 3205252"/>
              <a:gd name="connsiteY71" fmla="*/ 1429714 h 1547291"/>
              <a:gd name="connsiteX72" fmla="*/ 2237172 w 3205252"/>
              <a:gd name="connsiteY72" fmla="*/ 1474102 h 1547291"/>
              <a:gd name="connsiteX73" fmla="*/ 2210539 w 3205252"/>
              <a:gd name="connsiteY73" fmla="*/ 1482980 h 1547291"/>
              <a:gd name="connsiteX74" fmla="*/ 2175029 w 3205252"/>
              <a:gd name="connsiteY74" fmla="*/ 1500735 h 1547291"/>
              <a:gd name="connsiteX75" fmla="*/ 2121763 w 3205252"/>
              <a:gd name="connsiteY75" fmla="*/ 1509613 h 1547291"/>
              <a:gd name="connsiteX76" fmla="*/ 2095130 w 3205252"/>
              <a:gd name="connsiteY76" fmla="*/ 1518491 h 1547291"/>
              <a:gd name="connsiteX77" fmla="*/ 2032986 w 3205252"/>
              <a:gd name="connsiteY77" fmla="*/ 1527368 h 1547291"/>
              <a:gd name="connsiteX78" fmla="*/ 2006353 w 3205252"/>
              <a:gd name="connsiteY78" fmla="*/ 1536246 h 1547291"/>
              <a:gd name="connsiteX79" fmla="*/ 1784411 w 3205252"/>
              <a:gd name="connsiteY79" fmla="*/ 1536246 h 1547291"/>
              <a:gd name="connsiteX80" fmla="*/ 1615735 w 3205252"/>
              <a:gd name="connsiteY80" fmla="*/ 1500735 h 1547291"/>
              <a:gd name="connsiteX81" fmla="*/ 1553592 w 3205252"/>
              <a:gd name="connsiteY81" fmla="*/ 1474102 h 1547291"/>
              <a:gd name="connsiteX82" fmla="*/ 1509203 w 3205252"/>
              <a:gd name="connsiteY82" fmla="*/ 1465224 h 1547291"/>
              <a:gd name="connsiteX83" fmla="*/ 1429304 w 3205252"/>
              <a:gd name="connsiteY83" fmla="*/ 1429714 h 1547291"/>
              <a:gd name="connsiteX84" fmla="*/ 1367161 w 3205252"/>
              <a:gd name="connsiteY84" fmla="*/ 1403081 h 1547291"/>
              <a:gd name="connsiteX85" fmla="*/ 1313895 w 3205252"/>
              <a:gd name="connsiteY85" fmla="*/ 1367570 h 1547291"/>
              <a:gd name="connsiteX86" fmla="*/ 1296139 w 3205252"/>
              <a:gd name="connsiteY86" fmla="*/ 1340937 h 1547291"/>
              <a:gd name="connsiteX87" fmla="*/ 1251751 w 3205252"/>
              <a:gd name="connsiteY87" fmla="*/ 1323182 h 1547291"/>
              <a:gd name="connsiteX88" fmla="*/ 1225118 w 3205252"/>
              <a:gd name="connsiteY88" fmla="*/ 1296549 h 1547291"/>
              <a:gd name="connsiteX89" fmla="*/ 1189607 w 3205252"/>
              <a:gd name="connsiteY89" fmla="*/ 1252160 h 1547291"/>
              <a:gd name="connsiteX90" fmla="*/ 1136341 w 3205252"/>
              <a:gd name="connsiteY90" fmla="*/ 1216650 h 1547291"/>
              <a:gd name="connsiteX91" fmla="*/ 1100831 w 3205252"/>
              <a:gd name="connsiteY91" fmla="*/ 1181139 h 1547291"/>
              <a:gd name="connsiteX92" fmla="*/ 1038687 w 3205252"/>
              <a:gd name="connsiteY92" fmla="*/ 1118995 h 1547291"/>
              <a:gd name="connsiteX93" fmla="*/ 1012054 w 3205252"/>
              <a:gd name="connsiteY93" fmla="*/ 1092362 h 1547291"/>
              <a:gd name="connsiteX94" fmla="*/ 976543 w 3205252"/>
              <a:gd name="connsiteY94" fmla="*/ 1012463 h 1547291"/>
              <a:gd name="connsiteX95" fmla="*/ 958788 w 3205252"/>
              <a:gd name="connsiteY95" fmla="*/ 950320 h 1547291"/>
              <a:gd name="connsiteX96" fmla="*/ 941033 w 3205252"/>
              <a:gd name="connsiteY96" fmla="*/ 905931 h 1547291"/>
              <a:gd name="connsiteX97" fmla="*/ 932155 w 3205252"/>
              <a:gd name="connsiteY97" fmla="*/ 808277 h 1547291"/>
              <a:gd name="connsiteX98" fmla="*/ 887767 w 3205252"/>
              <a:gd name="connsiteY98" fmla="*/ 728378 h 1547291"/>
              <a:gd name="connsiteX99" fmla="*/ 861134 w 3205252"/>
              <a:gd name="connsiteY99" fmla="*/ 710623 h 1547291"/>
              <a:gd name="connsiteX100" fmla="*/ 816745 w 3205252"/>
              <a:gd name="connsiteY100" fmla="*/ 683990 h 1547291"/>
              <a:gd name="connsiteX101" fmla="*/ 772357 w 3205252"/>
              <a:gd name="connsiteY101" fmla="*/ 657357 h 1547291"/>
              <a:gd name="connsiteX102" fmla="*/ 745724 w 3205252"/>
              <a:gd name="connsiteY102" fmla="*/ 639601 h 1547291"/>
              <a:gd name="connsiteX103" fmla="*/ 710213 w 3205252"/>
              <a:gd name="connsiteY103" fmla="*/ 621846 h 1547291"/>
              <a:gd name="connsiteX104" fmla="*/ 603681 w 3205252"/>
              <a:gd name="connsiteY104" fmla="*/ 568580 h 1547291"/>
              <a:gd name="connsiteX105" fmla="*/ 585926 w 3205252"/>
              <a:gd name="connsiteY105" fmla="*/ 550824 h 1547291"/>
              <a:gd name="connsiteX106" fmla="*/ 452761 w 3205252"/>
              <a:gd name="connsiteY106" fmla="*/ 515314 h 1547291"/>
              <a:gd name="connsiteX107" fmla="*/ 417250 w 3205252"/>
              <a:gd name="connsiteY107" fmla="*/ 497558 h 1547291"/>
              <a:gd name="connsiteX108" fmla="*/ 390617 w 3205252"/>
              <a:gd name="connsiteY108" fmla="*/ 470925 h 1547291"/>
              <a:gd name="connsiteX109" fmla="*/ 337351 w 3205252"/>
              <a:gd name="connsiteY109" fmla="*/ 453170 h 1547291"/>
              <a:gd name="connsiteX110" fmla="*/ 310718 w 3205252"/>
              <a:gd name="connsiteY110" fmla="*/ 444292 h 1547291"/>
              <a:gd name="connsiteX111" fmla="*/ 257452 w 3205252"/>
              <a:gd name="connsiteY111" fmla="*/ 417659 h 1547291"/>
              <a:gd name="connsiteX112" fmla="*/ 204186 w 3205252"/>
              <a:gd name="connsiteY112" fmla="*/ 382149 h 1547291"/>
              <a:gd name="connsiteX113" fmla="*/ 177553 w 3205252"/>
              <a:gd name="connsiteY113" fmla="*/ 373271 h 1547291"/>
              <a:gd name="connsiteX114" fmla="*/ 88776 w 3205252"/>
              <a:gd name="connsiteY114" fmla="*/ 311127 h 1547291"/>
              <a:gd name="connsiteX115" fmla="*/ 35510 w 3205252"/>
              <a:gd name="connsiteY115" fmla="*/ 257861 h 1547291"/>
              <a:gd name="connsiteX116" fmla="*/ 0 w 3205252"/>
              <a:gd name="connsiteY116" fmla="*/ 204595 h 1547291"/>
              <a:gd name="connsiteX117" fmla="*/ 8877 w 3205252"/>
              <a:gd name="connsiteY117" fmla="*/ 106941 h 1547291"/>
              <a:gd name="connsiteX118" fmla="*/ 44388 w 3205252"/>
              <a:gd name="connsiteY118" fmla="*/ 53675 h 1547291"/>
              <a:gd name="connsiteX119" fmla="*/ 159798 w 3205252"/>
              <a:gd name="connsiteY119" fmla="*/ 27042 h 1547291"/>
              <a:gd name="connsiteX120" fmla="*/ 195308 w 3205252"/>
              <a:gd name="connsiteY120" fmla="*/ 409 h 1547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</a:cxnLst>
            <a:rect l="l" t="t" r="r" b="b"/>
            <a:pathLst>
              <a:path w="3205252" h="1547291">
                <a:moveTo>
                  <a:pt x="195308" y="409"/>
                </a:moveTo>
                <a:cubicBezTo>
                  <a:pt x="260411" y="-1071"/>
                  <a:pt x="428423" y="737"/>
                  <a:pt x="550415" y="18164"/>
                </a:cubicBezTo>
                <a:cubicBezTo>
                  <a:pt x="566542" y="20468"/>
                  <a:pt x="612692" y="30633"/>
                  <a:pt x="630314" y="35920"/>
                </a:cubicBezTo>
                <a:cubicBezTo>
                  <a:pt x="648240" y="41298"/>
                  <a:pt x="665825" y="47757"/>
                  <a:pt x="683580" y="53675"/>
                </a:cubicBezTo>
                <a:lnTo>
                  <a:pt x="736846" y="71430"/>
                </a:lnTo>
                <a:lnTo>
                  <a:pt x="807868" y="80308"/>
                </a:lnTo>
                <a:cubicBezTo>
                  <a:pt x="827759" y="86939"/>
                  <a:pt x="849304" y="94877"/>
                  <a:pt x="870011" y="98063"/>
                </a:cubicBezTo>
                <a:cubicBezTo>
                  <a:pt x="896496" y="102138"/>
                  <a:pt x="923382" y="103151"/>
                  <a:pt x="949910" y="106941"/>
                </a:cubicBezTo>
                <a:cubicBezTo>
                  <a:pt x="976203" y="110697"/>
                  <a:pt x="1003966" y="118236"/>
                  <a:pt x="1029809" y="124696"/>
                </a:cubicBezTo>
                <a:cubicBezTo>
                  <a:pt x="1072015" y="152834"/>
                  <a:pt x="1046319" y="139077"/>
                  <a:pt x="1109708" y="160207"/>
                </a:cubicBezTo>
                <a:lnTo>
                  <a:pt x="1136341" y="169085"/>
                </a:lnTo>
                <a:lnTo>
                  <a:pt x="1162974" y="177962"/>
                </a:lnTo>
                <a:cubicBezTo>
                  <a:pt x="1204324" y="219312"/>
                  <a:pt x="1150793" y="171872"/>
                  <a:pt x="1216240" y="204595"/>
                </a:cubicBezTo>
                <a:cubicBezTo>
                  <a:pt x="1223727" y="208338"/>
                  <a:pt x="1226509" y="218608"/>
                  <a:pt x="1233996" y="222351"/>
                </a:cubicBezTo>
                <a:cubicBezTo>
                  <a:pt x="1250736" y="230721"/>
                  <a:pt x="1269507" y="234188"/>
                  <a:pt x="1287262" y="240106"/>
                </a:cubicBezTo>
                <a:lnTo>
                  <a:pt x="1313895" y="248984"/>
                </a:lnTo>
                <a:cubicBezTo>
                  <a:pt x="1364385" y="299474"/>
                  <a:pt x="1315767" y="258797"/>
                  <a:pt x="1367161" y="284494"/>
                </a:cubicBezTo>
                <a:cubicBezTo>
                  <a:pt x="1376704" y="289266"/>
                  <a:pt x="1383804" y="298504"/>
                  <a:pt x="1393794" y="302250"/>
                </a:cubicBezTo>
                <a:cubicBezTo>
                  <a:pt x="1417592" y="311174"/>
                  <a:pt x="1506416" y="318709"/>
                  <a:pt x="1518081" y="320005"/>
                </a:cubicBezTo>
                <a:cubicBezTo>
                  <a:pt x="1574306" y="317046"/>
                  <a:pt x="1630648" y="315803"/>
                  <a:pt x="1686757" y="311127"/>
                </a:cubicBezTo>
                <a:cubicBezTo>
                  <a:pt x="1701794" y="309874"/>
                  <a:pt x="1716286" y="304872"/>
                  <a:pt x="1731145" y="302250"/>
                </a:cubicBezTo>
                <a:cubicBezTo>
                  <a:pt x="1766598" y="295994"/>
                  <a:pt x="1802751" y="293225"/>
                  <a:pt x="1837677" y="284494"/>
                </a:cubicBezTo>
                <a:cubicBezTo>
                  <a:pt x="1861351" y="278576"/>
                  <a:pt x="1884628" y="270751"/>
                  <a:pt x="1908699" y="266739"/>
                </a:cubicBezTo>
                <a:cubicBezTo>
                  <a:pt x="1926454" y="263780"/>
                  <a:pt x="1944502" y="262227"/>
                  <a:pt x="1961965" y="257861"/>
                </a:cubicBezTo>
                <a:cubicBezTo>
                  <a:pt x="1961983" y="257857"/>
                  <a:pt x="2028539" y="235670"/>
                  <a:pt x="2041864" y="231228"/>
                </a:cubicBezTo>
                <a:cubicBezTo>
                  <a:pt x="2059619" y="225310"/>
                  <a:pt x="2076973" y="218012"/>
                  <a:pt x="2095130" y="213473"/>
                </a:cubicBezTo>
                <a:lnTo>
                  <a:pt x="2166151" y="195718"/>
                </a:lnTo>
                <a:cubicBezTo>
                  <a:pt x="2172069" y="189799"/>
                  <a:pt x="2176729" y="182268"/>
                  <a:pt x="2183906" y="177962"/>
                </a:cubicBezTo>
                <a:cubicBezTo>
                  <a:pt x="2191930" y="173147"/>
                  <a:pt x="2201511" y="171547"/>
                  <a:pt x="2210539" y="169085"/>
                </a:cubicBezTo>
                <a:cubicBezTo>
                  <a:pt x="2234082" y="162664"/>
                  <a:pt x="2257632" y="156114"/>
                  <a:pt x="2281561" y="151329"/>
                </a:cubicBezTo>
                <a:cubicBezTo>
                  <a:pt x="2296357" y="148370"/>
                  <a:pt x="2311311" y="146112"/>
                  <a:pt x="2325949" y="142452"/>
                </a:cubicBezTo>
                <a:cubicBezTo>
                  <a:pt x="2335028" y="140182"/>
                  <a:pt x="2343584" y="136145"/>
                  <a:pt x="2352582" y="133574"/>
                </a:cubicBezTo>
                <a:cubicBezTo>
                  <a:pt x="2364314" y="130222"/>
                  <a:pt x="2376256" y="127655"/>
                  <a:pt x="2388093" y="124696"/>
                </a:cubicBezTo>
                <a:cubicBezTo>
                  <a:pt x="2396971" y="118778"/>
                  <a:pt x="2404604" y="110315"/>
                  <a:pt x="2414726" y="106941"/>
                </a:cubicBezTo>
                <a:cubicBezTo>
                  <a:pt x="2430091" y="101819"/>
                  <a:pt x="2531557" y="90118"/>
                  <a:pt x="2539013" y="89186"/>
                </a:cubicBezTo>
                <a:cubicBezTo>
                  <a:pt x="2627790" y="92145"/>
                  <a:pt x="2716662" y="92996"/>
                  <a:pt x="2805343" y="98063"/>
                </a:cubicBezTo>
                <a:cubicBezTo>
                  <a:pt x="2823052" y="99075"/>
                  <a:pt x="2916936" y="123742"/>
                  <a:pt x="2920753" y="124696"/>
                </a:cubicBezTo>
                <a:lnTo>
                  <a:pt x="2956264" y="133574"/>
                </a:lnTo>
                <a:cubicBezTo>
                  <a:pt x="2965142" y="139492"/>
                  <a:pt x="2973633" y="146035"/>
                  <a:pt x="2982897" y="151329"/>
                </a:cubicBezTo>
                <a:cubicBezTo>
                  <a:pt x="2994387" y="157895"/>
                  <a:pt x="3007185" y="162071"/>
                  <a:pt x="3018407" y="169085"/>
                </a:cubicBezTo>
                <a:cubicBezTo>
                  <a:pt x="3030954" y="176927"/>
                  <a:pt x="3041371" y="187876"/>
                  <a:pt x="3053918" y="195718"/>
                </a:cubicBezTo>
                <a:cubicBezTo>
                  <a:pt x="3065141" y="202732"/>
                  <a:pt x="3077939" y="206907"/>
                  <a:pt x="3089429" y="213473"/>
                </a:cubicBezTo>
                <a:cubicBezTo>
                  <a:pt x="3151488" y="248935"/>
                  <a:pt x="3073047" y="214021"/>
                  <a:pt x="3160450" y="248984"/>
                </a:cubicBezTo>
                <a:cubicBezTo>
                  <a:pt x="3166995" y="255529"/>
                  <a:pt x="3203602" y="288654"/>
                  <a:pt x="3204838" y="302250"/>
                </a:cubicBezTo>
                <a:cubicBezTo>
                  <a:pt x="3206998" y="326010"/>
                  <a:pt x="3200229" y="349798"/>
                  <a:pt x="3195961" y="373271"/>
                </a:cubicBezTo>
                <a:cubicBezTo>
                  <a:pt x="3194287" y="382478"/>
                  <a:pt x="3192929" y="392597"/>
                  <a:pt x="3187083" y="399904"/>
                </a:cubicBezTo>
                <a:cubicBezTo>
                  <a:pt x="3168166" y="423550"/>
                  <a:pt x="3156975" y="413671"/>
                  <a:pt x="3133817" y="426537"/>
                </a:cubicBezTo>
                <a:cubicBezTo>
                  <a:pt x="3107109" y="441375"/>
                  <a:pt x="3065765" y="475525"/>
                  <a:pt x="3036163" y="488681"/>
                </a:cubicBezTo>
                <a:cubicBezTo>
                  <a:pt x="3025013" y="493636"/>
                  <a:pt x="3012339" y="494052"/>
                  <a:pt x="3000652" y="497558"/>
                </a:cubicBezTo>
                <a:cubicBezTo>
                  <a:pt x="2982725" y="502936"/>
                  <a:pt x="2965543" y="510775"/>
                  <a:pt x="2947386" y="515314"/>
                </a:cubicBezTo>
                <a:cubicBezTo>
                  <a:pt x="2935549" y="518273"/>
                  <a:pt x="2923607" y="520839"/>
                  <a:pt x="2911875" y="524191"/>
                </a:cubicBezTo>
                <a:cubicBezTo>
                  <a:pt x="2902877" y="526762"/>
                  <a:pt x="2894506" y="531746"/>
                  <a:pt x="2885242" y="533069"/>
                </a:cubicBezTo>
                <a:cubicBezTo>
                  <a:pt x="2852885" y="537692"/>
                  <a:pt x="2820139" y="538988"/>
                  <a:pt x="2787588" y="541947"/>
                </a:cubicBezTo>
                <a:cubicBezTo>
                  <a:pt x="2732890" y="560178"/>
                  <a:pt x="2788586" y="543379"/>
                  <a:pt x="2698811" y="559702"/>
                </a:cubicBezTo>
                <a:cubicBezTo>
                  <a:pt x="2686807" y="561885"/>
                  <a:pt x="2675395" y="566968"/>
                  <a:pt x="2663301" y="568580"/>
                </a:cubicBezTo>
                <a:cubicBezTo>
                  <a:pt x="2630902" y="572900"/>
                  <a:pt x="2598198" y="574498"/>
                  <a:pt x="2565646" y="577457"/>
                </a:cubicBezTo>
                <a:cubicBezTo>
                  <a:pt x="2553809" y="583376"/>
                  <a:pt x="2540302" y="586741"/>
                  <a:pt x="2530135" y="595213"/>
                </a:cubicBezTo>
                <a:cubicBezTo>
                  <a:pt x="2515546" y="607371"/>
                  <a:pt x="2508425" y="631249"/>
                  <a:pt x="2503502" y="648479"/>
                </a:cubicBezTo>
                <a:cubicBezTo>
                  <a:pt x="2481208" y="726510"/>
                  <a:pt x="2507033" y="646766"/>
                  <a:pt x="2485747" y="710623"/>
                </a:cubicBezTo>
                <a:cubicBezTo>
                  <a:pt x="2481990" y="770732"/>
                  <a:pt x="2480743" y="851053"/>
                  <a:pt x="2467992" y="914809"/>
                </a:cubicBezTo>
                <a:cubicBezTo>
                  <a:pt x="2466157" y="923985"/>
                  <a:pt x="2462073" y="932564"/>
                  <a:pt x="2459114" y="941442"/>
                </a:cubicBezTo>
                <a:cubicBezTo>
                  <a:pt x="2453661" y="985067"/>
                  <a:pt x="2449890" y="1023075"/>
                  <a:pt x="2441359" y="1065729"/>
                </a:cubicBezTo>
                <a:cubicBezTo>
                  <a:pt x="2438966" y="1077693"/>
                  <a:pt x="2436765" y="1089816"/>
                  <a:pt x="2432481" y="1101240"/>
                </a:cubicBezTo>
                <a:cubicBezTo>
                  <a:pt x="2427834" y="1113631"/>
                  <a:pt x="2419641" y="1124463"/>
                  <a:pt x="2414726" y="1136751"/>
                </a:cubicBezTo>
                <a:cubicBezTo>
                  <a:pt x="2407775" y="1154128"/>
                  <a:pt x="2407352" y="1174444"/>
                  <a:pt x="2396970" y="1190017"/>
                </a:cubicBezTo>
                <a:cubicBezTo>
                  <a:pt x="2391052" y="1198895"/>
                  <a:pt x="2384509" y="1207386"/>
                  <a:pt x="2379215" y="1216650"/>
                </a:cubicBezTo>
                <a:cubicBezTo>
                  <a:pt x="2372649" y="1228140"/>
                  <a:pt x="2368801" y="1241149"/>
                  <a:pt x="2361460" y="1252160"/>
                </a:cubicBezTo>
                <a:cubicBezTo>
                  <a:pt x="2336864" y="1289053"/>
                  <a:pt x="2347448" y="1248174"/>
                  <a:pt x="2325949" y="1296549"/>
                </a:cubicBezTo>
                <a:cubicBezTo>
                  <a:pt x="2318348" y="1313652"/>
                  <a:pt x="2314112" y="1332060"/>
                  <a:pt x="2308194" y="1349815"/>
                </a:cubicBezTo>
                <a:cubicBezTo>
                  <a:pt x="2305235" y="1358693"/>
                  <a:pt x="2304507" y="1368662"/>
                  <a:pt x="2299316" y="1376448"/>
                </a:cubicBezTo>
                <a:cubicBezTo>
                  <a:pt x="2293398" y="1385326"/>
                  <a:pt x="2286333" y="1393538"/>
                  <a:pt x="2281561" y="1403081"/>
                </a:cubicBezTo>
                <a:cubicBezTo>
                  <a:pt x="2277376" y="1411451"/>
                  <a:pt x="2276868" y="1421344"/>
                  <a:pt x="2272683" y="1429714"/>
                </a:cubicBezTo>
                <a:cubicBezTo>
                  <a:pt x="2267498" y="1440085"/>
                  <a:pt x="2248970" y="1467023"/>
                  <a:pt x="2237172" y="1474102"/>
                </a:cubicBezTo>
                <a:cubicBezTo>
                  <a:pt x="2229148" y="1478917"/>
                  <a:pt x="2219140" y="1479294"/>
                  <a:pt x="2210539" y="1482980"/>
                </a:cubicBezTo>
                <a:cubicBezTo>
                  <a:pt x="2198375" y="1488193"/>
                  <a:pt x="2187705" y="1496932"/>
                  <a:pt x="2175029" y="1500735"/>
                </a:cubicBezTo>
                <a:cubicBezTo>
                  <a:pt x="2157788" y="1505907"/>
                  <a:pt x="2139335" y="1505708"/>
                  <a:pt x="2121763" y="1509613"/>
                </a:cubicBezTo>
                <a:cubicBezTo>
                  <a:pt x="2112628" y="1511643"/>
                  <a:pt x="2104306" y="1516656"/>
                  <a:pt x="2095130" y="1518491"/>
                </a:cubicBezTo>
                <a:cubicBezTo>
                  <a:pt x="2074611" y="1522595"/>
                  <a:pt x="2053701" y="1524409"/>
                  <a:pt x="2032986" y="1527368"/>
                </a:cubicBezTo>
                <a:cubicBezTo>
                  <a:pt x="2024108" y="1530327"/>
                  <a:pt x="2015431" y="1533976"/>
                  <a:pt x="2006353" y="1536246"/>
                </a:cubicBezTo>
                <a:cubicBezTo>
                  <a:pt x="1920940" y="1557600"/>
                  <a:pt x="1909948" y="1542523"/>
                  <a:pt x="1784411" y="1536246"/>
                </a:cubicBezTo>
                <a:cubicBezTo>
                  <a:pt x="1599689" y="1490066"/>
                  <a:pt x="1848039" y="1550516"/>
                  <a:pt x="1615735" y="1500735"/>
                </a:cubicBezTo>
                <a:cubicBezTo>
                  <a:pt x="1572297" y="1491426"/>
                  <a:pt x="1603483" y="1490732"/>
                  <a:pt x="1553592" y="1474102"/>
                </a:cubicBezTo>
                <a:cubicBezTo>
                  <a:pt x="1539277" y="1469330"/>
                  <a:pt x="1523999" y="1468183"/>
                  <a:pt x="1509203" y="1465224"/>
                </a:cubicBezTo>
                <a:cubicBezTo>
                  <a:pt x="1448926" y="1425040"/>
                  <a:pt x="1524391" y="1471975"/>
                  <a:pt x="1429304" y="1429714"/>
                </a:cubicBezTo>
                <a:cubicBezTo>
                  <a:pt x="1350480" y="1394681"/>
                  <a:pt x="1461095" y="1426563"/>
                  <a:pt x="1367161" y="1403081"/>
                </a:cubicBezTo>
                <a:cubicBezTo>
                  <a:pt x="1349406" y="1391244"/>
                  <a:pt x="1329955" y="1381622"/>
                  <a:pt x="1313895" y="1367570"/>
                </a:cubicBezTo>
                <a:cubicBezTo>
                  <a:pt x="1305865" y="1360544"/>
                  <a:pt x="1304821" y="1347139"/>
                  <a:pt x="1296139" y="1340937"/>
                </a:cubicBezTo>
                <a:cubicBezTo>
                  <a:pt x="1283171" y="1331675"/>
                  <a:pt x="1266547" y="1329100"/>
                  <a:pt x="1251751" y="1323182"/>
                </a:cubicBezTo>
                <a:cubicBezTo>
                  <a:pt x="1242873" y="1314304"/>
                  <a:pt x="1233155" y="1306194"/>
                  <a:pt x="1225118" y="1296549"/>
                </a:cubicBezTo>
                <a:cubicBezTo>
                  <a:pt x="1205705" y="1273253"/>
                  <a:pt x="1212566" y="1269379"/>
                  <a:pt x="1189607" y="1252160"/>
                </a:cubicBezTo>
                <a:cubicBezTo>
                  <a:pt x="1172536" y="1239357"/>
                  <a:pt x="1136341" y="1216650"/>
                  <a:pt x="1136341" y="1216650"/>
                </a:cubicBezTo>
                <a:cubicBezTo>
                  <a:pt x="1117930" y="1161413"/>
                  <a:pt x="1142917" y="1212703"/>
                  <a:pt x="1100831" y="1181139"/>
                </a:cubicBezTo>
                <a:cubicBezTo>
                  <a:pt x="1100811" y="1181124"/>
                  <a:pt x="1051123" y="1131431"/>
                  <a:pt x="1038687" y="1118995"/>
                </a:cubicBezTo>
                <a:cubicBezTo>
                  <a:pt x="1029809" y="1110117"/>
                  <a:pt x="1017669" y="1103591"/>
                  <a:pt x="1012054" y="1092362"/>
                </a:cubicBezTo>
                <a:cubicBezTo>
                  <a:pt x="991881" y="1052016"/>
                  <a:pt x="993544" y="1057799"/>
                  <a:pt x="976543" y="1012463"/>
                </a:cubicBezTo>
                <a:cubicBezTo>
                  <a:pt x="950906" y="944096"/>
                  <a:pt x="986758" y="1034231"/>
                  <a:pt x="958788" y="950320"/>
                </a:cubicBezTo>
                <a:cubicBezTo>
                  <a:pt x="953749" y="935202"/>
                  <a:pt x="946951" y="920727"/>
                  <a:pt x="941033" y="905931"/>
                </a:cubicBezTo>
                <a:cubicBezTo>
                  <a:pt x="938074" y="873380"/>
                  <a:pt x="936778" y="840634"/>
                  <a:pt x="932155" y="808277"/>
                </a:cubicBezTo>
                <a:cubicBezTo>
                  <a:pt x="928747" y="784420"/>
                  <a:pt x="900607" y="736938"/>
                  <a:pt x="887767" y="728378"/>
                </a:cubicBezTo>
                <a:cubicBezTo>
                  <a:pt x="878889" y="722460"/>
                  <a:pt x="869466" y="717288"/>
                  <a:pt x="861134" y="710623"/>
                </a:cubicBezTo>
                <a:cubicBezTo>
                  <a:pt x="826316" y="682769"/>
                  <a:pt x="862996" y="699406"/>
                  <a:pt x="816745" y="683990"/>
                </a:cubicBezTo>
                <a:cubicBezTo>
                  <a:pt x="782065" y="649308"/>
                  <a:pt x="818456" y="680406"/>
                  <a:pt x="772357" y="657357"/>
                </a:cubicBezTo>
                <a:cubicBezTo>
                  <a:pt x="762814" y="652585"/>
                  <a:pt x="754988" y="644895"/>
                  <a:pt x="745724" y="639601"/>
                </a:cubicBezTo>
                <a:cubicBezTo>
                  <a:pt x="734234" y="633035"/>
                  <a:pt x="721644" y="628514"/>
                  <a:pt x="710213" y="621846"/>
                </a:cubicBezTo>
                <a:cubicBezTo>
                  <a:pt x="618673" y="568447"/>
                  <a:pt x="670722" y="585339"/>
                  <a:pt x="603681" y="568580"/>
                </a:cubicBezTo>
                <a:cubicBezTo>
                  <a:pt x="597763" y="562661"/>
                  <a:pt x="593792" y="553684"/>
                  <a:pt x="585926" y="550824"/>
                </a:cubicBezTo>
                <a:cubicBezTo>
                  <a:pt x="526978" y="529388"/>
                  <a:pt x="505004" y="541436"/>
                  <a:pt x="452761" y="515314"/>
                </a:cubicBezTo>
                <a:cubicBezTo>
                  <a:pt x="440924" y="509395"/>
                  <a:pt x="428019" y="505250"/>
                  <a:pt x="417250" y="497558"/>
                </a:cubicBezTo>
                <a:cubicBezTo>
                  <a:pt x="407034" y="490261"/>
                  <a:pt x="401592" y="477022"/>
                  <a:pt x="390617" y="470925"/>
                </a:cubicBezTo>
                <a:cubicBezTo>
                  <a:pt x="374256" y="461836"/>
                  <a:pt x="355106" y="459088"/>
                  <a:pt x="337351" y="453170"/>
                </a:cubicBezTo>
                <a:cubicBezTo>
                  <a:pt x="328473" y="450211"/>
                  <a:pt x="318504" y="449483"/>
                  <a:pt x="310718" y="444292"/>
                </a:cubicBezTo>
                <a:cubicBezTo>
                  <a:pt x="192485" y="365472"/>
                  <a:pt x="367717" y="478917"/>
                  <a:pt x="257452" y="417659"/>
                </a:cubicBezTo>
                <a:cubicBezTo>
                  <a:pt x="238798" y="407296"/>
                  <a:pt x="224430" y="388897"/>
                  <a:pt x="204186" y="382149"/>
                </a:cubicBezTo>
                <a:cubicBezTo>
                  <a:pt x="195308" y="379190"/>
                  <a:pt x="185733" y="377816"/>
                  <a:pt x="177553" y="373271"/>
                </a:cubicBezTo>
                <a:cubicBezTo>
                  <a:pt x="166157" y="366940"/>
                  <a:pt x="103790" y="324640"/>
                  <a:pt x="88776" y="311127"/>
                </a:cubicBezTo>
                <a:cubicBezTo>
                  <a:pt x="70112" y="294329"/>
                  <a:pt x="49438" y="278754"/>
                  <a:pt x="35510" y="257861"/>
                </a:cubicBezTo>
                <a:lnTo>
                  <a:pt x="0" y="204595"/>
                </a:lnTo>
                <a:cubicBezTo>
                  <a:pt x="2959" y="172044"/>
                  <a:pt x="4255" y="139298"/>
                  <a:pt x="8877" y="106941"/>
                </a:cubicBezTo>
                <a:cubicBezTo>
                  <a:pt x="12041" y="84792"/>
                  <a:pt x="24131" y="64929"/>
                  <a:pt x="44388" y="53675"/>
                </a:cubicBezTo>
                <a:cubicBezTo>
                  <a:pt x="81551" y="33029"/>
                  <a:pt x="119325" y="34401"/>
                  <a:pt x="159798" y="27042"/>
                </a:cubicBezTo>
                <a:cubicBezTo>
                  <a:pt x="171802" y="24859"/>
                  <a:pt x="130205" y="1889"/>
                  <a:pt x="195308" y="409"/>
                </a:cubicBez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2375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/>
      <p:bldP spid="5" grpId="0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Comparaison de 2 molécules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683568" y="3573016"/>
            <a:ext cx="77768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Points communs :</a:t>
            </a:r>
          </a:p>
          <a:p>
            <a:r>
              <a:rPr lang="fr-FR" dirty="0" smtClean="0"/>
              <a:t>-même formule brute C6H14 : c</a:t>
            </a:r>
            <a:r>
              <a:rPr lang="fr-FR" dirty="0" smtClean="0">
                <a:sym typeface="Wingdings" panose="05000000000000000000" pitchFamily="2" charset="2"/>
              </a:rPr>
              <a:t>es 2 molécules sont isomères</a:t>
            </a:r>
          </a:p>
          <a:p>
            <a:r>
              <a:rPr lang="fr-FR" dirty="0" smtClean="0">
                <a:sym typeface="Wingdings" panose="05000000000000000000" pitchFamily="2" charset="2"/>
              </a:rPr>
              <a:t>-chaîne ramifiée</a:t>
            </a:r>
          </a:p>
          <a:p>
            <a:r>
              <a:rPr lang="fr-FR" dirty="0" smtClean="0">
                <a:sym typeface="Wingdings" panose="05000000000000000000" pitchFamily="2" charset="2"/>
              </a:rPr>
              <a:t>-</a:t>
            </a:r>
            <a:r>
              <a:rPr lang="fr-FR" smtClean="0">
                <a:sym typeface="Wingdings" panose="05000000000000000000" pitchFamily="2" charset="2"/>
              </a:rPr>
              <a:t>même chaîne ppale</a:t>
            </a:r>
            <a:endParaRPr lang="fr-FR" dirty="0" smtClean="0">
              <a:sym typeface="Wingdings" panose="05000000000000000000" pitchFamily="2" charset="2"/>
            </a:endParaRPr>
          </a:p>
          <a:p>
            <a:pPr marL="285750" indent="-285750">
              <a:buFont typeface="Wingdings" pitchFamily="2" charset="2"/>
              <a:buChar char="à"/>
            </a:pPr>
            <a:endParaRPr lang="fr-FR" dirty="0">
              <a:sym typeface="Wingdings" panose="05000000000000000000" pitchFamily="2" charset="2"/>
            </a:endParaRPr>
          </a:p>
          <a:p>
            <a:r>
              <a:rPr lang="fr-FR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Différences :</a:t>
            </a:r>
          </a:p>
          <a:p>
            <a:r>
              <a:rPr lang="fr-FR" dirty="0" smtClean="0">
                <a:sym typeface="Wingdings" panose="05000000000000000000" pitchFamily="2" charset="2"/>
              </a:rPr>
              <a:t>-position de la ramification sur la chaîne principale</a:t>
            </a:r>
          </a:p>
          <a:p>
            <a:r>
              <a:rPr lang="fr-FR" b="1" dirty="0" smtClean="0">
                <a:solidFill>
                  <a:schemeClr val="accent6"/>
                </a:solidFill>
                <a:sym typeface="Wingdings" panose="05000000000000000000" pitchFamily="2" charset="2"/>
              </a:rPr>
              <a:t> Nom différent</a:t>
            </a:r>
            <a:endParaRPr lang="fr-FR" b="1" dirty="0">
              <a:solidFill>
                <a:schemeClr val="accent6"/>
              </a:solidFill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981191"/>
            <a:ext cx="2565837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772816"/>
            <a:ext cx="2736304" cy="14987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6446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00B050"/>
                </a:solidFill>
              </a:rPr>
              <a:t>2) IDENTIFICATION </a:t>
            </a:r>
            <a:r>
              <a:rPr lang="fr-FR" b="1" dirty="0">
                <a:solidFill>
                  <a:srgbClr val="00B050"/>
                </a:solidFill>
              </a:rPr>
              <a:t>DES </a:t>
            </a:r>
            <a:r>
              <a:rPr lang="fr-FR" b="1" dirty="0" smtClean="0">
                <a:solidFill>
                  <a:srgbClr val="00B050"/>
                </a:solidFill>
              </a:rPr>
              <a:t>SUBSTITUANTS</a:t>
            </a:r>
            <a:endParaRPr lang="fr-FR" b="1" dirty="0">
              <a:solidFill>
                <a:srgbClr val="00B050"/>
              </a:solidFill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195644"/>
              </p:ext>
            </p:extLst>
          </p:nvPr>
        </p:nvGraphicFramePr>
        <p:xfrm>
          <a:off x="457200" y="1600200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4520"/>
                <a:gridCol w="1656184"/>
                <a:gridCol w="1687056"/>
                <a:gridCol w="1553304"/>
                <a:gridCol w="1738536"/>
              </a:tblGrid>
              <a:tr h="370840">
                <a:tc>
                  <a:txBody>
                    <a:bodyPr/>
                    <a:lstStyle/>
                    <a:p>
                      <a:endParaRPr lang="fr-FR" b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r-FR" b="1" dirty="0" smtClean="0">
                          <a:solidFill>
                            <a:schemeClr val="tx1"/>
                          </a:solidFill>
                        </a:rPr>
                        <a:t>Molécules</a:t>
                      </a:r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1" dirty="0" err="1" smtClean="0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fr-FR" b="1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fr-FR" b="1" baseline="0" dirty="0" smtClean="0">
                          <a:solidFill>
                            <a:schemeClr val="tx1"/>
                          </a:solidFill>
                        </a:rPr>
                        <a:t> topologique</a:t>
                      </a:r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chemeClr val="tx1"/>
                          </a:solidFill>
                        </a:rPr>
                        <a:t>Nombre de ramifications</a:t>
                      </a:r>
                      <a:r>
                        <a:rPr lang="fr-FR" b="1" baseline="0" dirty="0" smtClean="0">
                          <a:solidFill>
                            <a:schemeClr val="tx1"/>
                          </a:solidFill>
                        </a:rPr>
                        <a:t> et groupes alkyles correspondant</a:t>
                      </a:r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 smtClean="0">
                        <a:solidFill>
                          <a:srgbClr val="C00000"/>
                        </a:solidFill>
                      </a:endParaRPr>
                    </a:p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9" name="ZoneTexte 8"/>
          <p:cNvSpPr txBox="1"/>
          <p:nvPr/>
        </p:nvSpPr>
        <p:spPr>
          <a:xfrm>
            <a:off x="3756978" y="4435371"/>
            <a:ext cx="15841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C00000"/>
                </a:solidFill>
              </a:rPr>
              <a:t>2 ramification</a:t>
            </a:r>
            <a:r>
              <a:rPr lang="fr-FR" baseline="0" dirty="0" smtClean="0">
                <a:solidFill>
                  <a:srgbClr val="C00000"/>
                </a:solidFill>
              </a:rPr>
              <a:t>s méthyle</a:t>
            </a:r>
            <a:endParaRPr lang="fr-FR" dirty="0" smtClean="0">
              <a:solidFill>
                <a:srgbClr val="C00000"/>
              </a:solidFill>
            </a:endParaRPr>
          </a:p>
          <a:p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2195736" y="4426589"/>
            <a:ext cx="15121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C00000"/>
                </a:solidFill>
              </a:rPr>
              <a:t>1 ramification</a:t>
            </a:r>
            <a:r>
              <a:rPr lang="fr-FR" baseline="0" dirty="0" smtClean="0">
                <a:solidFill>
                  <a:srgbClr val="C00000"/>
                </a:solidFill>
              </a:rPr>
              <a:t> éthyle</a:t>
            </a:r>
            <a:endParaRPr lang="fr-FR" dirty="0" smtClean="0">
              <a:solidFill>
                <a:srgbClr val="C00000"/>
              </a:solidFill>
            </a:endParaRPr>
          </a:p>
          <a:p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5436096" y="4451454"/>
            <a:ext cx="15121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C00000"/>
                </a:solidFill>
              </a:rPr>
              <a:t>1</a:t>
            </a:r>
            <a:r>
              <a:rPr lang="fr-FR" dirty="0" smtClean="0">
                <a:solidFill>
                  <a:srgbClr val="C00000"/>
                </a:solidFill>
              </a:rPr>
              <a:t> ramification</a:t>
            </a:r>
            <a:r>
              <a:rPr lang="fr-FR" baseline="0" dirty="0" smtClean="0">
                <a:solidFill>
                  <a:srgbClr val="C00000"/>
                </a:solidFill>
              </a:rPr>
              <a:t> méthyle</a:t>
            </a:r>
            <a:endParaRPr lang="fr-FR" dirty="0" smtClean="0">
              <a:solidFill>
                <a:srgbClr val="C00000"/>
              </a:solidFill>
            </a:endParaRPr>
          </a:p>
          <a:p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7016490" y="4262668"/>
            <a:ext cx="1584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dirty="0">
                <a:solidFill>
                  <a:srgbClr val="C00000"/>
                </a:solidFill>
              </a:rPr>
              <a:t>1 ramification éthyle</a:t>
            </a:r>
          </a:p>
          <a:p>
            <a:pPr>
              <a:defRPr/>
            </a:pPr>
            <a:r>
              <a:rPr lang="fr-FR" dirty="0">
                <a:solidFill>
                  <a:srgbClr val="C00000"/>
                </a:solidFill>
              </a:rPr>
              <a:t>1 ramification méthyle</a:t>
            </a:r>
          </a:p>
          <a:p>
            <a:endParaRPr lang="fr-FR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0079" y="2354979"/>
            <a:ext cx="1647825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2368" y="2196158"/>
            <a:ext cx="1199624" cy="8997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9581" y="2245749"/>
            <a:ext cx="166687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7047" y="3643543"/>
            <a:ext cx="1066800" cy="619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1781" y="3709602"/>
            <a:ext cx="428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9581" y="3700694"/>
            <a:ext cx="156210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Obje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480570"/>
              </p:ext>
            </p:extLst>
          </p:nvPr>
        </p:nvGraphicFramePr>
        <p:xfrm>
          <a:off x="4166478" y="3759431"/>
          <a:ext cx="765175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ChemSketch" r:id="rId9" imgW="765000" imgH="387000" progId="ACD.ChemSketch.20">
                  <p:embed/>
                </p:oleObj>
              </mc:Choice>
              <mc:Fallback>
                <p:oleObj name="ChemSketch" r:id="rId9" imgW="765000" imgH="3870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166478" y="3759431"/>
                        <a:ext cx="765175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7" name="Obje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6336811"/>
              </p:ext>
            </p:extLst>
          </p:nvPr>
        </p:nvGraphicFramePr>
        <p:xfrm>
          <a:off x="3751060" y="2245749"/>
          <a:ext cx="1741389" cy="8501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ChemSketch" r:id="rId11" imgW="1466088" imgH="716280" progId="ACD.ChemSketch.20">
                  <p:embed/>
                </p:oleObj>
              </mc:Choice>
              <mc:Fallback>
                <p:oleObj name="ChemSketch" r:id="rId11" imgW="1466088" imgH="716280" progId="ACD.ChemSketch.2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1060" y="2245749"/>
                        <a:ext cx="1741389" cy="85012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80786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2" grpId="0"/>
      <p:bldP spid="14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973</TotalTime>
  <Words>221</Words>
  <Application>Microsoft Office PowerPoint</Application>
  <PresentationFormat>Affichage à l'écran (4:3)</PresentationFormat>
  <Paragraphs>78</Paragraphs>
  <Slides>14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2</vt:i4>
      </vt:variant>
      <vt:variant>
        <vt:lpstr>Titres des diapositives</vt:lpstr>
      </vt:variant>
      <vt:variant>
        <vt:i4>14</vt:i4>
      </vt:variant>
    </vt:vector>
  </HeadingPairs>
  <TitlesOfParts>
    <vt:vector size="17" baseType="lpstr">
      <vt:lpstr>Thème Office</vt:lpstr>
      <vt:lpstr>Document</vt:lpstr>
      <vt:lpstr>ChemSketch</vt:lpstr>
      <vt:lpstr>Nomenclature des molécules organiques</vt:lpstr>
      <vt:lpstr>I. GENERALITES SUR LA MODELISATION DES MOLECULES. </vt:lpstr>
      <vt:lpstr>Exemple 1 :</vt:lpstr>
      <vt:lpstr>Exemple 2 :</vt:lpstr>
      <vt:lpstr>II. Squelette carboné d’une molécule</vt:lpstr>
      <vt:lpstr>Différentes catégories de chaînes carbonées</vt:lpstr>
      <vt:lpstr>Présentation PowerPoint</vt:lpstr>
      <vt:lpstr>Comparaison de 2 molécules</vt:lpstr>
      <vt:lpstr>2) IDENTIFICATION DES SUBSTITUANTS</vt:lpstr>
      <vt:lpstr>III. Nommer un alcane et un alcool.</vt:lpstr>
      <vt:lpstr>Exemples</vt:lpstr>
      <vt:lpstr>Présentation PowerPoint</vt:lpstr>
      <vt:lpstr>Annexe : représentation topologique</vt:lpstr>
      <vt:lpstr>IV. Nommer composés oxygénés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Nomenclature des alcools et des alcanes</dc:title>
  <dc:creator>Alexia Portelli</dc:creator>
  <cp:lastModifiedBy>Alexia Portelli</cp:lastModifiedBy>
  <cp:revision>47</cp:revision>
  <dcterms:created xsi:type="dcterms:W3CDTF">2018-12-05T10:08:18Z</dcterms:created>
  <dcterms:modified xsi:type="dcterms:W3CDTF">2020-03-13T19:11:58Z</dcterms:modified>
</cp:coreProperties>
</file>