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1"/>
  </p:notesMasterIdLst>
  <p:sldIdLst>
    <p:sldId id="256" r:id="rId2"/>
    <p:sldId id="263" r:id="rId3"/>
    <p:sldId id="257" r:id="rId4"/>
    <p:sldId id="259" r:id="rId5"/>
    <p:sldId id="262" r:id="rId6"/>
    <p:sldId id="261" r:id="rId7"/>
    <p:sldId id="260" r:id="rId8"/>
    <p:sldId id="265" r:id="rId9"/>
    <p:sldId id="264" r:id="rId10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102" d="100"/>
          <a:sy n="102" d="100"/>
        </p:scale>
        <p:origin x="-180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886A046-41A5-4CEF-837A-4012F106B0F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77055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811DA126-D119-499A-9C69-5AC89AA7DCA6}" type="slidenum">
              <a:rPr lang="fr-FR" sz="1200" smtClean="0"/>
              <a:pPr/>
              <a:t>1</a:t>
            </a:fld>
            <a:endParaRPr lang="fr-FR" sz="1200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874F9716-93AB-4351-802B-1C245A908039}" type="slidenum">
              <a:rPr lang="fr-FR" sz="1200" smtClean="0"/>
              <a:pPr/>
              <a:t>3</a:t>
            </a:fld>
            <a:endParaRPr lang="fr-FR" sz="1200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D6BD5039-AB4D-4A28-9E62-85A82CFEDDE7}" type="slidenum">
              <a:rPr lang="fr-FR" sz="1200" smtClean="0"/>
              <a:pPr/>
              <a:t>4</a:t>
            </a:fld>
            <a:endParaRPr lang="fr-FR" sz="1200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59889DC2-CD9B-4429-86C7-235F7E133F01}" type="slidenum">
              <a:rPr lang="fr-FR" sz="1200" smtClean="0"/>
              <a:pPr/>
              <a:t>5</a:t>
            </a:fld>
            <a:endParaRPr lang="fr-FR" sz="1200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8399DB74-673E-4626-BCEE-6EB6B65DE799}" type="slidenum">
              <a:rPr lang="fr-FR" sz="1200" smtClean="0"/>
              <a:pPr/>
              <a:t>6</a:t>
            </a:fld>
            <a:endParaRPr lang="fr-FR" sz="1200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6A29CFA-342D-4E08-8B2E-14D1DC54F35D}" type="slidenum">
              <a:rPr lang="fr-FR" sz="1200" smtClean="0"/>
              <a:pPr/>
              <a:t>7</a:t>
            </a:fld>
            <a:endParaRPr lang="fr-FR" sz="1200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77A309-5B31-4DF8-B034-FACCCC3D2C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8916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8B000-9F9E-4401-B693-2132D9A4772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605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3E942C-D15B-4597-87E0-AF53B7DFEC1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6268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E531E0-7341-4675-9E91-67E1026158B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2508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7A387C-3178-4686-849C-45122D168D0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7884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AA224-F04C-4AEB-8EB8-2422D4AF961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8570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8CC86-DB96-4EDA-958A-825A7827F85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4674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33EE7A-FDE4-42CD-A457-68C628AFADE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2681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969BF4-C6A0-45A4-8FAA-B681CA2655A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8395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4CD8C-2985-4025-9A6A-406289615A5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0575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9FAC0-F693-4C8C-B929-834655DB250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9650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et modifiez le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5CE5453-E8AD-4C3F-9BBA-6B815DB644E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hyperlink" Target="http://www.google.fr/imgres?imgurl=http://cm1cm2.ceyreste.free.fr/paulbert/ampoule/f9.jpg&amp;imgrefurl=http://cm1cm2.ceyreste.free.fr/elec.html&amp;usg=__Sph7t7nLbHylwCPlquy27g5Qdlg=&amp;h=180&amp;w=240&amp;sz=10&amp;hl=fr&amp;start=17&amp;zoom=0&amp;um=1&amp;itbs=1&amp;tbnid=j-q15quro3Yz0M:&amp;tbnh=83&amp;tbnw=110&amp;prev=/images?q%3Dfilament%2Bchauff%C3%A9%26um%3D1%26hl%3Dfr%26rlz%3D1R2WZPC_frFR395%26tbs%3Disch:1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00113" y="685800"/>
            <a:ext cx="7634287" cy="4543425"/>
          </a:xfrm>
        </p:spPr>
        <p:txBody>
          <a:bodyPr/>
          <a:lstStyle/>
          <a:p>
            <a:pPr eaLnBrk="1" hangingPunct="1"/>
            <a:r>
              <a:rPr lang="fr-FR" sz="6600" smtClean="0"/>
              <a:t>Les différents types de spectre </a:t>
            </a:r>
            <a:r>
              <a:rPr lang="fr-FR" sz="6600" u="sng" smtClean="0"/>
              <a:t>d’émission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u="sng" smtClean="0"/>
              <a:t>Spectres d’émission continus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07375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fr-FR" smtClean="0"/>
              <a:t>Tous les corps </a:t>
            </a:r>
            <a:r>
              <a:rPr lang="fr-FR" b="1" smtClean="0"/>
              <a:t>denses</a:t>
            </a:r>
            <a:r>
              <a:rPr lang="fr-FR" smtClean="0"/>
              <a:t> et </a:t>
            </a:r>
            <a:r>
              <a:rPr lang="fr-FR" b="1" smtClean="0"/>
              <a:t>chauffés</a:t>
            </a:r>
            <a:r>
              <a:rPr lang="fr-FR" smtClean="0"/>
              <a:t>, émettent un </a:t>
            </a:r>
            <a:r>
              <a:rPr lang="fr-FR" b="1" smtClean="0"/>
              <a:t>spectre continu d’émission</a:t>
            </a:r>
            <a:r>
              <a:rPr lang="fr-FR" smtClean="0"/>
              <a:t>.</a:t>
            </a:r>
          </a:p>
          <a:p>
            <a:pPr eaLnBrk="1" hangingPunct="1">
              <a:buFontTx/>
              <a:buNone/>
            </a:pPr>
            <a:endParaRPr lang="fr-FR" smtClean="0"/>
          </a:p>
          <a:p>
            <a:pPr eaLnBrk="1" hangingPunct="1">
              <a:buFontTx/>
              <a:buNone/>
            </a:pPr>
            <a:endParaRPr lang="fr-FR" smtClean="0"/>
          </a:p>
          <a:p>
            <a:pPr eaLnBrk="1" hangingPunct="1">
              <a:buFontTx/>
              <a:buNone/>
            </a:pPr>
            <a:r>
              <a:rPr lang="fr-FR" smtClean="0"/>
              <a:t>Q°: en fonction de la T, comment évoluent: </a:t>
            </a:r>
          </a:p>
          <a:p>
            <a:pPr eaLnBrk="1" hangingPunct="1">
              <a:buFontTx/>
              <a:buNone/>
            </a:pPr>
            <a:r>
              <a:rPr lang="fr-FR" smtClean="0"/>
              <a:t>- la couleur du corps chauffé </a:t>
            </a:r>
          </a:p>
          <a:p>
            <a:pPr eaLnBrk="1" hangingPunct="1">
              <a:buFontTx/>
              <a:buNone/>
            </a:pPr>
            <a:r>
              <a:rPr lang="fr-FR" smtClean="0"/>
              <a:t>- le spectre d’émission ?</a:t>
            </a:r>
          </a:p>
        </p:txBody>
      </p:sp>
      <p:pic>
        <p:nvPicPr>
          <p:cNvPr id="4" name="Picture 7" descr="spectre_contin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141663"/>
            <a:ext cx="60325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pPr eaLnBrk="1" hangingPunct="1"/>
            <a:r>
              <a:rPr lang="fr-FR" sz="2800" b="1" u="sng" smtClean="0"/>
              <a:t>Évolution du spectre et de la couleur du corps chauffé en fonction de la température</a:t>
            </a:r>
            <a:r>
              <a:rPr lang="fr-FR" smtClean="0"/>
              <a:t>.</a:t>
            </a:r>
          </a:p>
        </p:txBody>
      </p:sp>
      <p:sp>
        <p:nvSpPr>
          <p:cNvPr id="3077" name="Rectangle 5"/>
          <p:cNvSpPr>
            <a:spLocks noGrp="1" noChangeArrowheads="1"/>
          </p:cNvSpPr>
          <p:nvPr/>
        </p:nvSpPr>
        <p:spPr bwMode="auto">
          <a:xfrm>
            <a:off x="3429000" y="1524000"/>
            <a:ext cx="52578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fr-FR" sz="2000">
                <a:latin typeface="Times New Roman" pitchFamily="18" charset="0"/>
                <a:cs typeface="Times New Roman" pitchFamily="18" charset="0"/>
              </a:rPr>
              <a:t>Un filament peu chauffé est rouge-orangé</a:t>
            </a:r>
          </a:p>
          <a:p>
            <a:endParaRPr lang="fr-FR" sz="3200">
              <a:latin typeface="Times New Roman" pitchFamily="18" charset="0"/>
            </a:endParaRPr>
          </a:p>
          <a:p>
            <a:endParaRPr lang="fr-FR" sz="3200">
              <a:latin typeface="Times New Roman" pitchFamily="18" charset="0"/>
            </a:endParaRPr>
          </a:p>
          <a:p>
            <a:r>
              <a:rPr lang="fr-FR" sz="2000">
                <a:latin typeface="Times New Roman" pitchFamily="18" charset="0"/>
                <a:cs typeface="Times New Roman" pitchFamily="18" charset="0"/>
              </a:rPr>
              <a:t>En augmentant la T, il jaunit et son spectre s’enrichit en radiations de courtes λ</a:t>
            </a:r>
            <a:r>
              <a:rPr lang="fr-FR" sz="3200">
                <a:latin typeface="Times New Roman" pitchFamily="18" charset="0"/>
              </a:rPr>
              <a:t> </a:t>
            </a:r>
          </a:p>
          <a:p>
            <a:endParaRPr lang="fr-FR" sz="3200">
              <a:latin typeface="Times New Roman" pitchFamily="18" charset="0"/>
            </a:endParaRPr>
          </a:p>
          <a:p>
            <a:endParaRPr lang="fr-FR" sz="3200">
              <a:latin typeface="Times New Roman" pitchFamily="18" charset="0"/>
            </a:endParaRPr>
          </a:p>
          <a:p>
            <a:endParaRPr lang="fr-FR" sz="2000">
              <a:latin typeface="Times New Roman" pitchFamily="18" charset="0"/>
            </a:endParaRPr>
          </a:p>
          <a:p>
            <a:endParaRPr lang="fr-FR" sz="2000">
              <a:latin typeface="Times New Roman" pitchFamily="18" charset="0"/>
            </a:endParaRPr>
          </a:p>
          <a:p>
            <a:r>
              <a:rPr lang="fr-FR" sz="2000">
                <a:latin typeface="Times New Roman" pitchFamily="18" charset="0"/>
              </a:rPr>
              <a:t>Un filament fortement </a:t>
            </a:r>
            <a:r>
              <a:rPr lang="fr-FR" sz="2000">
                <a:latin typeface="Times New Roman" pitchFamily="18" charset="0"/>
                <a:cs typeface="Times New Roman" pitchFamily="18" charset="0"/>
              </a:rPr>
              <a:t>chauffé est blanc</a:t>
            </a:r>
          </a:p>
        </p:txBody>
      </p:sp>
      <p:pic>
        <p:nvPicPr>
          <p:cNvPr id="3078" name="Picture 6" descr="f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47800"/>
            <a:ext cx="22860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 descr="f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76600"/>
            <a:ext cx="22860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 descr="f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143500"/>
            <a:ext cx="22860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708400" y="2060575"/>
            <a:ext cx="3600450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635375" y="3789363"/>
            <a:ext cx="3600450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810000" y="5867400"/>
            <a:ext cx="3600450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6" name="AutoShape 17" descr="Z">
            <a:hlinkClick r:id="rId9"/>
          </p:cNvPr>
          <p:cNvSpPr>
            <a:spLocks noChangeAspect="1" noChangeArrowheads="1"/>
          </p:cNvSpPr>
          <p:nvPr/>
        </p:nvSpPr>
        <p:spPr bwMode="auto">
          <a:xfrm>
            <a:off x="176213" y="46038"/>
            <a:ext cx="104775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u="sng" smtClean="0"/>
              <a:t>Spectre de raies d’émission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533400" y="2438400"/>
            <a:ext cx="5105400" cy="337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fr-FR"/>
              <a:t>Les lampes dites à économie d’énergie contiennent un </a:t>
            </a:r>
            <a:r>
              <a:rPr lang="fr-FR" u="sng"/>
              <a:t>gaz peu dense</a:t>
            </a:r>
            <a:r>
              <a:rPr lang="fr-FR"/>
              <a:t> (vapeur de mercure) qui, lorsqu’il est soumis à une décharge électrique, émet de la lumière.</a:t>
            </a:r>
          </a:p>
          <a:p>
            <a:endParaRPr lang="fr-FR"/>
          </a:p>
          <a:p>
            <a:r>
              <a:rPr lang="fr-FR"/>
              <a:t>Question : est-ce que la lumière émise, une fois décomposée, forme un spectre continu ?</a:t>
            </a:r>
          </a:p>
        </p:txBody>
      </p:sp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132856"/>
            <a:ext cx="2781300" cy="2734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Dispositif d’obtention des spectres de raies d’émission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066800" y="2514600"/>
            <a:ext cx="7483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fr-FR"/>
              <a:t>Le schéma ci-dessous illustre le dispositif utilisé pour obtenir un spectre d’émission pour un gaz.</a:t>
            </a:r>
          </a:p>
        </p:txBody>
      </p:sp>
      <p:pic>
        <p:nvPicPr>
          <p:cNvPr id="17414" name="Picture 6" descr="Sans titre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733800"/>
            <a:ext cx="5106988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250825" y="692150"/>
            <a:ext cx="8534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/>
            <a:r>
              <a:rPr lang="fr-FR" sz="2800" b="1" u="sng" dirty="0">
                <a:solidFill>
                  <a:schemeClr val="tx2"/>
                </a:solidFill>
              </a:rPr>
              <a:t>Spectre donné par une lampe à </a:t>
            </a:r>
            <a:r>
              <a:rPr lang="fr-FR" sz="2800" b="1" u="sng" dirty="0" smtClean="0">
                <a:solidFill>
                  <a:schemeClr val="tx2"/>
                </a:solidFill>
              </a:rPr>
              <a:t>hydrogène</a:t>
            </a:r>
            <a:r>
              <a:rPr lang="fr-FR" sz="2800" b="1" u="sng" dirty="0">
                <a:solidFill>
                  <a:schemeClr val="tx2"/>
                </a:solidFill>
              </a:rPr>
              <a:t/>
            </a:r>
            <a:br>
              <a:rPr lang="fr-FR" sz="2800" b="1" u="sng" dirty="0">
                <a:solidFill>
                  <a:schemeClr val="tx2"/>
                </a:solidFill>
              </a:rPr>
            </a:br>
            <a:endParaRPr lang="fr-FR" sz="2800" b="1" u="sng" dirty="0">
              <a:solidFill>
                <a:schemeClr val="tx2"/>
              </a:solidFill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179388" y="4077072"/>
            <a:ext cx="8964612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fr-FR" sz="2800" dirty="0"/>
              <a:t>C’est un </a:t>
            </a:r>
            <a:r>
              <a:rPr lang="fr-FR" sz="2800" b="1" dirty="0"/>
              <a:t>spectre de raies </a:t>
            </a:r>
            <a:r>
              <a:rPr lang="fr-FR" sz="2800" b="1" dirty="0" smtClean="0"/>
              <a:t>d’émission.</a:t>
            </a:r>
            <a:r>
              <a:rPr lang="fr-FR" sz="2800" dirty="0" smtClean="0"/>
              <a:t> </a:t>
            </a:r>
            <a:endParaRPr lang="fr-FR" sz="2800" dirty="0"/>
          </a:p>
        </p:txBody>
      </p:sp>
      <p:pic>
        <p:nvPicPr>
          <p:cNvPr id="2050" name="Picture 2" descr="Afficher l'image d'origin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852"/>
          <a:stretch/>
        </p:blipFill>
        <p:spPr bwMode="auto">
          <a:xfrm rot="10800000">
            <a:off x="2411759" y="1862932"/>
            <a:ext cx="5278503" cy="1720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1600200"/>
            <a:ext cx="8458200" cy="685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fr-FR" sz="2800" u="sng" smtClean="0"/>
              <a:t>Spectre donné par une lampe à vapeur de cadmium</a:t>
            </a:r>
            <a:br>
              <a:rPr lang="fr-FR" sz="2800" u="sng" smtClean="0"/>
            </a:br>
            <a:endParaRPr lang="fr-FR" sz="2800" u="sng" smtClean="0"/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pPr eaLnBrk="1" hangingPunct="1"/>
            <a:r>
              <a:rPr lang="fr-FR" sz="3200" smtClean="0"/>
              <a:t>Autre exemple de spectre de raies</a:t>
            </a:r>
          </a:p>
        </p:txBody>
      </p:sp>
      <p:pic>
        <p:nvPicPr>
          <p:cNvPr id="11277" name="Picture 13" descr="cadmiu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13" y="2814638"/>
            <a:ext cx="7724775" cy="190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7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Spectres de raies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Raies colorées sur fond noir</a:t>
            </a:r>
          </a:p>
          <a:p>
            <a:r>
              <a:rPr lang="fr-FR" dirty="0" smtClean="0"/>
              <a:t>Les radiations émises dépendent de la composition du gaz</a:t>
            </a:r>
          </a:p>
          <a:p>
            <a:r>
              <a:rPr lang="fr-FR" dirty="0" smtClean="0"/>
              <a:t>Chaque élément chimique possède son propre spectre de raies d’émission</a:t>
            </a:r>
          </a:p>
          <a:p>
            <a:r>
              <a:rPr lang="fr-FR" dirty="0" smtClean="0"/>
              <a:t>Les spectres de raies constituent la signature de l’élément chimique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217005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u="sng" smtClean="0"/>
              <a:t>Conclusion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fr-FR" sz="2800" smtClean="0"/>
              <a:t>Il existe 2 types de spectres d’émission :</a:t>
            </a:r>
          </a:p>
          <a:p>
            <a:pPr eaLnBrk="1" hangingPunct="1">
              <a:buFontTx/>
              <a:buNone/>
            </a:pPr>
            <a:r>
              <a:rPr lang="fr-FR" sz="2800" smtClean="0"/>
              <a:t>-</a:t>
            </a:r>
            <a:r>
              <a:rPr lang="fr-FR" sz="2800" b="1" smtClean="0"/>
              <a:t>les spectres continus</a:t>
            </a:r>
            <a:r>
              <a:rPr lang="fr-FR" sz="2800" smtClean="0"/>
              <a:t> :</a:t>
            </a:r>
          </a:p>
          <a:p>
            <a:pPr eaLnBrk="1" hangingPunct="1">
              <a:buFontTx/>
              <a:buNone/>
            </a:pPr>
            <a:r>
              <a:rPr lang="fr-FR" sz="2800" smtClean="0"/>
              <a:t>émis par des corps denses chauffés ; pour ces spectres, plus T augmente, plus le spectre s’enrichit en radiations de courtes λ</a:t>
            </a:r>
          </a:p>
          <a:p>
            <a:pPr eaLnBrk="1" hangingPunct="1">
              <a:buFontTx/>
              <a:buNone/>
            </a:pPr>
            <a:r>
              <a:rPr lang="fr-FR" sz="2800" smtClean="0"/>
              <a:t>-</a:t>
            </a:r>
            <a:r>
              <a:rPr lang="fr-FR" sz="2800" b="1" smtClean="0"/>
              <a:t>les spectres de raies:</a:t>
            </a:r>
          </a:p>
          <a:p>
            <a:pPr eaLnBrk="1" hangingPunct="1">
              <a:buFontTx/>
              <a:buNone/>
            </a:pPr>
            <a:r>
              <a:rPr lang="fr-FR" sz="2800" smtClean="0"/>
              <a:t> émis par des gaz peu denses chauffés ou soumis à une décharge électrique.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</p:bldLst>
  </p:timing>
</p:sld>
</file>

<file path=ppt/theme/theme1.xml><?xml version="1.0" encoding="utf-8"?>
<a:theme xmlns:a="http://schemas.openxmlformats.org/drawingml/2006/main" name="Nouvelle présentation">
  <a:themeElements>
    <a:clrScheme name="Nouvelle pré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ouvelle pré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lnDef>
  </a:objectDefaults>
  <a:extraClrSchemeLst>
    <a:extraClrScheme>
      <a:clrScheme name="Nouvelle pré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294</Words>
  <Application>Microsoft Office PowerPoint</Application>
  <PresentationFormat>Affichage à l'écran (4:3)</PresentationFormat>
  <Paragraphs>45</Paragraphs>
  <Slides>9</Slides>
  <Notes>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Nouvelle présentation</vt:lpstr>
      <vt:lpstr>Les différents types de spectre d’émission</vt:lpstr>
      <vt:lpstr>Spectres d’émission continus</vt:lpstr>
      <vt:lpstr>Évolution du spectre et de la couleur du corps chauffé en fonction de la température.</vt:lpstr>
      <vt:lpstr>Spectre de raies d’émission</vt:lpstr>
      <vt:lpstr>Dispositif d’obtention des spectres de raies d’émission</vt:lpstr>
      <vt:lpstr>Présentation PowerPoint</vt:lpstr>
      <vt:lpstr>Spectre donné par une lampe à vapeur de cadmium </vt:lpstr>
      <vt:lpstr>Spectres de raies</vt:lpstr>
      <vt:lpstr>Conclusion</vt:lpstr>
    </vt:vector>
  </TitlesOfParts>
  <Company>Jean-Pierre THORON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Spectres d’émission</dc:title>
  <dc:creator>Portelli</dc:creator>
  <cp:lastModifiedBy>Alexia Portelli</cp:lastModifiedBy>
  <cp:revision>23</cp:revision>
  <dcterms:created xsi:type="dcterms:W3CDTF">2010-01-07T09:17:39Z</dcterms:created>
  <dcterms:modified xsi:type="dcterms:W3CDTF">2019-11-22T16:22:59Z</dcterms:modified>
</cp:coreProperties>
</file>