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8"/>
  </p:notesMasterIdLst>
  <p:sldIdLst>
    <p:sldId id="310" r:id="rId2"/>
    <p:sldId id="264" r:id="rId3"/>
    <p:sldId id="311" r:id="rId4"/>
    <p:sldId id="256" r:id="rId5"/>
    <p:sldId id="257" r:id="rId6"/>
    <p:sldId id="258" r:id="rId7"/>
    <p:sldId id="259" r:id="rId8"/>
    <p:sldId id="317" r:id="rId9"/>
    <p:sldId id="260" r:id="rId10"/>
    <p:sldId id="262" r:id="rId11"/>
    <p:sldId id="263" r:id="rId12"/>
    <p:sldId id="318" r:id="rId13"/>
    <p:sldId id="319" r:id="rId14"/>
    <p:sldId id="320" r:id="rId15"/>
    <p:sldId id="321" r:id="rId16"/>
    <p:sldId id="324" r:id="rId17"/>
    <p:sldId id="322" r:id="rId18"/>
    <p:sldId id="323" r:id="rId19"/>
    <p:sldId id="274" r:id="rId20"/>
    <p:sldId id="275" r:id="rId21"/>
    <p:sldId id="276" r:id="rId22"/>
    <p:sldId id="278" r:id="rId23"/>
    <p:sldId id="277" r:id="rId24"/>
    <p:sldId id="280" r:id="rId25"/>
    <p:sldId id="281" r:id="rId26"/>
    <p:sldId id="279" r:id="rId27"/>
    <p:sldId id="265" r:id="rId28"/>
    <p:sldId id="267" r:id="rId29"/>
    <p:sldId id="266" r:id="rId30"/>
    <p:sldId id="268" r:id="rId31"/>
    <p:sldId id="269" r:id="rId32"/>
    <p:sldId id="270" r:id="rId33"/>
    <p:sldId id="271" r:id="rId34"/>
    <p:sldId id="272" r:id="rId35"/>
    <p:sldId id="273" r:id="rId36"/>
    <p:sldId id="312" r:id="rId37"/>
    <p:sldId id="290" r:id="rId38"/>
    <p:sldId id="291" r:id="rId39"/>
    <p:sldId id="313" r:id="rId40"/>
    <p:sldId id="293" r:id="rId41"/>
    <p:sldId id="294" r:id="rId42"/>
    <p:sldId id="299" r:id="rId43"/>
    <p:sldId id="295" r:id="rId44"/>
    <p:sldId id="296" r:id="rId45"/>
    <p:sldId id="297" r:id="rId46"/>
    <p:sldId id="304" r:id="rId47"/>
    <p:sldId id="305" r:id="rId48"/>
    <p:sldId id="306" r:id="rId49"/>
    <p:sldId id="307" r:id="rId50"/>
    <p:sldId id="308" r:id="rId51"/>
    <p:sldId id="309" r:id="rId52"/>
    <p:sldId id="298" r:id="rId53"/>
    <p:sldId id="301" r:id="rId54"/>
    <p:sldId id="300" r:id="rId55"/>
    <p:sldId id="302" r:id="rId56"/>
    <p:sldId id="303" r:id="rId57"/>
    <p:sldId id="282" r:id="rId58"/>
    <p:sldId id="284" r:id="rId59"/>
    <p:sldId id="285" r:id="rId60"/>
    <p:sldId id="286" r:id="rId61"/>
    <p:sldId id="287" r:id="rId62"/>
    <p:sldId id="288" r:id="rId63"/>
    <p:sldId id="289" r:id="rId64"/>
    <p:sldId id="314" r:id="rId65"/>
    <p:sldId id="315" r:id="rId66"/>
    <p:sldId id="316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1447"/>
    <a:srgbClr val="65154A"/>
    <a:srgbClr val="721854"/>
    <a:srgbClr val="791959"/>
    <a:srgbClr val="76003B"/>
    <a:srgbClr val="680034"/>
    <a:srgbClr val="7A003D"/>
    <a:srgbClr val="441D61"/>
    <a:srgbClr val="4A206A"/>
    <a:srgbClr val="5A212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D092E-83B9-46B0-82AB-024299C75FDA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7F89F-C695-4C82-9D1D-AEBE5B149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F89F-C695-4C82-9D1D-AEBE5B14966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FC07-776A-48AE-A2BB-EB7F9E67F51E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3F0E-DFAF-46A4-88E0-8BCE71163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FC07-776A-48AE-A2BB-EB7F9E67F51E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3F0E-DFAF-46A4-88E0-8BCE71163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FC07-776A-48AE-A2BB-EB7F9E67F51E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3F0E-DFAF-46A4-88E0-8BCE71163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FC07-776A-48AE-A2BB-EB7F9E67F51E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3F0E-DFAF-46A4-88E0-8BCE71163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FC07-776A-48AE-A2BB-EB7F9E67F51E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3F0E-DFAF-46A4-88E0-8BCE71163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FC07-776A-48AE-A2BB-EB7F9E67F51E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3F0E-DFAF-46A4-88E0-8BCE71163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FC07-776A-48AE-A2BB-EB7F9E67F51E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3F0E-DFAF-46A4-88E0-8BCE71163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FC07-776A-48AE-A2BB-EB7F9E67F51E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3F0E-DFAF-46A4-88E0-8BCE71163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FC07-776A-48AE-A2BB-EB7F9E67F51E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3F0E-DFAF-46A4-88E0-8BCE71163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FC07-776A-48AE-A2BB-EB7F9E67F51E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3F0E-DFAF-46A4-88E0-8BCE71163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FC07-776A-48AE-A2BB-EB7F9E67F51E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63F0E-DFAF-46A4-88E0-8BCE71163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BFC07-776A-48AE-A2BB-EB7F9E67F51E}" type="datetimeFigureOut">
              <a:rPr lang="ru-RU" smtClean="0"/>
              <a:pPr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63F0E-DFAF-46A4-88E0-8BCE71163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900igr.net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titian.ru/titian-portraits/tizian2.php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hyperlink" Target="http://titian.ru/titian-portraits/tizian2.php" TargetMode="Externa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upload.wikimedia.org/wikipedia/commons/thumb/f/fc/Duerer01.jpg/350px-Duerer01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grandspeintres.com/tableaux/rembrandt/high/descente.jpg" TargetMode="Externa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stihi.ru/pics/2009/08/30/1721.jpg" TargetMode="Externa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4.jpeg"/><Relationship Id="rId7" Type="http://schemas.openxmlformats.org/officeDocument/2006/relationships/image" Target="../media/image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10.jpeg"/><Relationship Id="rId5" Type="http://schemas.openxmlformats.org/officeDocument/2006/relationships/hyperlink" Target="http://upload.wikimedia.org/wikipedia/commons/thumb/f/fc/Duerer01.jpg/350px-Duerer01.jpg" TargetMode="External"/><Relationship Id="rId10" Type="http://schemas.openxmlformats.org/officeDocument/2006/relationships/hyperlink" Target="http://titian.ru/titian-portraits/tizian2.php" TargetMode="External"/><Relationship Id="rId4" Type="http://schemas.openxmlformats.org/officeDocument/2006/relationships/image" Target="../media/image43.jpeg"/><Relationship Id="rId9" Type="http://schemas.openxmlformats.org/officeDocument/2006/relationships/image" Target="../media/image8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70.jpeg"/><Relationship Id="rId1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41.jpeg"/><Relationship Id="rId12" Type="http://schemas.openxmlformats.org/officeDocument/2006/relationships/image" Target="../media/image6.jpeg"/><Relationship Id="rId17" Type="http://schemas.openxmlformats.org/officeDocument/2006/relationships/hyperlink" Target="http://titian.ru/titian-portraits/tizian2.php" TargetMode="External"/><Relationship Id="rId2" Type="http://schemas.openxmlformats.org/officeDocument/2006/relationships/image" Target="../media/image9.jpeg"/><Relationship Id="rId16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69.jpeg"/><Relationship Id="rId5" Type="http://schemas.openxmlformats.org/officeDocument/2006/relationships/hyperlink" Target="http://upload.wikimedia.org/wikipedia/commons/thumb/f/fc/Duerer01.jpg/350px-Duerer01.jpg" TargetMode="External"/><Relationship Id="rId15" Type="http://schemas.openxmlformats.org/officeDocument/2006/relationships/image" Target="../media/image72.jpeg"/><Relationship Id="rId10" Type="http://schemas.openxmlformats.org/officeDocument/2006/relationships/image" Target="../media/image3.jpeg"/><Relationship Id="rId19" Type="http://schemas.openxmlformats.org/officeDocument/2006/relationships/image" Target="../media/image74.jpeg"/><Relationship Id="rId4" Type="http://schemas.openxmlformats.org/officeDocument/2006/relationships/image" Target="../media/image8.jpeg"/><Relationship Id="rId9" Type="http://schemas.openxmlformats.org/officeDocument/2006/relationships/image" Target="../media/image44.jpeg"/><Relationship Id="rId14" Type="http://schemas.openxmlformats.org/officeDocument/2006/relationships/image" Target="../media/image7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0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итер Брейгель. Жат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5109895"/>
            <a:ext cx="1803855" cy="134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Рембрандт. Возвращение блудного сы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092822"/>
            <a:ext cx="2376210" cy="2823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Леонардо да Винчи. Мона Лиз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61" y="0"/>
            <a:ext cx="2017073" cy="316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Микеланджело. Сотворение Адам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134448"/>
            <a:ext cx="4504795" cy="2689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Дюрер. Мадонна с Младенцем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>
            <a:off x="142844" y="3092822"/>
            <a:ext cx="2064138" cy="294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Рафаэль. Сикстинская Мадон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1882578"/>
            <a:ext cx="2820914" cy="3966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77457"/>
            <a:ext cx="8501122" cy="309284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5400" b="1" i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Monotype Corsiva" pitchFamily="66" charset="0"/>
                <a:ea typeface="Cambria Math" pitchFamily="18" charset="0"/>
              </a:rPr>
              <a:t>Урок. Высокое Возрождение в изобразительном искусстве  Западной Европы.</a:t>
            </a:r>
            <a:endParaRPr lang="ru-RU" sz="5400" b="1" i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Monotype Corsiva" pitchFamily="66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5140" y="5109894"/>
            <a:ext cx="2428860" cy="134469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n w="952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Учитель:</a:t>
            </a:r>
          </a:p>
          <a:p>
            <a:pPr>
              <a:buNone/>
            </a:pPr>
            <a:r>
              <a:rPr lang="ru-RU" b="1" dirty="0" smtClean="0">
                <a:ln w="952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Ларионова В.В.</a:t>
            </a:r>
          </a:p>
          <a:p>
            <a:pPr>
              <a:buNone/>
            </a:pPr>
            <a:r>
              <a:rPr lang="ru-RU" dirty="0" smtClean="0">
                <a:ln w="952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Лицей № 7</a:t>
            </a:r>
          </a:p>
          <a:p>
            <a:pPr>
              <a:buNone/>
            </a:pPr>
            <a:r>
              <a:rPr lang="ru-RU" dirty="0" smtClean="0">
                <a:ln w="952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 Саяногорск</a:t>
            </a:r>
            <a:endParaRPr lang="ru-RU" dirty="0">
              <a:ln w="952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>
            <a:hlinkClick r:id="rId8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88900" tIns="25400" rIns="88900" bIns="50800" rtlCol="0" anchor="ctr" anchorCtr="1">
            <a:noAutofit/>
          </a:bodyPr>
          <a:lstStyle/>
          <a:p>
            <a:pPr algn="ctr"/>
            <a:r>
              <a:rPr lang="en-US" sz="2000" u="sng" smtClean="0">
                <a:solidFill>
                  <a:srgbClr val="3333CC"/>
                </a:solidFill>
                <a:latin typeface="Arial"/>
              </a:rPr>
              <a:t>900igr.net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286520"/>
            <a:ext cx="8229600" cy="571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Мадонна с гвоздикой.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ок</a:t>
            </a:r>
            <a:r>
              <a:rPr lang="ru-RU" sz="2400" b="1" dirty="0" smtClean="0">
                <a:solidFill>
                  <a:schemeClr val="bg1"/>
                </a:solidFill>
              </a:rPr>
              <a:t>. 1473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3252" name="Picture 4" descr="http://smallbay.ru/images/da_vinci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4429156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286520"/>
            <a:ext cx="8229600" cy="571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Прекрасная </a:t>
            </a:r>
            <a:r>
              <a:rPr lang="ru-RU" sz="2400" b="1" dirty="0" err="1" smtClean="0">
                <a:solidFill>
                  <a:schemeClr val="bg1"/>
                </a:solidFill>
              </a:rPr>
              <a:t>Ферроньера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1490-е 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2226" name="Picture 2" descr="http://smallbay.ru/images/da_vinci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4572032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1D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Тициан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66"/>
            <a:ext cx="3857652" cy="62865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2844" y="642918"/>
            <a:ext cx="5072098" cy="407196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Century" pitchFamily="18" charset="0"/>
              </a:rPr>
              <a:t>Тициан </a:t>
            </a:r>
            <a:r>
              <a:rPr lang="ru-RU" sz="2800" b="1" i="1" dirty="0" err="1" smtClean="0">
                <a:solidFill>
                  <a:schemeClr val="bg1"/>
                </a:solidFill>
                <a:latin typeface="Century" pitchFamily="18" charset="0"/>
              </a:rPr>
              <a:t>Вечеллио</a:t>
            </a:r>
            <a:r>
              <a:rPr lang="ru-RU" sz="2800" b="1" i="1" dirty="0" smtClean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latin typeface="Century" pitchFamily="18" charset="0"/>
              </a:rPr>
              <a:t/>
            </a:r>
            <a:br>
              <a:rPr lang="en-US" sz="2800" b="1" i="1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Century" pitchFamily="18" charset="0"/>
              </a:rPr>
              <a:t>да </a:t>
            </a:r>
            <a:r>
              <a:rPr lang="ru-RU" sz="2800" b="1" i="1" dirty="0" err="1" smtClean="0">
                <a:solidFill>
                  <a:schemeClr val="bg1"/>
                </a:solidFill>
                <a:latin typeface="Century" pitchFamily="18" charset="0"/>
              </a:rPr>
              <a:t>Кадоре</a:t>
            </a:r>
            <a:r>
              <a:rPr lang="ru-RU" sz="2800" b="1" i="1" dirty="0" smtClean="0">
                <a:solidFill>
                  <a:schemeClr val="bg1"/>
                </a:solidFill>
                <a:latin typeface="Century" pitchFamily="18" charset="0"/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ru-RU" sz="2800" b="1" i="1" dirty="0" err="1" smtClean="0">
                <a:solidFill>
                  <a:schemeClr val="bg1"/>
                </a:solidFill>
                <a:latin typeface="Century" pitchFamily="18" charset="0"/>
              </a:rPr>
              <a:t>ок</a:t>
            </a:r>
            <a:r>
              <a:rPr lang="ru-RU" sz="2800" b="1" i="1" dirty="0" smtClean="0">
                <a:solidFill>
                  <a:schemeClr val="bg1"/>
                </a:solidFill>
                <a:latin typeface="Century" pitchFamily="18" charset="0"/>
              </a:rPr>
              <a:t>. 1473 г. – 1576 г.</a:t>
            </a:r>
            <a:r>
              <a:rPr lang="en-US" sz="2800" b="1" i="1" dirty="0" smtClean="0">
                <a:solidFill>
                  <a:schemeClr val="bg1"/>
                </a:solidFill>
                <a:latin typeface="Century" pitchFamily="18" charset="0"/>
              </a:rPr>
              <a:t/>
            </a:r>
            <a:br>
              <a:rPr lang="en-US" sz="2800" b="1" i="1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Century" pitchFamily="18" charset="0"/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Century" pitchFamily="18" charset="0"/>
              </a:rPr>
              <a:t>«Король живописцев и живописец королей»</a:t>
            </a:r>
            <a:endParaRPr lang="ru-RU" sz="2800" b="1" i="1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1D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286520"/>
            <a:ext cx="8229600" cy="571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Аллегория времени, управляемого разумом.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</a:rPr>
              <a:t>1565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9876" name="Picture 4" descr="аллегория време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6715172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1D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396"/>
            <a:ext cx="8229600" cy="4286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Портрет Филиппа Второго в доспехах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.  1550 г. - 1551 г.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0900" name="Picture 4" descr="Томазо Винченцо М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0"/>
            <a:ext cx="392909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1D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215082"/>
            <a:ext cx="8229600" cy="6429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Портрет Клариссы  </a:t>
            </a:r>
            <a:r>
              <a:rPr lang="ru-RU" sz="2400" b="1" dirty="0" err="1" smtClean="0">
                <a:solidFill>
                  <a:schemeClr val="bg1"/>
                </a:solidFill>
              </a:rPr>
              <a:t>Строцци</a:t>
            </a:r>
            <a:r>
              <a:rPr lang="ru-RU" sz="2400" b="1" dirty="0" smtClean="0">
                <a:solidFill>
                  <a:schemeClr val="bg1"/>
                </a:solidFill>
              </a:rPr>
              <a:t> с собачкой.  1542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1924" name="Picture 4" descr="ребе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214974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1D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15082"/>
            <a:ext cx="9144000" cy="64291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Мадонна  во славе, с младенцем Иисусом, святым Франциском и </a:t>
            </a:r>
            <a:r>
              <a:rPr lang="ru-RU" sz="2400" b="1" dirty="0" err="1" smtClean="0">
                <a:solidFill>
                  <a:schemeClr val="bg1"/>
                </a:solidFill>
              </a:rPr>
              <a:t>Альвесом</a:t>
            </a:r>
            <a:r>
              <a:rPr lang="ru-RU" sz="2400" b="1" dirty="0" smtClean="0">
                <a:solidFill>
                  <a:schemeClr val="bg1"/>
                </a:solidFill>
              </a:rPr>
              <a:t>.  1520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4994" name="Picture 2" descr="tizian anco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0"/>
            <a:ext cx="4500564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1D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215082"/>
            <a:ext cx="8229600" cy="642918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Пьета</a:t>
            </a:r>
            <a:r>
              <a:rPr lang="ru-RU" sz="2400" b="1" dirty="0" smtClean="0">
                <a:solidFill>
                  <a:schemeClr val="bg1"/>
                </a:solidFill>
              </a:rPr>
              <a:t> (</a:t>
            </a:r>
            <a:r>
              <a:rPr lang="ru-RU" sz="2400" b="1" dirty="0" err="1" smtClean="0">
                <a:solidFill>
                  <a:schemeClr val="bg1"/>
                </a:solidFill>
              </a:rPr>
              <a:t>Оплакивание</a:t>
            </a:r>
            <a:r>
              <a:rPr lang="ru-RU" sz="2400" b="1" dirty="0" smtClean="0">
                <a:solidFill>
                  <a:schemeClr val="bg1"/>
                </a:solidFill>
              </a:rPr>
              <a:t> Христа).  1576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2948" name="Picture 4" descr="оплаки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52"/>
            <a:ext cx="7715304" cy="6191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1D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286520"/>
            <a:ext cx="8229600" cy="571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Положение Христа во гроб.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</a:rPr>
              <a:t>1559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3970" name="Picture 2" descr="Иис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143932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142852"/>
            <a:ext cx="4900618" cy="650085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Century" pitchFamily="18" charset="0"/>
              </a:rPr>
              <a:t>Микеланджело </a:t>
            </a:r>
            <a:r>
              <a:rPr lang="ru-RU" sz="2800" b="1" i="1" dirty="0" err="1" smtClean="0">
                <a:solidFill>
                  <a:schemeClr val="bg1"/>
                </a:solidFill>
                <a:latin typeface="Century" pitchFamily="18" charset="0"/>
              </a:rPr>
              <a:t>Буонарроти</a:t>
            </a:r>
            <a:r>
              <a:rPr lang="ru-RU" sz="2800" b="1" i="1" dirty="0" smtClean="0">
                <a:solidFill>
                  <a:schemeClr val="bg1"/>
                </a:solidFill>
                <a:latin typeface="Century" pitchFamily="18" charset="0"/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Century" pitchFamily="18" charset="0"/>
              </a:rPr>
              <a:t> 1475 г. – 1564 г.</a:t>
            </a:r>
            <a:r>
              <a:rPr lang="ru-RU" sz="2800" b="1" i="1" dirty="0" smtClean="0">
                <a:solidFill>
                  <a:schemeClr val="bg1"/>
                </a:solidFill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«Удел искусства более велик,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Чем естества! В ваянье мир постиг,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Что смерть, что время здесь не побеждает.»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                                     Микеланджело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Великий художник, скульптор, архитектор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31746" name="Picture 2" descr="Микеланджел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3571900" cy="585791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  <a:softEdge rad="6350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00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Леонардо да Винчи"/>
          <p:cNvPicPr>
            <a:picLocks noChangeAspect="1" noChangeArrowheads="1"/>
          </p:cNvPicPr>
          <p:nvPr/>
        </p:nvPicPr>
        <p:blipFill>
          <a:blip r:embed="rId2" cstate="print">
            <a:lum bright="-2000" contrast="15000"/>
          </a:blip>
          <a:srcRect/>
          <a:stretch>
            <a:fillRect/>
          </a:stretch>
        </p:blipFill>
        <p:spPr bwMode="auto">
          <a:xfrm>
            <a:off x="214282" y="714356"/>
            <a:ext cx="2143140" cy="3191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perspectiveHeroicExtremeRightFacing">
              <a:rot lat="0" lon="20400000" rev="174516"/>
            </a:camera>
            <a:lightRig rig="threePt" dir="t"/>
          </a:scene3d>
          <a:sp3d extrusionH="63500" prstMaterial="metal">
            <a:bevelT w="635000" h="69850"/>
            <a:bevelB w="152400" h="1524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57628"/>
            <a:ext cx="2828916" cy="1384995"/>
          </a:xfrm>
        </p:spPr>
        <p:txBody>
          <a:bodyPr vert="horz"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Леонардо да Винчи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1452 г. – 1519 г.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Рафаэ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285860"/>
            <a:ext cx="2000264" cy="2837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50800" dir="5400000" algn="ctr" rotWithShape="0">
              <a:srgbClr val="000000">
                <a:alpha val="56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000000">
              <a:rot lat="21594000" lon="1800000" rev="21000000"/>
            </a:camera>
            <a:lightRig rig="chilly" dir="t"/>
          </a:scene3d>
          <a:sp3d prstMaterial="translucentPowder">
            <a:bevelT w="635000" h="50800" prst="softRound"/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286512" y="357166"/>
            <a:ext cx="285748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Рафаэль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Санти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1483 г. - 1520 г.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Микеланджел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85794"/>
            <a:ext cx="1857388" cy="2634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sunset" dir="t"/>
          </a:scene3d>
          <a:sp3d>
            <a:bevelT w="641350"/>
          </a:sp3d>
        </p:spPr>
      </p:pic>
      <p:sp>
        <p:nvSpPr>
          <p:cNvPr id="8" name="Прямоугольник 7"/>
          <p:cNvSpPr/>
          <p:nvPr/>
        </p:nvSpPr>
        <p:spPr>
          <a:xfrm>
            <a:off x="428596" y="4303455"/>
            <a:ext cx="828680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60007" dir="2000400" sx="116000" sy="116000" kx="-800400" algn="bl" rotWithShape="0">
                    <a:prstClr val="black">
                      <a:alpha val="38000"/>
                    </a:prstClr>
                  </a:outerShdw>
                </a:effectLst>
              </a:rPr>
              <a:t>Титаны Возрождения</a:t>
            </a:r>
            <a:endParaRPr lang="ru-RU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60007" dir="2000400" sx="116000" sy="116000" kx="-800400" algn="bl" rotWithShape="0">
                  <a:prstClr val="black">
                    <a:alpha val="38000"/>
                  </a:prstClr>
                </a:outerShdw>
              </a:effectLst>
            </a:endParaRPr>
          </a:p>
        </p:txBody>
      </p:sp>
      <p:pic>
        <p:nvPicPr>
          <p:cNvPr id="9" name="Picture 2" descr="Тициан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1142984"/>
            <a:ext cx="1643074" cy="2677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2285984" y="142852"/>
            <a:ext cx="21259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Тициан </a:t>
            </a:r>
            <a:r>
              <a:rPr lang="ru-RU" sz="2000" b="1" dirty="0" err="1" smtClean="0">
                <a:solidFill>
                  <a:schemeClr val="bg1"/>
                </a:solidFill>
              </a:rPr>
              <a:t>Вечеллио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  да </a:t>
            </a:r>
            <a:r>
              <a:rPr lang="ru-RU" sz="2000" b="1" dirty="0" err="1" smtClean="0">
                <a:solidFill>
                  <a:schemeClr val="bg1"/>
                </a:solidFill>
              </a:rPr>
              <a:t>Кодоре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Ок</a:t>
            </a:r>
            <a:r>
              <a:rPr lang="ru-RU" sz="2000" b="1" dirty="0" smtClean="0">
                <a:solidFill>
                  <a:schemeClr val="bg1"/>
                </a:solidFill>
              </a:rPr>
              <a:t>. 1473- 1576 г.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3357562"/>
            <a:ext cx="2143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Микеланджело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Буонарроти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1475 г. – 1564 г.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8" grpId="1"/>
      <p:bldP spid="10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smallbay.ru/images7/michelangelo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6572296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72206"/>
            <a:ext cx="9144000" cy="7857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Страшный суд 1536 г. – 1541 г.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(фреска на стене Сикстинской капеллы, представляющая сцену  Страшного суда)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15082"/>
            <a:ext cx="9144000" cy="6429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Деталь фрески  «Страшный суд». (фрагмент)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9154" name="Picture 2" descr="http://smallbay.ru/images7/michelangelo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0"/>
            <a:ext cx="3857652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72140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Сотворение Адама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(роспись части свода Сикстинской капеллы)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ок.1514 г.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7108" name="Picture 4" descr="http://smallbay.ru/images7/michelangel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4762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86454"/>
            <a:ext cx="8229600" cy="10715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Всемирный потоп.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8132" name="Picture 4" descr="http://smallbay.ru/images7/michelangelo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4762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72206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Мадонна с младенцем, Иоанн Креститель и ангелы.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</a:rPr>
              <a:t>ок</a:t>
            </a:r>
            <a:r>
              <a:rPr lang="ru-RU" sz="2400" b="1" dirty="0" smtClean="0">
                <a:solidFill>
                  <a:schemeClr val="bg1"/>
                </a:solidFill>
              </a:rPr>
              <a:t>. 1495 г. (картина на деревянной доске)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7892" name="Picture 4" descr="Микеланджело. Мадонна с младенцем, Иоанн Креститель и анге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0"/>
            <a:ext cx="4214842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357958"/>
            <a:ext cx="8229600" cy="50004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Мадонна с младенцем.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</a:rPr>
              <a:t>ок</a:t>
            </a:r>
            <a:r>
              <a:rPr lang="ru-RU" sz="2400" b="1" dirty="0" smtClean="0">
                <a:solidFill>
                  <a:schemeClr val="bg1"/>
                </a:solidFill>
              </a:rPr>
              <a:t>. 1550г. – 1555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4034" name="Picture 2" descr="http://smallbay.ru/images7/michelangelo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4357718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72206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Пьета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</a:rPr>
              <a:t>  (</a:t>
            </a:r>
            <a:r>
              <a:rPr lang="ru-RU" sz="2400" b="1" dirty="0" err="1" smtClean="0">
                <a:solidFill>
                  <a:schemeClr val="bg1"/>
                </a:solidFill>
              </a:rPr>
              <a:t>Оплакивание</a:t>
            </a:r>
            <a:r>
              <a:rPr lang="ru-RU" sz="2400" b="1" dirty="0" smtClean="0">
                <a:solidFill>
                  <a:schemeClr val="bg1"/>
                </a:solidFill>
              </a:rPr>
              <a:t> Христа)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(Скульптура, установленная в соборе св.Петра в Риме )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5058" name="Picture 2" descr="Пьета. Мраморная статуя. Микеланджело / www.mikelangelo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5715000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Рафаэ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3429024" cy="521497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72098" cy="644051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Century" pitchFamily="18" charset="0"/>
              </a:rPr>
              <a:t>Рафаэль </a:t>
            </a:r>
            <a:r>
              <a:rPr lang="ru-RU" sz="2800" b="1" i="1" dirty="0" err="1" smtClean="0">
                <a:solidFill>
                  <a:schemeClr val="bg1"/>
                </a:solidFill>
                <a:latin typeface="Century" pitchFamily="18" charset="0"/>
              </a:rPr>
              <a:t>Санти</a:t>
            </a:r>
            <a:r>
              <a:rPr lang="ru-RU" sz="2800" b="1" i="1" dirty="0" smtClean="0">
                <a:solidFill>
                  <a:schemeClr val="bg1"/>
                </a:solidFill>
                <a:latin typeface="Century" pitchFamily="18" charset="0"/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Century" pitchFamily="18" charset="0"/>
              </a:rPr>
              <a:t> 1483 г. - 1520 г.</a:t>
            </a:r>
            <a:r>
              <a:rPr lang="ru-RU" sz="2800" i="1" dirty="0" smtClean="0">
                <a:latin typeface="Century" pitchFamily="18" charset="0"/>
              </a:rPr>
              <a:t> </a:t>
            </a:r>
            <a:r>
              <a:rPr lang="ru-RU" sz="2000" i="1" dirty="0" smtClean="0">
                <a:latin typeface="Century" pitchFamily="18" charset="0"/>
              </a:rPr>
              <a:t/>
            </a:r>
            <a:br>
              <a:rPr lang="ru-RU" sz="2000" i="1" dirty="0" smtClean="0">
                <a:latin typeface="Century" pitchFamily="18" charset="0"/>
              </a:rPr>
            </a:br>
            <a:r>
              <a:rPr lang="ru-RU" sz="2000" i="1" dirty="0" smtClean="0">
                <a:latin typeface="Century" pitchFamily="18" charset="0"/>
              </a:rPr>
              <a:t/>
            </a:r>
            <a:br>
              <a:rPr lang="ru-RU" sz="2000" i="1" dirty="0" smtClean="0">
                <a:latin typeface="Century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Century" pitchFamily="18" charset="0"/>
              </a:rPr>
              <a:t>«О счастливая и блаженная душа, не </a:t>
            </a:r>
            <a:br>
              <a:rPr lang="ru-RU" sz="2000" i="1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Century" pitchFamily="18" charset="0"/>
              </a:rPr>
              <a:t>о тебе ли каждый человек так   </a:t>
            </a:r>
            <a:br>
              <a:rPr lang="ru-RU" sz="2000" i="1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Century" pitchFamily="18" charset="0"/>
              </a:rPr>
              <a:t>                                                                  </a:t>
            </a:r>
            <a:br>
              <a:rPr lang="ru-RU" sz="2000" i="1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Century" pitchFamily="18" charset="0"/>
              </a:rPr>
              <a:t>  охотно заводит беседу, не твои ли подвиги он прославляет и не </a:t>
            </a:r>
            <a:br>
              <a:rPr lang="ru-RU" sz="2000" i="1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Century" pitchFamily="18" charset="0"/>
              </a:rPr>
              <a:t>                                                                    каждым ли тобою оставленным рисунком любуются?»</a:t>
            </a:r>
            <a:br>
              <a:rPr lang="ru-RU" sz="2000" i="1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Century" pitchFamily="18" charset="0"/>
              </a:rPr>
              <a:t>                                                                                                        </a:t>
            </a:r>
            <a:r>
              <a:rPr lang="ru-RU" sz="2000" i="1" dirty="0" err="1" smtClean="0">
                <a:solidFill>
                  <a:schemeClr val="bg1"/>
                </a:solidFill>
                <a:latin typeface="Century" pitchFamily="18" charset="0"/>
              </a:rPr>
              <a:t>Джорджо</a:t>
            </a:r>
            <a:r>
              <a:rPr lang="ru-RU" sz="2000" i="1" dirty="0" smtClean="0">
                <a:solidFill>
                  <a:schemeClr val="bg1"/>
                </a:solidFill>
                <a:latin typeface="Century" pitchFamily="18" charset="0"/>
              </a:rPr>
              <a:t>   Вазари</a:t>
            </a:r>
            <a:br>
              <a:rPr lang="ru-RU" sz="2000" i="1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Century" pitchFamily="18" charset="0"/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Century" pitchFamily="18" charset="0"/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Century" pitchFamily="18" charset="0"/>
              </a:rPr>
              <a:t>Великий портретист,  архитектор, археолог.</a:t>
            </a:r>
            <a:endParaRPr lang="ru-RU" sz="2000" b="1" i="1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286520"/>
            <a:ext cx="8229600" cy="571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Сикстинская мадонна</a:t>
            </a:r>
            <a:r>
              <a:rPr lang="en-US" sz="2400" b="1" dirty="0" smtClean="0">
                <a:solidFill>
                  <a:schemeClr val="bg1"/>
                </a:solidFill>
              </a:rPr>
              <a:t>.  </a:t>
            </a:r>
            <a:r>
              <a:rPr lang="ru-RU" sz="2400" b="1" dirty="0" smtClean="0">
                <a:solidFill>
                  <a:schemeClr val="bg1"/>
                </a:solidFill>
              </a:rPr>
              <a:t> 1512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г. - 1514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964" name="Picture 4" descr="http://smallbay.ru/images/raffaell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4714908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286520"/>
            <a:ext cx="8229600" cy="571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Мадонна </a:t>
            </a:r>
            <a:r>
              <a:rPr lang="ru-RU" sz="2400" b="1" dirty="0" err="1" smtClean="0">
                <a:solidFill>
                  <a:schemeClr val="bg1"/>
                </a:solidFill>
              </a:rPr>
              <a:t>Конестабиле</a:t>
            </a:r>
            <a:r>
              <a:rPr lang="ru-RU" sz="2400" b="1" dirty="0" smtClean="0">
                <a:solidFill>
                  <a:schemeClr val="bg1"/>
                </a:solidFill>
              </a:rPr>
              <a:t>. 1502 г. – 1504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1988" name="Picture 4" descr="http://smallbay.ru/images/raffaello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617220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2120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smallbay.ru/images/da_vinci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3810000" cy="5715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0"/>
            <a:ext cx="5572132" cy="600076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Century" pitchFamily="18" charset="0"/>
                <a:ea typeface="Cambria Math" pitchFamily="18" charset="0"/>
                <a:cs typeface="Times New Roman" pitchFamily="18" charset="0"/>
              </a:rPr>
              <a:t>Леонардо да Винчи</a:t>
            </a:r>
            <a:br>
              <a:rPr lang="ru-RU" sz="2800" b="1" i="1" dirty="0" smtClean="0">
                <a:solidFill>
                  <a:schemeClr val="bg1"/>
                </a:solidFill>
                <a:latin typeface="Century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Century" pitchFamily="18" charset="0"/>
                <a:ea typeface="Cambria Math" pitchFamily="18" charset="0"/>
                <a:cs typeface="Times New Roman" pitchFamily="18" charset="0"/>
              </a:rPr>
              <a:t>1452-1519 г.г.</a:t>
            </a:r>
            <a:r>
              <a:rPr lang="ru-RU" sz="2000" b="1" i="1" dirty="0" smtClean="0">
                <a:solidFill>
                  <a:schemeClr val="bg1"/>
                </a:solidFill>
                <a:latin typeface="Century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latin typeface="Century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Century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latin typeface="Century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Century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latin typeface="Century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Century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latin typeface="Century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Century" pitchFamily="18" charset="0"/>
                <a:ea typeface="Cambria Math" pitchFamily="18" charset="0"/>
                <a:cs typeface="Times New Roman" pitchFamily="18" charset="0"/>
              </a:rPr>
              <a:t>	</a:t>
            </a:r>
            <a:r>
              <a:rPr lang="ru-RU" sz="2000" i="1" dirty="0" smtClean="0">
                <a:solidFill>
                  <a:schemeClr val="bg1"/>
                </a:solidFill>
                <a:latin typeface="Century" pitchFamily="18" charset="0"/>
                <a:ea typeface="Cambria Math" pitchFamily="18" charset="0"/>
              </a:rPr>
              <a:t>История человечества не знает, пожалуй, гения более разностороннего: он был живописцем, скульптором и архитектором, музыкантом, певцом и стихотворцем-импровизатором, теоретиком искусства, театральным постановщиком и баснописцем, философом и математиком, инженером, механиком-изобретателем, физиком анатомом и оптиком, биологом и ботаником. </a:t>
            </a:r>
            <a:endParaRPr lang="ru-RU" sz="2000" b="1" i="1" dirty="0">
              <a:solidFill>
                <a:schemeClr val="bg1"/>
              </a:solidFill>
              <a:latin typeface="Century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215082"/>
            <a:ext cx="8229600" cy="6429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Освобождение Святого Петра. (фреска)   1512 г. - 1513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9938" name="Picture 2" descr="http://gallery.lariel.ru/images/pictures/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286808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286520"/>
            <a:ext cx="8229600" cy="571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Святое  семейство.  1508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8916" name="Picture 4" descr="http://smallbay.ru/images/raffaell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5286412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286520"/>
            <a:ext cx="8229600" cy="571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Три Грации.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7890" name="Picture 2" descr="http://smallbay.ru/images/raffaello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5572127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357958"/>
            <a:ext cx="8229600" cy="50004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Видение </a:t>
            </a:r>
            <a:r>
              <a:rPr lang="ru-RU" sz="2400" b="1" dirty="0" err="1" smtClean="0">
                <a:solidFill>
                  <a:schemeClr val="bg1"/>
                </a:solidFill>
              </a:rPr>
              <a:t>Иезекииля</a:t>
            </a:r>
            <a:r>
              <a:rPr lang="ru-RU" sz="2400" b="1" dirty="0" smtClean="0">
                <a:solidFill>
                  <a:schemeClr val="bg1"/>
                </a:solidFill>
              </a:rPr>
              <a:t>.  ок.1518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6866" name="Picture 2" descr="http://smallbay.ru/images/raffaell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4714908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16"/>
            <a:ext cx="8229600" cy="7857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Призвание Апостола Петра Христом.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5844" name="Picture 4" descr="http://www.nearyou.ru/0Sistina/gobelen/4g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8786874" cy="4991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215082"/>
            <a:ext cx="8229600" cy="6429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Битва Святого Георгия с драконом.  1550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4818" name="Picture 2" descr="http://smallbay.ru/images/raffaello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4572032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0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sx="122000" sy="122000" kx="-800400" algn="bl" rotWithShape="0">
                    <a:prstClr val="black">
                      <a:alpha val="28000"/>
                    </a:prstClr>
                  </a:outerShdw>
                </a:effectLst>
              </a:rPr>
              <a:t>Северное Возрождение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sx="122000" sy="122000" kx="-800400" algn="bl" rotWithShape="0">
                  <a:prstClr val="black">
                    <a:alpha val="28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214950"/>
            <a:ext cx="3000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Рембрандт </a:t>
            </a:r>
            <a:r>
              <a:rPr lang="ru-RU" sz="2000" b="1" dirty="0" err="1" smtClean="0">
                <a:solidFill>
                  <a:schemeClr val="bg1"/>
                </a:solidFill>
              </a:rPr>
              <a:t>Харменс</a:t>
            </a:r>
            <a:r>
              <a:rPr lang="ru-RU" sz="2000" b="1" dirty="0" smtClean="0">
                <a:solidFill>
                  <a:schemeClr val="bg1"/>
                </a:solidFill>
              </a:rPr>
              <a:t>        </a:t>
            </a:r>
            <a:r>
              <a:rPr lang="ru-RU" sz="2000" b="1" dirty="0" err="1" smtClean="0">
                <a:solidFill>
                  <a:schemeClr val="bg1"/>
                </a:solidFill>
              </a:rPr>
              <a:t>ван</a:t>
            </a:r>
            <a:r>
              <a:rPr lang="ru-RU" sz="2000" b="1" dirty="0" smtClean="0">
                <a:solidFill>
                  <a:schemeClr val="bg1"/>
                </a:solidFill>
              </a:rPr>
              <a:t> Рейн  1606 г. – 1669 г.           (Голландия)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Рембрандт ван Ре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2643206" cy="3792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bliqueBottomRight"/>
            <a:lightRig rig="soft" dir="t"/>
          </a:scene3d>
          <a:sp3d prstMaterial="dkEdge">
            <a:bevelT w="190500" h="38100"/>
            <a:bevelB prst="slope"/>
          </a:sp3d>
        </p:spPr>
      </p:pic>
      <p:sp>
        <p:nvSpPr>
          <p:cNvPr id="5" name="Прямоугольник 4"/>
          <p:cNvSpPr/>
          <p:nvPr/>
        </p:nvSpPr>
        <p:spPr>
          <a:xfrm>
            <a:off x="6929454" y="1000108"/>
            <a:ext cx="23574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Альбрехт Дюрер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1471 г.- 1528 г.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(Германия)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Picture 2" descr="Дюрер. Автопортр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214554"/>
            <a:ext cx="2500330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HeroicExtremeLeftFacing" fov="3000000">
              <a:rot lat="600000" lon="1200000" rev="2100000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" name="Прямоугольник 6"/>
          <p:cNvSpPr/>
          <p:nvPr/>
        </p:nvSpPr>
        <p:spPr>
          <a:xfrm>
            <a:off x="3143240" y="5715016"/>
            <a:ext cx="19412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Питер Брейгель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1525 г. - 1569 г.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(Нидерланды)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1214422"/>
            <a:ext cx="22145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Ганс</a:t>
            </a:r>
            <a:r>
              <a:rPr lang="ru-RU" sz="2000" b="1" dirty="0" smtClean="0">
                <a:solidFill>
                  <a:schemeClr val="bg1"/>
                </a:solidFill>
              </a:rPr>
              <a:t> Гольбейн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1497 г. – 1543 г.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(Германия)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Picture 2" descr="Ганс Гольбей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357430"/>
            <a:ext cx="2071702" cy="2663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flat" dir="t"/>
          </a:scene3d>
          <a:sp3d>
            <a:bevelT w="635000" h="635000"/>
            <a:bevelB w="635000" h="635000"/>
          </a:sp3d>
        </p:spPr>
      </p:pic>
      <p:pic>
        <p:nvPicPr>
          <p:cNvPr id="8" name="Picture 2" descr="Питер Брейгель"/>
          <p:cNvPicPr>
            <a:picLocks noChangeAspect="1" noChangeArrowheads="1"/>
          </p:cNvPicPr>
          <p:nvPr/>
        </p:nvPicPr>
        <p:blipFill>
          <a:blip r:embed="rId5" cstate="print">
            <a:lum bright="-23000" contrast="62000"/>
          </a:blip>
          <a:srcRect/>
          <a:stretch>
            <a:fillRect/>
          </a:stretch>
        </p:blipFill>
        <p:spPr bwMode="auto">
          <a:xfrm>
            <a:off x="5000628" y="4214794"/>
            <a:ext cx="191904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1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15 из 20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4572032" cy="607223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8130" name="Picture 2" descr="Дюрер. Автопортр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857604"/>
            <a:ext cx="242889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4429156" cy="450057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Альбрехт Дюрер 1471 г.- 1528 г.</a:t>
            </a:r>
            <a:br>
              <a:rPr lang="ru-RU" sz="3600" b="1" i="1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</a:br>
            <a:r>
              <a:rPr lang="ru-RU" sz="3600" b="1" i="1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(немецкий живописец, гравёр, ученый)</a:t>
            </a:r>
            <a:endParaRPr lang="ru-RU" sz="3600" b="1" i="1" dirty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1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286520"/>
            <a:ext cx="8229600" cy="571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Семь печалей девы.   1497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1750" name="Picture 6" descr="http://smallbay.ru/images/durer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0"/>
            <a:ext cx="5143536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4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215082"/>
            <a:ext cx="8229600" cy="6429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Умерщвление десяти тысяч христиан.  1508 г.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24" name="Picture 4" descr="http://smallbay.ru/images/durer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710237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64" y="6215082"/>
            <a:ext cx="8715436" cy="642918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Мона</a:t>
            </a:r>
            <a:r>
              <a:rPr lang="ru-RU" sz="2400" b="1" dirty="0" smtClean="0">
                <a:solidFill>
                  <a:schemeClr val="bg1"/>
                </a:solidFill>
              </a:rPr>
              <a:t>  Лиза 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</a:rPr>
              <a:t>     («Джоконда») 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ок</a:t>
            </a:r>
            <a:r>
              <a:rPr lang="ru-RU" sz="2400" b="1" dirty="0" smtClean="0">
                <a:solidFill>
                  <a:schemeClr val="bg1"/>
                </a:solidFill>
              </a:rPr>
              <a:t>. 1503-1506 г. или 1514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0418" name="Picture 2" descr="http://smallbay.ru/images/da_vinci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0"/>
            <a:ext cx="4500594" cy="635795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1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215082"/>
            <a:ext cx="8229600" cy="6429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Праздник четок.   1506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8674" name="Picture 2" descr="http://smallbay.ru/images/durer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929486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1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86520"/>
            <a:ext cx="9144000" cy="5714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Четыре всадника апокалипсиса. (Голод, Война Война, Смерть)  1498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://smallbay.ru/images/durer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643602" cy="6357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1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86520"/>
            <a:ext cx="9144000" cy="571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Рыцарь,  Смерть и Дьявол.   1513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6628" name="Picture 4" descr="http://smallbay.ru/images/durer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5286412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1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215082"/>
            <a:ext cx="8229600" cy="6429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Поклонение св. Троице.    1511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5604" name="Picture 4" descr="http://smallbay.ru/images/durer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500726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1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143644"/>
            <a:ext cx="8229600" cy="7143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Мадонна с младенцем.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4580" name="Picture 4" descr="http://smallbay.ru/images/durer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5357850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1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143644"/>
            <a:ext cx="8229600" cy="7143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Портрет молодой венецианки.  1505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smallbay.ru/images/dure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4929222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1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Ганс Гольбе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7166"/>
            <a:ext cx="4572032" cy="607223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4857752" cy="342902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i="1" dirty="0" err="1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Ганс</a:t>
            </a:r>
            <a:r>
              <a:rPr lang="ru-RU" sz="4000" b="1" i="1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 Гольбейн Младший</a:t>
            </a:r>
            <a:br>
              <a:rPr lang="ru-RU" sz="4000" b="1" i="1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  1497 г. – 1543 г.</a:t>
            </a:r>
            <a:br>
              <a:rPr lang="ru-RU" sz="4000" b="1" i="1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(Немецкий художник)</a:t>
            </a:r>
            <a:endParaRPr lang="ru-RU" sz="4000" b="1" i="1" dirty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1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215082"/>
            <a:ext cx="8229600" cy="6429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Портрет жены и детей.  </a:t>
            </a:r>
            <a:r>
              <a:rPr lang="ru-RU" sz="2400" b="1" dirty="0">
                <a:solidFill>
                  <a:schemeClr val="bg1"/>
                </a:solidFill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</a:rPr>
              <a:t>к.1528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3492" name="Picture 4" descr="Гольбейн. Портрет жены и детей"/>
          <p:cNvPicPr>
            <a:picLocks noChangeAspect="1" noChangeArrowheads="1"/>
          </p:cNvPicPr>
          <p:nvPr/>
        </p:nvPicPr>
        <p:blipFill>
          <a:blip r:embed="rId2" cstate="print">
            <a:lum contrast="14000"/>
          </a:blip>
          <a:srcRect/>
          <a:stretch>
            <a:fillRect/>
          </a:stretch>
        </p:blipFill>
        <p:spPr bwMode="auto">
          <a:xfrm>
            <a:off x="2285984" y="0"/>
            <a:ext cx="4857784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1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86520"/>
            <a:ext cx="9144000" cy="571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Анна </a:t>
            </a:r>
            <a:r>
              <a:rPr lang="ru-RU" sz="2400" b="1" dirty="0" err="1" smtClean="0">
                <a:solidFill>
                  <a:schemeClr val="bg1"/>
                </a:solidFill>
              </a:rPr>
              <a:t>Клевская</a:t>
            </a:r>
            <a:r>
              <a:rPr lang="ru-RU" sz="2400" b="1" dirty="0" smtClean="0">
                <a:solidFill>
                  <a:schemeClr val="bg1"/>
                </a:solidFill>
              </a:rPr>
              <a:t>.   1539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482" name="Picture 2" descr="Анна Клев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5286412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1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286520"/>
            <a:ext cx="8229600" cy="571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Томас Мор.  1527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://smallbay.ru/images8/holbein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0"/>
            <a:ext cx="4524375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286520"/>
            <a:ext cx="8229600" cy="571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Мадонна Бенуа.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1478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9396" name="Picture 4" descr="http://smallbay.ru/images/da_vinci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14290"/>
            <a:ext cx="3762375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1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72206"/>
            <a:ext cx="8229600" cy="7857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Портрет Генриха </a:t>
            </a:r>
            <a:r>
              <a:rPr lang="en-US" sz="2400" b="1" dirty="0" smtClean="0">
                <a:solidFill>
                  <a:schemeClr val="bg1"/>
                </a:solidFill>
              </a:rPr>
              <a:t>VIII</a:t>
            </a:r>
            <a:r>
              <a:rPr lang="ru-RU" sz="2400" b="1" dirty="0" smtClean="0">
                <a:solidFill>
                  <a:schemeClr val="bg1"/>
                </a:solidFill>
              </a:rPr>
              <a:t>.   1536 г.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ru-RU" sz="2400" b="1" dirty="0" smtClean="0">
                <a:solidFill>
                  <a:schemeClr val="bg1"/>
                </a:solidFill>
              </a:rPr>
              <a:t>Король Англии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smallbay.ru/images8/holbein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52"/>
            <a:ext cx="466725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1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15082"/>
            <a:ext cx="9144000" cy="6429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Не прикасайся.   1533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smallbay.ru/images8/holbein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6762750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3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Питер Брейгель"/>
          <p:cNvPicPr>
            <a:picLocks noChangeAspect="1" noChangeArrowheads="1"/>
          </p:cNvPicPr>
          <p:nvPr/>
        </p:nvPicPr>
        <p:blipFill>
          <a:blip r:embed="rId2" cstate="print">
            <a:lum contrast="28000"/>
          </a:blip>
          <a:srcRect/>
          <a:stretch>
            <a:fillRect/>
          </a:stretch>
        </p:blipFill>
        <p:spPr bwMode="auto">
          <a:xfrm>
            <a:off x="4643438" y="357166"/>
            <a:ext cx="4286280" cy="6000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4857752" cy="271464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Питер Брейгель Старший</a:t>
            </a:r>
            <a:br>
              <a:rPr lang="ru-RU" sz="4000" b="1" i="1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 1525 г. - 1569 г.</a:t>
            </a:r>
            <a:br>
              <a:rPr lang="ru-RU" sz="4000" b="1" i="1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(Нидерланды)</a:t>
            </a:r>
            <a:endParaRPr lang="ru-RU" sz="4000" b="1" i="1" dirty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3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215082"/>
            <a:ext cx="8229600" cy="6429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Вавилонская башня.  1563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340" name="Picture 4" descr="http://f.rodon.org/p/1/07092113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429684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3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357958"/>
            <a:ext cx="8229600" cy="50004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Возвращение охотников.   1565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f.rodon.org/p/1/070921120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57256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3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86520"/>
            <a:ext cx="9144000" cy="571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Возвращение стад. Осень.  1565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://f.rodon.org/p/1/070923190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52"/>
            <a:ext cx="785818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3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072206"/>
            <a:ext cx="8229600" cy="7857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Жатва.  1565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f.rodon.org/p/1/070921135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358246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C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Рембрандт ван Ре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4000528" cy="585791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  <a:softEdge rad="317500"/>
          </a:effec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14876" y="500042"/>
            <a:ext cx="4429124" cy="318136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Рембрандт </a:t>
            </a:r>
            <a:r>
              <a:rPr lang="ru-RU" sz="4000" b="1" i="1" dirty="0" err="1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Харменс</a:t>
            </a:r>
            <a:r>
              <a:rPr lang="ru-RU" sz="4000" b="1" i="1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 </a:t>
            </a:r>
            <a:r>
              <a:rPr lang="ru-RU" sz="4000" b="1" i="1" dirty="0" err="1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ван</a:t>
            </a:r>
            <a:r>
              <a:rPr lang="ru-RU" sz="4000" b="1" i="1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 Рейн</a:t>
            </a:r>
          </a:p>
          <a:p>
            <a:r>
              <a:rPr lang="ru-RU" sz="4000" b="1" i="1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1606 г. – 1669 г.</a:t>
            </a:r>
          </a:p>
          <a:p>
            <a:r>
              <a:rPr lang="ru-RU" sz="4000" b="1" i="1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(Голландия)</a:t>
            </a:r>
            <a:endParaRPr lang="ru-RU" sz="4000" b="1" i="1" dirty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C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6215082"/>
            <a:ext cx="8229600" cy="6429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Снятие в креста.  1634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 Rembrandt - La descente de la croix">
            <a:hlinkClick r:id="rId2" tooltip=" Rembrandt - La descente de la croix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0"/>
            <a:ext cx="5500726" cy="640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C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6215082"/>
            <a:ext cx="8229600" cy="6429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Ослепление Самсона.  1634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Ослепление Самсона, Рембранд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6096000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92933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Благовещение.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ок</a:t>
            </a:r>
            <a:r>
              <a:rPr lang="ru-RU" sz="2400" b="1" dirty="0" smtClean="0">
                <a:solidFill>
                  <a:schemeClr val="bg1"/>
                </a:solidFill>
              </a:rPr>
              <a:t>. 1472г. (фрагмент)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8372" name="Picture 4" descr="http://smallbay.ru/images/da_vinci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9144000" cy="428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C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286520"/>
            <a:ext cx="8229600" cy="571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Пир Валтасара.   </a:t>
            </a:r>
            <a:r>
              <a:rPr lang="ru-RU" sz="2400" b="1" dirty="0" err="1" smtClean="0">
                <a:solidFill>
                  <a:schemeClr val="bg1"/>
                </a:solidFill>
              </a:rPr>
              <a:t>ок</a:t>
            </a:r>
            <a:r>
              <a:rPr lang="ru-RU" sz="2400" b="1" dirty="0" smtClean="0">
                <a:solidFill>
                  <a:schemeClr val="bg1"/>
                </a:solidFill>
              </a:rPr>
              <a:t>. 1635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Картинка 3 из 5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7096142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C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286520"/>
            <a:ext cx="8229600" cy="571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Жертвоприношение Авраама.  1635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картина &lt; Жертвоприношение Авраама &gt; :: Рембрандт ван Ре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4857784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C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286520"/>
            <a:ext cx="8229600" cy="571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Челн Христа во время бури.  </a:t>
            </a:r>
            <a:r>
              <a:rPr lang="ru-RU" sz="2400" b="1" dirty="0" err="1" smtClean="0">
                <a:solidFill>
                  <a:schemeClr val="bg1"/>
                </a:solidFill>
              </a:rPr>
              <a:t>ок</a:t>
            </a:r>
            <a:r>
              <a:rPr lang="ru-RU" sz="2400" b="1" dirty="0" smtClean="0">
                <a:solidFill>
                  <a:schemeClr val="bg1"/>
                </a:solidFill>
              </a:rPr>
              <a:t>. 1633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smallbay.ru/images/rembrandt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6357982" cy="6381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C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286520"/>
            <a:ext cx="8229600" cy="571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Возвращение блудного сына.  </a:t>
            </a:r>
            <a:r>
              <a:rPr lang="ru-RU" sz="2400" b="1" dirty="0" err="1" smtClean="0">
                <a:solidFill>
                  <a:schemeClr val="bg1"/>
                </a:solidFill>
              </a:rPr>
              <a:t>ок</a:t>
            </a:r>
            <a:r>
              <a:rPr lang="ru-RU" sz="2400" b="1" dirty="0" smtClean="0">
                <a:solidFill>
                  <a:schemeClr val="bg1"/>
                </a:solidFill>
              </a:rPr>
              <a:t>. 1668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возвращение сы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500726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Кого из деятелей культуры эпохи возрождения называли Титанами?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358246" cy="5072074"/>
          </a:xfrm>
        </p:spPr>
        <p:txBody>
          <a:bodyPr numCol="2"/>
          <a:lstStyle/>
          <a:p>
            <a:pPr marL="514350" indent="-514350" algn="l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А. Дюрер;</a:t>
            </a:r>
          </a:p>
          <a:p>
            <a:pPr marL="514350" indent="-514350" algn="l"/>
            <a:r>
              <a:rPr lang="ru-RU" dirty="0" smtClean="0">
                <a:solidFill>
                  <a:schemeClr val="bg1"/>
                </a:solidFill>
              </a:rPr>
              <a:t>2) Л. Да Винчи;</a:t>
            </a:r>
          </a:p>
          <a:p>
            <a:pPr marL="514350" indent="-514350" algn="l">
              <a:buAutoNum type="arabicParenR" startAt="3"/>
            </a:pPr>
            <a:r>
              <a:rPr lang="ru-RU" dirty="0" smtClean="0">
                <a:solidFill>
                  <a:schemeClr val="bg1"/>
                </a:solidFill>
              </a:rPr>
              <a:t>Х. Рембрандт;</a:t>
            </a:r>
          </a:p>
          <a:p>
            <a:pPr marL="514350" indent="-514350" algn="l"/>
            <a:r>
              <a:rPr lang="ru-RU" dirty="0" smtClean="0">
                <a:solidFill>
                  <a:schemeClr val="bg1"/>
                </a:solidFill>
              </a:rPr>
              <a:t>4) Рафаэль;</a:t>
            </a:r>
          </a:p>
          <a:p>
            <a:pPr marL="514350" indent="-514350" algn="l"/>
            <a:r>
              <a:rPr lang="ru-RU" dirty="0" smtClean="0">
                <a:solidFill>
                  <a:schemeClr val="bg1"/>
                </a:solidFill>
              </a:rPr>
              <a:t>5) П. Брейгель;</a:t>
            </a:r>
          </a:p>
          <a:p>
            <a:pPr marL="514350" indent="-514350" algn="l"/>
            <a:r>
              <a:rPr lang="ru-RU" dirty="0" smtClean="0">
                <a:solidFill>
                  <a:schemeClr val="bg1"/>
                </a:solidFill>
              </a:rPr>
              <a:t>6) Микеланджело;</a:t>
            </a:r>
          </a:p>
          <a:p>
            <a:pPr marL="514350" indent="-514350" algn="l"/>
            <a:r>
              <a:rPr lang="ru-RU" dirty="0" smtClean="0">
                <a:solidFill>
                  <a:schemeClr val="bg1"/>
                </a:solidFill>
              </a:rPr>
              <a:t>7) Г. Гольбейн;</a:t>
            </a:r>
          </a:p>
          <a:p>
            <a:pPr marL="514350" indent="-514350" algn="l"/>
            <a:r>
              <a:rPr lang="ru-RU" dirty="0" smtClean="0">
                <a:solidFill>
                  <a:schemeClr val="bg1"/>
                </a:solidFill>
              </a:rPr>
              <a:t>8) Тициан.</a:t>
            </a:r>
          </a:p>
          <a:p>
            <a:pPr marL="514350" indent="-514350" algn="l"/>
            <a:endParaRPr lang="ru-RU" dirty="0" smtClean="0">
              <a:solidFill>
                <a:schemeClr val="bg1"/>
              </a:solidFill>
            </a:endParaRPr>
          </a:p>
          <a:p>
            <a:pPr marL="514350" indent="-514350" algn="l"/>
            <a:endParaRPr lang="ru-RU" dirty="0" smtClean="0">
              <a:solidFill>
                <a:schemeClr val="bg1"/>
              </a:solidFill>
            </a:endParaRPr>
          </a:p>
          <a:p>
            <a:pPr marL="514350" indent="-514350" algn="l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Соотнесите имена живописцев и их изображения.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525780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А. Дюрер;</a:t>
            </a:r>
          </a:p>
          <a:p>
            <a:pPr marL="514350" indent="-51435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Л. Да Винчи;</a:t>
            </a:r>
          </a:p>
          <a:p>
            <a:pPr marL="514350" indent="-51435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Рембрандт;</a:t>
            </a:r>
          </a:p>
          <a:p>
            <a:pPr marL="514350" indent="-51435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Рафаэль;</a:t>
            </a:r>
          </a:p>
          <a:p>
            <a:pPr marL="514350" indent="-51435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П. Брейгель;</a:t>
            </a:r>
          </a:p>
          <a:p>
            <a:pPr marL="514350" indent="-51435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Микеланджело;</a:t>
            </a:r>
          </a:p>
          <a:p>
            <a:pPr marL="514350" indent="-51435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Г. Гольбейн;</a:t>
            </a:r>
          </a:p>
          <a:p>
            <a:pPr marL="514350" indent="-51435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Тициан</a:t>
            </a:r>
          </a:p>
          <a:p>
            <a:pPr>
              <a:buNone/>
            </a:pP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Рембрандт ван Ре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000504"/>
            <a:ext cx="1643074" cy="2405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Питер Брейгель"/>
          <p:cNvPicPr>
            <a:picLocks noChangeAspect="1" noChangeArrowheads="1"/>
          </p:cNvPicPr>
          <p:nvPr/>
        </p:nvPicPr>
        <p:blipFill>
          <a:blip r:embed="rId3" cstate="print">
            <a:lum contrast="28000"/>
          </a:blip>
          <a:srcRect/>
          <a:stretch>
            <a:fillRect/>
          </a:stretch>
        </p:blipFill>
        <p:spPr bwMode="auto">
          <a:xfrm>
            <a:off x="7215206" y="1571612"/>
            <a:ext cx="1571604" cy="2200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Ганс Гольбей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571612"/>
            <a:ext cx="1500198" cy="2135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Картинка 15 из 204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143380"/>
            <a:ext cx="1667446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Леонардо да Винчи"/>
          <p:cNvPicPr>
            <a:picLocks noChangeAspect="1" noChangeArrowheads="1"/>
          </p:cNvPicPr>
          <p:nvPr/>
        </p:nvPicPr>
        <p:blipFill>
          <a:blip r:embed="rId7" cstate="print">
            <a:lum bright="-2000" contrast="15000"/>
          </a:blip>
          <a:srcRect/>
          <a:stretch>
            <a:fillRect/>
          </a:stretch>
        </p:blipFill>
        <p:spPr bwMode="auto">
          <a:xfrm>
            <a:off x="2928926" y="1500174"/>
            <a:ext cx="1643074" cy="2384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Микеланджел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1500174"/>
            <a:ext cx="1493477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Рафаэль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3929066"/>
            <a:ext cx="1643073" cy="2596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Тициан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94" y="4151318"/>
            <a:ext cx="1571636" cy="2444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54 0.00555 C 0.11841 -0.01875 0.28403 -0.04398 0.28403 -0.06806 " pathEditMode="relative" rAng="0" ptsTypes="f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1 0.00625 C -0.05399 -0.01435 -0.04218 -0.02222 -0.03454 -0.03958 C -0.02934 -0.05116 -0.02777 -0.06505 -0.02135 -0.07616 C -0.00138 -0.11088 0.00018 -0.10926 0.01424 -0.1493 C 0.01615 -0.1544 0.02171 -0.15509 0.025 -0.1588 C 0.03021 -0.16435 0.03612 -0.1743 0.04046 -0.18102 C 0.0415 -0.18449 0.04896 -0.21551 0.05365 -0.22384 C 0.06164 -0.23819 0.07275 -0.24907 0.08091 -0.26343 C 0.11285 -0.31991 0.079 -0.2625 0.10834 -0.30625 C 0.11424 -0.31505 0.12657 -0.34213 0.13698 -0.35069 C 0.13768 -0.35278 0.13785 -0.35671 0.13976 -0.35718 C 0.14289 -0.35787 0.14289 -0.34977 0.14375 -0.34444 C 0.14549 -0.33843 0.14775 -0.33333 0.14809 -0.32708 C 0.14983 -0.31597 0.15191 -0.30486 0.15365 -0.29375 C 0.15382 -0.27454 0.154 -0.13843 0.15591 -0.09051 C 0.15591 -0.07083 0.1698 -0.05301 0.17379 -0.03495 C 0.17657 -0.02245 0.18091 0.00324 0.18091 0.00347 C 0.18247 0.0213 0.18507 0.04097 0.18803 0.0588 C 0.19879 0.02616 0.19879 -0.0088 0.20469 -0.04282 C 0.2073 -0.05741 0.21528 -0.08055 0.2191 -0.09375 C 0.22414 -0.11111 0.22848 -0.12662 0.23212 -0.14444 C 0.23473 -0.15718 0.23924 -0.18264 0.23924 -0.18241 C 0.24028 -0.19537 0.24271 -0.20648 0.2441 -0.21898 C 0.24636 -0.23773 0.24671 -0.2581 0.25469 -0.27454 C 0.25921 -0.2838 0.26389 -0.29305 0.2691 -0.30162 C 0.27657 -0.31435 0.2875 -0.32384 0.29289 -0.33819 C 0.29879 -0.35463 0.30712 -0.37407 0.31893 -0.38403 C 0.32379 -0.38264 0.32882 -0.38264 0.33334 -0.3794 C 0.34428 -0.37106 0.35348 -0.35671 0.36181 -0.34444 C 0.36441 -0.34051 0.36823 -0.33796 0.37014 -0.33333 C 0.37431 -0.32384 0.37691 -0.31921 0.38299 -0.31111 C 0.38455 -0.30949 0.38681 -0.30625 0.38681 -0.30602 C 0.38959 -0.29861 0.39289 -0.29143 0.39636 -0.28403 C 0.39757 -0.28079 0.40018 -0.27824 0.40122 -0.27454 C 0.40209 -0.2713 0.40209 -0.26782 0.40365 -0.26505 C 0.40556 -0.26088 0.40921 -0.25231 0.40921 -0.25208 C 0.41268 -0.23333 0.41007 -0.24236 0.41754 -0.22546 C 0.42257 -0.21551 0.41875 -0.21829 0.42136 -0.20949 C 0.42605 -0.19398 0.42553 -0.20116 0.42865 -0.18727 C 0.43125 -0.17361 0.43212 -0.15741 0.43924 -0.14606 C 0.44497 -0.13657 0.45174 -0.13218 0.45938 -0.12546 C 0.46511 -0.12037 0.46997 -0.11458 0.47605 -0.10949 C 0.48021 -0.10116 0.48716 -0.09838 0.49289 -0.09213 C 0.49775 -0.08657 0.5 -0.08333 0.50573 -0.0794 C 0.51025 -0.07083 0.51754 -0.06505 0.52362 -0.0588 C 0.51441 -0.04722 0.5073 -0.0375 0.49619 -0.03009 C 0.49237 -0.02199 0.49237 -0.01481 0.49167 -0.00486 C 0.49132 0.00671 0.49132 0.01852 0.49011 0.03009 C 0.48976 0.03611 0.4875 0.04167 0.48681 0.04769 C 0.48681 0.05139 0.49809 0.15579 0.47726 0.18403 C 0.475 0.1838 0.44723 0.18032 0.44619 0.18403 C 0.42362 0.26042 0.46198 0.22847 0.43438 0.25394 C 0.43247 0.25347 0.43056 0.25301 0.42865 0.25232 C 0.42744 0.25185 0.42605 0.25023 0.42483 0.2507 C 0.42327 0.25139 0.42257 0.25394 0.42136 0.25556 C 0.41719 0.26019 0.41303 0.2632 0.40921 0.26829 C 0.40695 0.27801 0.40921 0.27199 0.39862 0.28264 L 0.39862 0.28287 C 0.39636 0.28727 0.3941 0.29213 0.3915 0.29676 C 0.38768 0.2956 0.3849 0.29583 0.38195 0.29213 C 0.37848 0.28773 0.37691 0.28218 0.37136 0.28102 C 0.36528 0.27986 0.35955 0.27986 0.35348 0.2794 C 0.34671 0.27708 0.34202 0.2757 0.33455 0.27454 C 0.34358 0.26644 0.35226 0.2662 0.36303 0.26343 C 0.36702 0.26389 0.37882 0.26366 0.375 0.26505 C 0.36789 0.26736 0.36059 0.26574 0.35348 0.26667 C 0.35035 0.26713 0.34011 0.27384 0.33785 0.27292 C 0.33716 0.27269 0.33785 0.27083 0.33785 0.26991 " pathEditMode="relative" rAng="0" ptsTypes="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-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7 0.00278 C 0.08664 0.01829 0.09063 0.02523 0.09462 0.03935 C 0.09757 0.04954 0.09914 0.06065 0.10174 0.07107 C 0.10296 0.07546 0.10365 0.08171 0.10643 0.08519 C 0.11372 0.09421 0.11389 0.09375 0.12084 0.09792 C 0.12257 0.10278 0.12518 0.10718 0.12674 0.11227 C 0.12848 0.11783 0.12674 0.12107 0.13039 0.125 C 0.13334 0.12801 0.13681 0.13009 0.13976 0.13287 C 0.14462 0.13727 0.1481 0.14306 0.15296 0.14722 C 0.15504 0.15301 0.1599 0.17338 0.16372 0.17732 C 0.16719 0.18079 0.17188 0.18195 0.17553 0.18519 C 0.18473 0.19329 0.19323 0.19977 0.20417 0.20278 C 0.21389 0.21227 0.22535 0.20301 0.23507 0.1963 C 0.23889 0.18982 0.24202 0.18542 0.24705 0.18056 C 0.24862 0.17338 0.25139 0.16713 0.25296 0.15996 C 0.25487 0.15093 0.25539 0.14167 0.25764 0.13287 C 0.25799 0.11181 0.25816 0.09051 0.25886 0.06945 C 0.25938 0.05625 0.27153 0.03195 0.27553 0.01852 C 0.2757 0.01482 0.2757 0.01088 0.27674 0.00741 C 0.27917 -0.00046 0.28959 -0.00254 0.29462 -0.00671 C 0.3007 -0.00278 0.3033 0.00486 0.30764 0.01227 C 0.31806 0.03009 0.32414 0.04884 0.33039 0.06945 C 0.33264 0.09005 0.33091 0.11065 0.32917 0.13125 C 0.32952 0.14445 0.32935 0.15787 0.33039 0.17107 C 0.33126 0.18403 0.34723 0.19329 0.35539 0.1963 C 0.36372 0.19583 0.37327 0.19931 0.38039 0.19329 C 0.38369 0.19051 0.38976 0.1838 0.38976 0.18403 C 0.39063 0.18218 0.39098 0.18009 0.39219 0.17894 C 0.39428 0.17708 0.39931 0.1757 0.39931 0.17593 C 0.40226 0.16482 0.40678 0.15718 0.41476 0.15347 C 0.45573 0.15394 0.49653 0.15394 0.53751 0.15509 C 0.54636 0.15533 0.54896 0.17523 0.55539 0.1757 C 0.59098 0.17824 0.62674 0.17778 0.66251 0.17894 C 0.65573 0.18195 0.65157 0.18171 0.65643 0.19329 C 0.65869 0.19884 0.66094 0.19792 0.66476 0.19954 C 0.66719 0.20046 0.67205 0.20278 0.67205 0.20301 C 0.71077 0.20093 0.73924 0.19722 0.78039 0.1963 C 0.77084 0.18727 0.77396 0.18472 0.76962 0.19329 C 0.76876 0.2081 0.7691 0.22315 0.76719 0.23773 C 0.76685 0.24005 0.76528 0.23357 0.76476 0.23125 C 0.76303 0.22246 0.76112 0.2132 0.76251 0.2044 C 0.76268 0.20278 0.76476 0.20556 0.76598 0.20602 C 0.77952 0.20556 0.79306 0.20579 0.80643 0.2044 C 0.8099 0.20394 0.79931 0.20347 0.79584 0.20278 C 0.79462 0.20255 0.79341 0.20162 0.79219 0.20116 C 0.78646 0.20278 0.78108 0.20533 0.77553 0.20741 C 0.77518 0.20903 0.77448 0.21065 0.77431 0.21227 C 0.77362 0.21759 0.77414 0.22315 0.7731 0.22824 C 0.77188 0.23403 0.77205 0.21806 0.77205 0.225 " pathEditMode="relative" rAng="0" ptsTypes="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11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1828 C 0.07309 0.00949 0.06996 0.0037 0.07639 -0.0088 C 0.08038 -0.01644 0.08854 -0.02315 0.0934 -0.02801 C 0.10087 -0.04398 0.10712 -0.05903 0.11701 -0.07246 C 0.12413 -0.08241 0.13264 -0.08982 0.13958 -0.09977 C 0.14705 -0.11065 0.15226 -0.12431 0.16007 -0.13496 C 0.16858 -0.14676 0.17917 -0.15533 0.18819 -0.16667 C 0.19983 -0.18195 0.21736 -0.21181 0.2276 -0.22894 C 0.23559 -0.24213 0.25434 -0.24861 0.26597 -0.25278 C 0.27378 -0.25556 0.28958 -0.26065 0.28958 -0.26042 C 0.29983 -0.26783 0.31354 -0.26759 0.32465 -0.26875 C 0.34844 -0.27732 0.37153 -0.26783 0.39462 -0.26227 C 0.40573 -0.25463 0.41701 -0.25 0.42726 -0.24005 C 0.43576 -0.21968 0.44896 -0.21435 0.46337 -0.20486 C 0.46562 -0.20347 0.46788 -0.20185 0.47014 -0.20023 C 0.47396 -0.19722 0.48142 -0.19074 0.48142 -0.19051 C 0.48524 -0.18264 0.49861 -0.16713 0.50521 -0.16505 C 0.50851 -0.16389 0.5125 -0.16389 0.51632 -0.16343 C 0.52483 -0.15139 0.53437 -0.13959 0.54462 -0.13009 C 0.55989 -0.09908 0.5809 -0.11019 0.60781 -0.10926 C 0.61076 -0.09931 0.61215 -0.08681 0.61805 -0.07917 C 0.62621 -0.06852 0.63715 -0.0625 0.64496 -0.05185 C 0.65347 -0.04028 0.66354 -0.03125 0.67326 -0.02153 C 0.675 -0.01991 0.67604 -0.0169 0.67778 -0.01505 C 0.68767 -0.00301 0.6993 0.00625 0.70937 0.01828 C 0.71823 0.02916 0.72847 0.03773 0.7375 0.04861 C 0.74566 0.05879 0.75625 0.06551 0.76458 0.07546 C 0.77535 0.08842 0.76371 0.07731 0.77239 0.08541 C 0.74219 0.10046 0.76788 0.08935 0.74878 0.09491 C 0.7441 0.09629 0.73976 0.09791 0.73524 0.09953 C 0.73385 0.1 0.73073 0.10116 0.73073 0.10139 C 0.72465 0.11018 0.71632 0.10856 0.70816 0.11065 C 0.68837 0.11574 0.6684 0.12245 0.64844 0.125 C 0.64114 0.1287 0.63889 0.13032 0.63038 0.13148 C 0.62066 0.13703 0.61024 0.14004 0.59983 0.14259 C 0.59566 0.1456 0.59184 0.14699 0.58715 0.14907 C 0.58298 0.15347 0.57778 0.15463 0.57274 0.15694 C 0.56823 0.16713 0.56059 0.17106 0.55486 0.1794 C 0.54566 0.19236 0.55052 0.18958 0.54114 0.19213 C 0.53576 0.19028 0.53055 0.18796 0.52535 0.18588 C 0.5184 0.1794 0.51649 0.17847 0.50851 0.17592 C 0.49444 0.17662 0.47396 0.17268 0.46007 0.18426 C 0.45851 0.18541 0.45851 0.18842 0.45781 0.19051 C 0.45625 0.19375 0.45469 0.19676 0.45295 0.2 C 0.45087 0.20463 0.44618 0.20903 0.44305 0.21273 C 0.43715 0.21967 0.43003 0.22546 0.42378 0.23194 C 0.41788 0.23796 0.41285 0.24514 0.40694 0.25116 C 0.40087 0.25741 0.39323 0.26273 0.38785 0.27014 C 0.37986 0.28125 0.36962 0.29236 0.35955 0.29884 C 0.35521 0.30833 0.34913 0.30833 0.34375 0.31481 C 0.33489 0.32546 0.32517 0.33403 0.31562 0.34352 C 0.31094 0.34815 0.30816 0.35301 0.30312 0.35625 C 0.29826 0.36366 0.2934 0.3662 0.28733 0.37222 C 0.28594 0.37338 0.28524 0.37546 0.28403 0.37685 C 0.28298 0.37801 0.28177 0.37893 0.28055 0.38032 C 0.26771 0.37546 0.25608 0.3618 0.24219 0.36111 C 0.22083 0.36018 0.1993 0.35995 0.17795 0.35949 C 0.16944 0.35903 0.16059 0.35787 0.15208 0.35787 C 0.14913 0.35787 0.15798 0.35972 0.16094 0.35949 C 0.16858 0.35903 0.17604 0.35741 0.18368 0.35625 C 0.18594 0.35532 0.18837 0.35486 0.19045 0.35324 C 0.19167 0.35208 0.18733 0.35416 0.18576 0.35463 C 0.18472 0.35509 0.18368 0.35578 0.18246 0.35625 C 0.18021 0.35532 0.17812 0.35416 0.17587 0.35324 C 0.17344 0.35231 0.1743 0.35949 0.17344 0.36273 C 0.1717 0.37014 0.17274 0.36528 0.17118 0.37546 C 0.16753 0.37014 0.16337 0.36435 0.15764 0.36435 " pathEditMode="relative" rAng="0" ptsTypes="ffffffffff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" y="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96 0.01459 C 0.05295 -0.00856 0.06007 -0.0162 0.06927 -0.03773 C 0.08073 -0.06481 0.08403 -0.09815 0.09774 -0.12338 C 0.10955 -0.14514 0.13802 -0.17153 0.15365 -0.18866 C 0.16233 -0.19815 0.17118 -0.21805 0.18229 -0.22199 C 0.20712 -0.22106 0.22691 -0.22083 0.25017 -0.21551 C 0.26042 -0.20787 0.27205 -0.2037 0.28108 -0.19328 C 0.28906 -0.18426 0.2849 -0.18241 0.29427 -0.1743 C 0.29948 -0.16991 0.30556 -0.16713 0.31094 -0.16319 C 0.33195 -0.14791 0.31372 -0.15995 0.33472 -0.14097 C 0.35382 -0.12361 0.35399 -0.1294 0.37153 -0.10602 C 0.37691 -0.09884 0.38021 -0.09143 0.38594 -0.08379 C 0.39254 -0.075 0.40122 -0.06921 0.40851 -0.06157 C 0.42917 -0.03981 0.41077 -0.05393 0.41927 -0.04259 C 0.42535 -0.03449 0.4349 -0.02708 0.44306 -0.025 C 0.45035 -0.03171 0.44514 -0.0287 0.45972 -0.02199 C 0.46215 -0.02083 0.46684 -0.01875 0.46684 -0.01852 C 0.47552 -0.01065 0.46528 -0.01967 0.47396 -0.01389 C 0.48906 -0.00393 0.4724 -0.01458 0.48351 -0.0044 C 0.48802 -0.00023 0.49809 -0.00023 0.50261 0.00023 C 0.51528 0.00371 0.51424 0.00185 0.51927 0.01459 C 0.52101 0.03079 0.5283 0.03773 0.5382 0.0463 C 0.54948 0.05625 0.55938 0.06922 0.57031 0.07963 C 0.57292 0.08218 0.57604 0.08357 0.57865 0.08611 C 0.58386 0.0757 0.58472 0.06019 0.58698 0.04792 C 0.5882 0.04121 0.58698 0.0382 0.59063 0.03357 C 0.5941 0.02894 0.59931 0.02709 0.60365 0.02408 C 0.60573 0.01991 0.60833 0.01597 0.60972 0.01134 C 0.61233 0.00209 0.61372 -0.00741 0.61806 -0.01551 C 0.62083 -0.02662 0.62622 -0.03611 0.63351 -0.04259 C 0.63438 -0.04421 0.6349 -0.04583 0.63594 -0.04722 C 0.63698 -0.04861 0.63854 -0.04907 0.63941 -0.05046 C 0.64931 -0.06574 0.64445 -0.06713 0.65851 -0.07106 C 0.66094 -0.07268 0.66354 -0.07384 0.66563 -0.07592 C 0.67118 -0.08171 0.66806 -0.08148 0.67031 -0.08866 C 0.67153 -0.09259 0.67917 -0.10208 0.67986 -0.10278 C 0.68767 -0.10972 0.69809 -0.11065 0.70729 -0.11227 C 0.71736 -0.11574 0.72656 -0.12361 0.73594 -0.12986 C 0.72847 -0.13611 0.72865 -0.1368 0.72396 -0.1456 C 0.72396 -0.14676 0.72379 -0.20231 0.72865 -0.21875 C 0.72969 -0.22245 0.74566 -0.23472 0.74896 -0.23773 C 0.75452 -0.23727 0.76042 -0.23842 0.76563 -0.23611 C 0.76702 -0.23541 0.76424 -0.23287 0.7632 -0.23148 C 0.76077 -0.22824 0.7592 -0.22801 0.75608 -0.22662 C 0.75486 -0.22546 0.75399 -0.22338 0.75261 -0.22338 C 0.74705 -0.22291 0.73594 -0.225 0.73594 -0.22477 " pathEditMode="relative" rAng="0" ptsTypes="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" y="-9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71 0.01435 C 0.07777 0.01759 0.08715 0.03009 0.09948 0.03333 C 0.121 0.03888 0.14705 0.0375 0.16736 0.03819 C 0.20052 0.04398 0.14791 0.03541 0.23628 0.04143 C 0.23871 0.04166 0.2434 0.04444 0.2434 0.04467 C 0.25868 0.04328 0.26371 0.04004 0.27795 0.03819 C 0.3085 0.028 0.34982 0.03078 0.37795 0.03032 C 0.43906 0.02962 0.50017 0.02916 0.56128 0.0287 C 0.56336 0.02314 0.56597 0.01944 0.5625 0.01273 C 0.55972 0.00717 0.55173 -0.00139 0.55173 -0.00116 C 0.54965 -0.01112 0.55139 -0.00487 0.54461 -0.01899 C 0.54288 -0.02269 0.54114 -0.03172 0.54114 -0.03149 C 0.54201 -0.0625 0.53541 -0.06922 0.55069 -0.08079 C 0.55816 -0.08033 0.5658 -0.08056 0.57326 -0.07917 C 0.57673 -0.07848 0.58142 -0.07292 0.58507 -0.0713 C 0.5934 -0.0632 0.60781 -0.04445 0.61736 -0.04121 C 0.66423 -0.04167 0.71093 -0.04167 0.75781 -0.04283 C 0.76944 -0.04306 0.78194 -0.05232 0.7934 -0.05556 C 0.79826 -0.0595 0.80052 -0.06274 0.80295 -0.06968 C 0.7967 -0.07454 0.79166 -0.0794 0.78628 -0.08565 C 0.78316 -0.08936 0.78142 -0.09514 0.77795 -0.09838 C 0.775 -0.10116 0.77152 -0.10255 0.7684 -0.10463 C 0.76267 -0.1125 0.75798 -0.1169 0.75416 -0.12686 C 0.75243 -0.15903 0.75364 -0.19144 0.75173 -0.22362 C 0.75139 -0.22825 0.74739 -0.23079 0.74583 -0.23473 C 0.74444 -0.27014 0.75052 -0.27385 0.72795 -0.26505 C 0.72135 -0.25579 0.7059 -0.25301 0.69583 -0.2507 C 0.68576 -0.24607 0.67517 -0.24885 0.66493 -0.24445 C 0.66007 -0.24028 0.65486 -0.23936 0.64948 -0.23635 C 0.61336 -0.23727 0.58107 -0.23913 0.54583 -0.24121 C 0.53836 -0.24375 0.53368 -0.24746 0.52569 -0.24908 C 0.51527 -0.25371 0.50555 -0.25834 0.49583 -0.26505 C 0.49774 -0.26875 0.4993 -0.27292 0.50173 -0.27616 C 0.50416 -0.2794 0.50902 -0.28565 0.50902 -0.28542 C 0.5118 -0.29329 0.51441 -0.29977 0.51961 -0.30463 C 0.52205 -0.31459 0.5151 -0.32825 0.52083 -0.33473 " pathEditMode="relative" rAng="0" ptsTypes="fffffffffffffffffffffffffffffffffffA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-15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73 0.3493 C 0.14079 0.35254 0.15017 0.36504 0.1625 0.36828 C 0.18402 0.37384 0.21007 0.37245 0.23038 0.37315 C 0.26354 0.37893 0.21093 0.37037 0.2993 0.37639 C 0.30173 0.37662 0.30642 0.3794 0.30642 0.37963 C 0.3217 0.37824 0.32673 0.375 0.34097 0.37315 C 0.37152 0.36296 0.41284 0.36574 0.44097 0.36528 C 0.50208 0.36458 0.56319 0.36412 0.6243 0.36365 C 0.62638 0.3581 0.62899 0.3544 0.62552 0.34768 C 0.62274 0.34213 0.61475 0.33356 0.61475 0.33379 C 0.61267 0.32384 0.61441 0.33009 0.60763 0.31597 C 0.6059 0.31227 0.60416 0.30324 0.60416 0.30347 C 0.60503 0.27245 0.59843 0.26574 0.61371 0.25416 C 0.62118 0.25463 0.62882 0.2544 0.63628 0.25578 C 0.63975 0.25648 0.64444 0.26203 0.64809 0.26365 C 0.65642 0.27176 0.67083 0.29051 0.68038 0.29375 C 0.72725 0.29328 0.77395 0.29328 0.82083 0.29213 C 0.83246 0.2919 0.84496 0.28264 0.85642 0.2794 C 0.86128 0.27546 0.86354 0.27222 0.86597 0.26528 C 0.85972 0.26041 0.85468 0.25555 0.8493 0.2493 C 0.84618 0.2456 0.84444 0.23981 0.84097 0.23657 C 0.83802 0.23379 0.83454 0.2324 0.83142 0.23032 C 0.82569 0.22245 0.821 0.21805 0.81718 0.2081 C 0.81545 0.17592 0.81666 0.14352 0.81475 0.11134 C 0.81441 0.10671 0.81041 0.10416 0.80885 0.10023 C 0.80746 0.06481 0.81354 0.06111 0.79097 0.0699 C 0.78437 0.07916 0.76892 0.08194 0.75885 0.08426 C 0.74878 0.08889 0.73819 0.08611 0.72795 0.09051 C 0.72309 0.09467 0.71788 0.0956 0.7125 0.09861 C 0.67638 0.09768 0.64409 0.09583 0.60885 0.09375 C 0.60138 0.0912 0.5967 0.0875 0.58871 0.08588 C 0.57829 0.08125 0.56857 0.07662 0.55885 0.0699 C 0.56076 0.0662 0.56232 0.06203 0.56475 0.05879 C 0.56718 0.05555 0.57204 0.0493 0.57204 0.04953 C 0.57482 0.04166 0.57743 0.03518 0.58263 0.03032 C 0.58507 0.02037 0.57812 0.00671 0.58385 0.00023 " pathEditMode="relative" rAng="0" ptsTypes="fffffffffffffffffffffffffffffffffff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-1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7 0.02662 C 0.09583 0.0345 0.09462 0.04005 0.10226 0.04931 C 0.10816 0.05602 0.11615 0.05811 0.12309 0.06135 C 0.12483 0.06227 0.12639 0.0632 0.12795 0.06459 C 0.12934 0.06551 0.13021 0.06737 0.1316 0.06806 C 0.1441 0.07408 0.14097 0.06852 0.1526 0.07662 C 0.1559 0.07917 0.16233 0.08542 0.16233 0.08565 C 0.1691 0.10024 0.19306 0.10533 0.20538 0.10811 C 0.22326 0.10625 0.24132 0.1044 0.2592 0.10255 C 0.26806 0.10162 0.27222 0.09607 0.28004 0.09213 C 0.31701 0.07431 0.35104 0.0595 0.36476 0.00232 C 0.36736 -0.02662 0.36441 0.00602 0.36719 -0.02847 C 0.36788 -0.03773 0.36945 -0.05625 0.36945 -0.05601 C 0.3691 -0.07175 0.37066 -0.13379 0.36476 -0.16481 C 0.36076 -0.18541 0.36111 -0.17615 0.34879 -0.19236 C 0.34306 -0.19976 0.33767 -0.20787 0.33281 -0.21643 C 0.32778 -0.22523 0.32726 -0.23611 0.31927 -0.24236 C 0.30938 -0.25 0.29392 -0.25578 0.28264 -0.2581 C 0.26285 -0.25694 0.24323 -0.25648 0.22361 -0.25439 C 0.20122 -0.25208 0.17639 -0.23634 0.15486 -0.22708 C 0.14809 -0.22037 0.13854 -0.21666 0.13038 -0.21481 C 0.12274 -0.2162 0.11597 -0.21875 0.10833 -0.22013 C 0.09826 -0.22939 0.10938 -0.21759 0.1033 -0.2287 C 0.10052 -0.23379 0.09566 -0.23796 0.09375 -0.24421 C 0.0908 -0.25347 0.0901 -0.26412 0.08385 -0.27013 C 0.07656 -0.26666 0.07101 -0.26134 0.06424 -0.25625 C 0.04931 -0.26481 0.04861 -0.2618 0.02604 -0.26319 C 0.01406 -0.26713 0.00139 -0.26597 -0.01059 -0.27013 C -0.01302 -0.27106 -0.00573 -0.27245 -0.0033 -0.27361 C 0.01892 -0.28425 -0.01198 -0.27453 0.00885 -0.28032 C 0.00764 -0.29953 0.00781 -0.29213 0.00781 -0.30254 " pathEditMode="relative" rAng="0" ptsTypes="ffffffffffffffffffffffffffffffA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7143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Соотнесите имена художников и их произведения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Picture 2" descr="Микеланджел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1143008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1928802"/>
            <a:ext cx="170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Микеланджело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 descr="Леонардо да Винчи"/>
          <p:cNvPicPr>
            <a:picLocks noChangeAspect="1" noChangeArrowheads="1"/>
          </p:cNvPicPr>
          <p:nvPr/>
        </p:nvPicPr>
        <p:blipFill>
          <a:blip r:embed="rId3" cstate="print">
            <a:lum bright="-2000" contrast="15000"/>
          </a:blip>
          <a:srcRect/>
          <a:stretch>
            <a:fillRect/>
          </a:stretch>
        </p:blipFill>
        <p:spPr bwMode="auto">
          <a:xfrm>
            <a:off x="357158" y="2714620"/>
            <a:ext cx="107157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4071942"/>
            <a:ext cx="21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Леонардо да Винчи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2" descr="Рафаэ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643446"/>
            <a:ext cx="1214446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14282" y="6143644"/>
            <a:ext cx="9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Рафаэль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2" descr="Картинка 15 из 204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571480"/>
            <a:ext cx="1167380" cy="1550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Рембрандт ван Рей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2357430"/>
            <a:ext cx="1071570" cy="15690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7858148" y="1928802"/>
            <a:ext cx="105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А.Дюрер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79680" y="3857628"/>
            <a:ext cx="126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Рембрандт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Picture 2" descr="Ганс Гольбейн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72" y="4500570"/>
            <a:ext cx="1214446" cy="17395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6357950" y="6488668"/>
            <a:ext cx="121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Брейгель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" name="Picture 2" descr="Питер Брейгель"/>
          <p:cNvPicPr>
            <a:picLocks noChangeAspect="1" noChangeArrowheads="1"/>
          </p:cNvPicPr>
          <p:nvPr/>
        </p:nvPicPr>
        <p:blipFill>
          <a:blip r:embed="rId9" cstate="print">
            <a:lum contrast="28000"/>
          </a:blip>
          <a:srcRect/>
          <a:stretch>
            <a:fillRect/>
          </a:stretch>
        </p:blipFill>
        <p:spPr bwMode="auto">
          <a:xfrm>
            <a:off x="5429256" y="5143512"/>
            <a:ext cx="1296090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7858148" y="6000768"/>
            <a:ext cx="109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Гольбейн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" name="Picture 2" descr="Леонардо да Винчи. Мона Лиза"/>
          <p:cNvPicPr>
            <a:picLocks noChangeAspect="1" noChangeArrowheads="1"/>
          </p:cNvPicPr>
          <p:nvPr/>
        </p:nvPicPr>
        <p:blipFill>
          <a:blip r:embed="rId10" cstate="print">
            <a:lum bright="12000" contrast="24000"/>
          </a:blip>
          <a:srcRect/>
          <a:stretch>
            <a:fillRect/>
          </a:stretch>
        </p:blipFill>
        <p:spPr bwMode="auto">
          <a:xfrm>
            <a:off x="5072066" y="785794"/>
            <a:ext cx="1214446" cy="175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Микеланджело. Пьет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0826" y="928670"/>
            <a:ext cx="1357322" cy="1721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Рафаэль. Сикстинская Мадонна"/>
          <p:cNvPicPr>
            <a:picLocks noChangeAspect="1" noChangeArrowheads="1"/>
          </p:cNvPicPr>
          <p:nvPr/>
        </p:nvPicPr>
        <p:blipFill>
          <a:blip r:embed="rId12" cstate="print">
            <a:lum contrast="16000"/>
          </a:blip>
          <a:srcRect/>
          <a:stretch>
            <a:fillRect/>
          </a:stretch>
        </p:blipFill>
        <p:spPr bwMode="auto">
          <a:xfrm>
            <a:off x="3672866" y="857232"/>
            <a:ext cx="1264535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Дюрер. Четыре всадника апокалипсиса"/>
          <p:cNvPicPr>
            <a:picLocks noChangeAspect="1" noChangeArrowheads="1"/>
          </p:cNvPicPr>
          <p:nvPr/>
        </p:nvPicPr>
        <p:blipFill>
          <a:blip r:embed="rId13" cstate="print">
            <a:lum bright="-10000" contrast="37000"/>
          </a:blip>
          <a:srcRect/>
          <a:stretch>
            <a:fillRect/>
          </a:stretch>
        </p:blipFill>
        <p:spPr bwMode="auto">
          <a:xfrm>
            <a:off x="2214546" y="928670"/>
            <a:ext cx="1217889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Гольбейн. Портрет Генриха VIII"/>
          <p:cNvPicPr>
            <a:picLocks noChangeAspect="1" noChangeArrowheads="1"/>
          </p:cNvPicPr>
          <p:nvPr/>
        </p:nvPicPr>
        <p:blipFill>
          <a:blip r:embed="rId14" cstate="print">
            <a:lum contrast="16000"/>
          </a:blip>
          <a:srcRect/>
          <a:stretch>
            <a:fillRect/>
          </a:stretch>
        </p:blipFill>
        <p:spPr bwMode="auto">
          <a:xfrm>
            <a:off x="1928794" y="2786058"/>
            <a:ext cx="1143008" cy="1615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Питер Брейгель. Жатва"/>
          <p:cNvPicPr>
            <a:picLocks noChangeAspect="1" noChangeArrowheads="1"/>
          </p:cNvPicPr>
          <p:nvPr/>
        </p:nvPicPr>
        <p:blipFill>
          <a:blip r:embed="rId15" cstate="print">
            <a:lum contrast="29000"/>
          </a:blip>
          <a:srcRect/>
          <a:stretch>
            <a:fillRect/>
          </a:stretch>
        </p:blipFill>
        <p:spPr bwMode="auto">
          <a:xfrm>
            <a:off x="6143636" y="2857496"/>
            <a:ext cx="1643073" cy="1224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Рембрандт. Возвращение блудного сына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71802" y="2857496"/>
            <a:ext cx="1232721" cy="1536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 descr="Тициан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71736" y="4995320"/>
            <a:ext cx="1428760" cy="1862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Иисус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29124" y="3071810"/>
            <a:ext cx="1714512" cy="1353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3786182" y="6488668"/>
            <a:ext cx="88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Тициан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6 -0.00255 L -0.55278 -0.0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13982 L -0.26059 0.57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0.08449 L 0.41163 -0.049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0.0993 L -0.08837 0.182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0.13334 L 0.53386 0.2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6158 L 0.50625 -0.033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0.13449 L -0.40452 0.2365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10046 L -0.09393 0.310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Тайная вечеря.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</a:rPr>
              <a:t>ок</a:t>
            </a:r>
            <a:r>
              <a:rPr lang="ru-RU" sz="2400" b="1" dirty="0" smtClean="0">
                <a:solidFill>
                  <a:schemeClr val="bg1"/>
                </a:solidFill>
              </a:rPr>
              <a:t>. 1495-98г.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6324" name="Picture 4" descr="http://smallbay.ru/images/da_vinc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5262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2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357958"/>
            <a:ext cx="8229600" cy="50004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Мадонна </a:t>
            </a:r>
            <a:r>
              <a:rPr lang="ru-RU" sz="2400" b="1" dirty="0" err="1" smtClean="0">
                <a:solidFill>
                  <a:schemeClr val="bg1"/>
                </a:solidFill>
              </a:rPr>
              <a:t>Литта</a:t>
            </a:r>
            <a:r>
              <a:rPr lang="ru-RU" sz="2400" b="1" dirty="0" smtClean="0">
                <a:solidFill>
                  <a:schemeClr val="bg1"/>
                </a:solidFill>
              </a:rPr>
              <a:t>.   </a:t>
            </a:r>
            <a:r>
              <a:rPr lang="ru-RU" sz="2400" b="1" dirty="0" err="1" smtClean="0">
                <a:solidFill>
                  <a:schemeClr val="bg1"/>
                </a:solidFill>
              </a:rPr>
              <a:t>Ок</a:t>
            </a:r>
            <a:r>
              <a:rPr lang="ru-RU" sz="2400" b="1" dirty="0" smtClean="0">
                <a:solidFill>
                  <a:schemeClr val="bg1"/>
                </a:solidFill>
              </a:rPr>
              <a:t>. 1490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://vtitan.ru/../media/l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52"/>
            <a:ext cx="4572032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357958"/>
            <a:ext cx="8229600" cy="50004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Мадонна в гроте.   </a:t>
            </a:r>
            <a:r>
              <a:rPr lang="ru-RU" sz="2400" b="1" dirty="0" err="1" smtClean="0">
                <a:solidFill>
                  <a:schemeClr val="bg1"/>
                </a:solidFill>
              </a:rPr>
              <a:t>ок</a:t>
            </a:r>
            <a:r>
              <a:rPr lang="ru-RU" sz="2400" b="1" dirty="0" smtClean="0">
                <a:solidFill>
                  <a:schemeClr val="bg1"/>
                </a:solidFill>
              </a:rPr>
              <a:t>. 1495-98 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5298" name="Picture 2" descr="http://smallbay.ru/images/da_vinci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42852"/>
            <a:ext cx="4572032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</TotalTime>
  <Words>643</Words>
  <Application>Microsoft Office PowerPoint</Application>
  <PresentationFormat>Экран (4:3)</PresentationFormat>
  <Paragraphs>121</Paragraphs>
  <Slides>66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Тема Office</vt:lpstr>
      <vt:lpstr>Урок. Высокое Возрождение в изобразительном искусстве  Западной Европы.</vt:lpstr>
      <vt:lpstr>Леонардо да Винчи   1452 г. – 1519 г. </vt:lpstr>
      <vt:lpstr>Леонардо да Винчи 1452-1519 г.г.     История человечества не знает, пожалуй, гения более разностороннего: он был живописцем, скульптором и архитектором, музыкантом, певцом и стихотворцем-импровизатором, теоретиком искусства, театральным постановщиком и баснописцем, философом и математиком, инженером, механиком-изобретателем, физиком анатомом и оптиком, биологом и ботаником. </vt:lpstr>
      <vt:lpstr>Мона  Лиза .     («Джоконда»)   ок. 1503-1506 г. или 1514 г.</vt:lpstr>
      <vt:lpstr>Мадонна Бенуа.   1478 г.</vt:lpstr>
      <vt:lpstr>Благовещение.   ок. 1472г. (фрагмент)</vt:lpstr>
      <vt:lpstr>Тайная вечеря.   ок. 1495-98г.</vt:lpstr>
      <vt:lpstr>Мадонна Литта.   Ок. 1490 г.</vt:lpstr>
      <vt:lpstr>Мадонна в гроте.   ок. 1495-98 г.</vt:lpstr>
      <vt:lpstr>Мадонна с гвоздикой.   ок. 1473 г.</vt:lpstr>
      <vt:lpstr>Прекрасная Ферроньера.   1490-е  г.</vt:lpstr>
      <vt:lpstr>Тициан Вечеллио  да Кадоре ок. 1473 г. – 1576 г.  «Король живописцев и живописец королей»</vt:lpstr>
      <vt:lpstr>Аллегория времени, управляемого разумом.  1565 г.</vt:lpstr>
      <vt:lpstr>Портрет Филиппа Второго в доспехах .  1550 г. - 1551 г. </vt:lpstr>
      <vt:lpstr>Портрет Клариссы  Строцци с собачкой.  1542 г.</vt:lpstr>
      <vt:lpstr>Мадонна  во славе, с младенцем Иисусом, святым Франциском и Альвесом.  1520 г.</vt:lpstr>
      <vt:lpstr>Пьета (Оплакивание Христа).  1576 г.</vt:lpstr>
      <vt:lpstr>Положение Христа во гроб.  1559 г.</vt:lpstr>
      <vt:lpstr>Микеланджело Буонарроти  1475 г. – 1564 г.   «Удел искусства более велик, Чем естества! В ваянье мир постиг, Что смерть, что время здесь не побеждает.»                                      Микеланджело  Великий художник, скульптор, архитектор</vt:lpstr>
      <vt:lpstr>Страшный суд 1536 г. – 1541 г.  (фреска на стене Сикстинской капеллы, представляющая сцену  Страшного суда)</vt:lpstr>
      <vt:lpstr>Деталь фрески  «Страшный суд». (фрагмент)</vt:lpstr>
      <vt:lpstr>Сотворение Адама   (роспись части свода Сикстинской капеллы)  ок.1514 г. </vt:lpstr>
      <vt:lpstr>Всемирный потоп.</vt:lpstr>
      <vt:lpstr>Мадонна с младенцем, Иоанн Креститель и ангелы.   ок. 1495 г. (картина на деревянной доске)</vt:lpstr>
      <vt:lpstr>Мадонна с младенцем.    ок. 1550г. – 1555 г.</vt:lpstr>
      <vt:lpstr>Пьета.  (Оплакивание Христа) (Скульптура, установленная в соборе св.Петра в Риме )</vt:lpstr>
      <vt:lpstr>Рафаэль Санти  1483 г. - 1520 г.   «О счастливая и блаженная душа, не  о тебе ли каждый человек так                                                                         охотно заводит беседу, не твои ли подвиги он прославляет и не                                                                      каждым ли тобою оставленным рисунком любуются?»                                                                                                         Джорджо   Вазари   Великий портретист,  архитектор, археолог.</vt:lpstr>
      <vt:lpstr>Сикстинская мадонна.   1512 г. - 1514 г.</vt:lpstr>
      <vt:lpstr>Мадонна Конестабиле. 1502 г. – 1504 г.</vt:lpstr>
      <vt:lpstr>Освобождение Святого Петра. (фреска)   1512 г. - 1513 г.</vt:lpstr>
      <vt:lpstr>Святое  семейство.  1508 г.</vt:lpstr>
      <vt:lpstr>Три Грации.</vt:lpstr>
      <vt:lpstr>Видение Иезекииля.  ок.1518 г.</vt:lpstr>
      <vt:lpstr>Призвание Апостола Петра Христом.  </vt:lpstr>
      <vt:lpstr>Битва Святого Георгия с драконом.  1550 г.</vt:lpstr>
      <vt:lpstr>Северное Возрождение</vt:lpstr>
      <vt:lpstr>Альбрехт Дюрер 1471 г.- 1528 г. (немецкий живописец, гравёр, ученый)</vt:lpstr>
      <vt:lpstr>Семь печалей девы.   1497 г.</vt:lpstr>
      <vt:lpstr>Умерщвление десяти тысяч христиан.  1508 г. </vt:lpstr>
      <vt:lpstr>Праздник четок.   1506 г.</vt:lpstr>
      <vt:lpstr>Четыре всадника апокалипсиса. (Голод, Война Война, Смерть)  1498 г.</vt:lpstr>
      <vt:lpstr>Рыцарь,  Смерть и Дьявол.   1513 г.</vt:lpstr>
      <vt:lpstr>Поклонение св. Троице.    1511 г.</vt:lpstr>
      <vt:lpstr> Мадонна с младенцем.</vt:lpstr>
      <vt:lpstr>Портрет молодой венецианки.  1505 г.</vt:lpstr>
      <vt:lpstr>Ганс Гольбейн Младший   1497 г. – 1543 г. (Немецкий художник)</vt:lpstr>
      <vt:lpstr>Портрет жены и детей.  ок.1528 г.</vt:lpstr>
      <vt:lpstr>Анна Клевская.   1539 г.</vt:lpstr>
      <vt:lpstr>Томас Мор.  1527 г.</vt:lpstr>
      <vt:lpstr>Портрет Генриха VIII.   1536 г. (Король Англии)</vt:lpstr>
      <vt:lpstr>Не прикасайся.   1533 г.</vt:lpstr>
      <vt:lpstr>Питер Брейгель Старший  1525 г. - 1569 г. (Нидерланды)</vt:lpstr>
      <vt:lpstr>Вавилонская башня.  1563 г.</vt:lpstr>
      <vt:lpstr>Возвращение охотников.   1565 г.</vt:lpstr>
      <vt:lpstr>Возвращение стад. Осень.  1565 г.</vt:lpstr>
      <vt:lpstr>Жатва.  1565 г.</vt:lpstr>
      <vt:lpstr>Слайд 57</vt:lpstr>
      <vt:lpstr>Снятие в креста.  1634 г.</vt:lpstr>
      <vt:lpstr>Ослепление Самсона.  1634 г.</vt:lpstr>
      <vt:lpstr>Пир Валтасара.   ок. 1635 г.</vt:lpstr>
      <vt:lpstr>Жертвоприношение Авраама.  1635 г.</vt:lpstr>
      <vt:lpstr>Челн Христа во время бури.  ок. 1633 г.</vt:lpstr>
      <vt:lpstr>Возвращение блудного сына.  ок. 1668 г.</vt:lpstr>
      <vt:lpstr>Кого из деятелей культуры эпохи возрождения называли Титанами?</vt:lpstr>
      <vt:lpstr>Соотнесите имена живописцев и их изображения.</vt:lpstr>
      <vt:lpstr>Соотнесите имена художников и их произведения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</dc:title>
  <dc:creator>Пользователь</dc:creator>
  <cp:lastModifiedBy>Owner</cp:lastModifiedBy>
  <cp:revision>151</cp:revision>
  <dcterms:created xsi:type="dcterms:W3CDTF">2010-06-23T11:24:40Z</dcterms:created>
  <dcterms:modified xsi:type="dcterms:W3CDTF">2013-07-17T10:50:36Z</dcterms:modified>
</cp:coreProperties>
</file>