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9" r:id="rId3"/>
    <p:sldId id="267" r:id="rId4"/>
    <p:sldId id="260" r:id="rId5"/>
    <p:sldId id="265" r:id="rId6"/>
    <p:sldId id="258" r:id="rId7"/>
    <p:sldId id="263" r:id="rId8"/>
    <p:sldId id="262" r:id="rId9"/>
    <p:sldId id="259" r:id="rId10"/>
    <p:sldId id="261" r:id="rId11"/>
    <p:sldId id="268" r:id="rId12"/>
    <p:sldId id="264" r:id="rId13"/>
    <p:sldId id="266" r:id="rId14"/>
    <p:sldId id="272" r:id="rId15"/>
    <p:sldId id="270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4" autoAdjust="0"/>
    <p:restoredTop sz="94711" autoAdjust="0"/>
  </p:normalViewPr>
  <p:slideViewPr>
    <p:cSldViewPr>
      <p:cViewPr varScale="1">
        <p:scale>
          <a:sx n="56" d="100"/>
          <a:sy n="56" d="100"/>
        </p:scale>
        <p:origin x="78" y="7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221DD2-443D-4552-8C70-1D16035936FD}" type="datetimeFigureOut">
              <a:rPr lang="ru-RU" smtClean="0"/>
              <a:t>04.12.2019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5B3C15-A870-4531-8BCC-C7FF395D099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745897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221DD2-443D-4552-8C70-1D16035936FD}" type="datetimeFigureOut">
              <a:rPr lang="ru-RU" smtClean="0"/>
              <a:t>04.12.2019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5B3C15-A870-4531-8BCC-C7FF395D099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892091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221DD2-443D-4552-8C70-1D16035936FD}" type="datetimeFigureOut">
              <a:rPr lang="ru-RU" smtClean="0"/>
              <a:t>04.12.2019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5B3C15-A870-4531-8BCC-C7FF395D099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326950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221DD2-443D-4552-8C70-1D16035936FD}" type="datetimeFigureOut">
              <a:rPr lang="ru-RU" smtClean="0"/>
              <a:t>04.12.2019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5B3C15-A870-4531-8BCC-C7FF395D099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88693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221DD2-443D-4552-8C70-1D16035936FD}" type="datetimeFigureOut">
              <a:rPr lang="ru-RU" smtClean="0"/>
              <a:t>04.12.2019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5B3C15-A870-4531-8BCC-C7FF395D099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304257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221DD2-443D-4552-8C70-1D16035936FD}" type="datetimeFigureOut">
              <a:rPr lang="ru-RU" smtClean="0"/>
              <a:t>04.12.2019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5B3C15-A870-4531-8BCC-C7FF395D099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537488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221DD2-443D-4552-8C70-1D16035936FD}" type="datetimeFigureOut">
              <a:rPr lang="ru-RU" smtClean="0"/>
              <a:t>04.12.2019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5B3C15-A870-4531-8BCC-C7FF395D099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770963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221DD2-443D-4552-8C70-1D16035936FD}" type="datetimeFigureOut">
              <a:rPr lang="ru-RU" smtClean="0"/>
              <a:t>04.12.2019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5B3C15-A870-4531-8BCC-C7FF395D099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709108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221DD2-443D-4552-8C70-1D16035936FD}" type="datetimeFigureOut">
              <a:rPr lang="ru-RU" smtClean="0"/>
              <a:t>04.12.2019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5B3C15-A870-4531-8BCC-C7FF395D099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577982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221DD2-443D-4552-8C70-1D16035936FD}" type="datetimeFigureOut">
              <a:rPr lang="ru-RU" smtClean="0"/>
              <a:t>04.12.2019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5B3C15-A870-4531-8BCC-C7FF395D099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570862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221DD2-443D-4552-8C70-1D16035936FD}" type="datetimeFigureOut">
              <a:rPr lang="ru-RU" smtClean="0"/>
              <a:t>04.12.2019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5B3C15-A870-4531-8BCC-C7FF395D099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695260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  <a:alpha val="52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221DD2-443D-4552-8C70-1D16035936FD}" type="datetimeFigureOut">
              <a:rPr lang="ru-RU" smtClean="0"/>
              <a:t>04.12.2019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5B3C15-A870-4531-8BCC-C7FF395D099E}" type="slidenum">
              <a:rPr lang="ru-RU" smtClean="0"/>
              <a:t>‹#›</a:t>
            </a:fld>
            <a:endParaRPr lang="ru-RU"/>
          </a:p>
        </p:txBody>
      </p:sp>
      <p:sp>
        <p:nvSpPr>
          <p:cNvPr id="7" name="Рамка 6"/>
          <p:cNvSpPr/>
          <p:nvPr userDrawn="1"/>
        </p:nvSpPr>
        <p:spPr>
          <a:xfrm>
            <a:off x="0" y="0"/>
            <a:ext cx="9144000" cy="6858000"/>
          </a:xfrm>
          <a:prstGeom prst="frame">
            <a:avLst>
              <a:gd name="adj1" fmla="val 1089"/>
            </a:avLst>
          </a:prstGeom>
          <a:gradFill>
            <a:gsLst>
              <a:gs pos="0">
                <a:srgbClr val="000082"/>
              </a:gs>
              <a:gs pos="13000">
                <a:srgbClr val="0047FF"/>
              </a:gs>
              <a:gs pos="28000">
                <a:srgbClr val="000082"/>
              </a:gs>
              <a:gs pos="42999">
                <a:srgbClr val="0047FF"/>
              </a:gs>
              <a:gs pos="58000">
                <a:srgbClr val="000082"/>
              </a:gs>
              <a:gs pos="72000">
                <a:srgbClr val="0047FF"/>
              </a:gs>
              <a:gs pos="87000">
                <a:srgbClr val="000082"/>
              </a:gs>
              <a:gs pos="100000">
                <a:srgbClr val="0047FF"/>
              </a:gs>
            </a:gsLst>
            <a:lin ang="5400000" scaled="0"/>
          </a:gradFill>
          <a:ln cmpd="tri">
            <a:gradFill>
              <a:gsLst>
                <a:gs pos="0">
                  <a:schemeClr val="accent1">
                    <a:tint val="66000"/>
                    <a:satMod val="160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5400000" scaled="0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042201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jpg"/><Relationship Id="rId2" Type="http://schemas.openxmlformats.org/officeDocument/2006/relationships/image" Target="../media/image26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3.gi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jpg"/><Relationship Id="rId2" Type="http://schemas.openxmlformats.org/officeDocument/2006/relationships/image" Target="../media/image28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3.gi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jpg"/><Relationship Id="rId2" Type="http://schemas.openxmlformats.org/officeDocument/2006/relationships/image" Target="../media/image30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3.gi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jpg"/><Relationship Id="rId2" Type="http://schemas.openxmlformats.org/officeDocument/2006/relationships/image" Target="../media/image32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3.gif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slide" Target="slide1.xml"/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png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hyperlink" Target="http://ruspravda.info/images/thumbs/3103_490_300_1.jpg-" TargetMode="External"/><Relationship Id="rId13" Type="http://schemas.openxmlformats.org/officeDocument/2006/relationships/hyperlink" Target="http://&#1082;&#1072;&#1074;&#1090;&#1086;&#1088;&#1075;.&#1088;&#1092;/uploads/posts/2014-09-04-19-12-34-StampCrete1900Michel1.jpg" TargetMode="External"/><Relationship Id="rId18" Type="http://schemas.openxmlformats.org/officeDocument/2006/relationships/hyperlink" Target="http://pressa-vesti.ru/wp-content/uploads/2012/10/f1.jpg" TargetMode="External"/><Relationship Id="rId3" Type="http://schemas.openxmlformats.org/officeDocument/2006/relationships/hyperlink" Target="http://crimea.link.ua/var/board_photo/145469_link.ua.jpg-" TargetMode="External"/><Relationship Id="rId21" Type="http://schemas.openxmlformats.org/officeDocument/2006/relationships/hyperlink" Target="http://nachalkanosova.ucoz.ru/" TargetMode="External"/><Relationship Id="rId7" Type="http://schemas.openxmlformats.org/officeDocument/2006/relationships/hyperlink" Target="http://cs310927.vk.me/v310927491/6315/uvMdUGNXQjE.jpg-" TargetMode="External"/><Relationship Id="rId12" Type="http://schemas.openxmlformats.org/officeDocument/2006/relationships/hyperlink" Target="http://strategwar.ru/wp-content/uploads/2013/01/legioners.jpg-" TargetMode="External"/><Relationship Id="rId17" Type="http://schemas.openxmlformats.org/officeDocument/2006/relationships/hyperlink" Target="http://go.mail.ru/search_images?tsg=l&amp;gp=820346&amp;q=%D0%94%D0%B0%D1%80%D0%B8%D0%B9+%D0%9F%D0%B5%D1%80%D0%B2%D1%8B%D0%B9#urlhash=6664464866466505765" TargetMode="External"/><Relationship Id="rId2" Type="http://schemas.openxmlformats.org/officeDocument/2006/relationships/image" Target="../media/image34.jpg"/><Relationship Id="rId16" Type="http://schemas.openxmlformats.org/officeDocument/2006/relationships/hyperlink" Target="http://strategwar.ru/wp-content/uploads/2011/10/mar4.jpg" TargetMode="External"/><Relationship Id="rId20" Type="http://schemas.openxmlformats.org/officeDocument/2006/relationships/hyperlink" Target="http://lppbio.ucoz.ru/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ic.pics.livejournal.com/shri_boomer/19849180/448207/448207_900.jpg-" TargetMode="External"/><Relationship Id="rId11" Type="http://schemas.openxmlformats.org/officeDocument/2006/relationships/hyperlink" Target="http://rushist.com/index.php/greece-rome/460-hannibal-" TargetMode="External"/><Relationship Id="rId5" Type="http://schemas.openxmlformats.org/officeDocument/2006/relationships/hyperlink" Target="http://holeclub.ru/_nw/17/74603788.jpg-" TargetMode="External"/><Relationship Id="rId15" Type="http://schemas.openxmlformats.org/officeDocument/2006/relationships/hyperlink" Target="http://lib.convdocs.org/pars_docs/refs/94/93507/93507_html_m325aa7c7.jpg-" TargetMode="External"/><Relationship Id="rId10" Type="http://schemas.openxmlformats.org/officeDocument/2006/relationships/hyperlink" Target="http://cs543106.vk.me/v543106658/740f/98bTCQrZnR4.jpg-" TargetMode="External"/><Relationship Id="rId19" Type="http://schemas.openxmlformats.org/officeDocument/2006/relationships/hyperlink" Target="http://skudelnica.ru/wp-content/uploads/2012/07/%D0%98%D0%BC%D0%BF%D0%B5%D1%80%D0%B0%D1%82%D0%BE%D1%80-%D0%AE%D1%81%D1%82%D0%B8%D0%BD%D0%B8%D0%B0%D0%BD.jpg" TargetMode="External"/><Relationship Id="rId4" Type="http://schemas.openxmlformats.org/officeDocument/2006/relationships/hyperlink" Target="http://www.chaltlib.ru/images/ubilei2015/125.png-" TargetMode="External"/><Relationship Id="rId9" Type="http://schemas.openxmlformats.org/officeDocument/2006/relationships/hyperlink" Target="http://ic.pics.livejournal.com/artofwars/60545540/14967/14967_600.jpg-" TargetMode="External"/><Relationship Id="rId14" Type="http://schemas.openxmlformats.org/officeDocument/2006/relationships/hyperlink" Target="http://i009.radikal.ru/0804/4f/602de12d6745.jpg" TargetMode="Externa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png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g"/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3.gi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g"/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3.gi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g"/><Relationship Id="rId2" Type="http://schemas.openxmlformats.org/officeDocument/2006/relationships/image" Target="../media/image16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3.gi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g"/><Relationship Id="rId2" Type="http://schemas.openxmlformats.org/officeDocument/2006/relationships/image" Target="../media/image18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3.gi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g"/><Relationship Id="rId2" Type="http://schemas.openxmlformats.org/officeDocument/2006/relationships/image" Target="../media/image20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3.gi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jpg"/><Relationship Id="rId2" Type="http://schemas.openxmlformats.org/officeDocument/2006/relationships/image" Target="../media/image22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3.gi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jpg"/><Relationship Id="rId2" Type="http://schemas.openxmlformats.org/officeDocument/2006/relationships/image" Target="../media/image24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3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49112" y="908720"/>
            <a:ext cx="7772400" cy="1470025"/>
          </a:xfrm>
        </p:spPr>
        <p:txBody>
          <a:bodyPr>
            <a:no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ru-RU" sz="6600" b="1" spc="50" dirty="0" smtClean="0">
                <a:ln w="11430">
                  <a:solidFill>
                    <a:srgbClr val="FF0000"/>
                  </a:solidFill>
                </a:ln>
                <a:solidFill>
                  <a:srgbClr val="C0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anose="030F0702030302020204" pitchFamily="66" charset="0"/>
              </a:rPr>
              <a:t>Узнай автора письма</a:t>
            </a:r>
            <a:endParaRPr lang="ru-RU" sz="6600" b="1" spc="50" dirty="0">
              <a:ln w="11430">
                <a:solidFill>
                  <a:srgbClr val="FF0000"/>
                </a:solidFill>
              </a:ln>
              <a:solidFill>
                <a:srgbClr val="C000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Comic Sans MS" panose="030F0702030302020204" pitchFamily="66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598171" y="4149080"/>
            <a:ext cx="565009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blipFill>
                  <a:blip r:embed="rId2"/>
                  <a:tile tx="0" ty="0" sx="100000" sy="100000" flip="none" algn="tl"/>
                </a:blipFill>
                <a:effectLst>
                  <a:reflection blurRad="12700" stA="28000" endPos="45000" dist="1000" dir="5400000" sy="-100000" algn="bl" rotWithShape="0"/>
                </a:effectLst>
                <a:latin typeface="Gabriola" panose="04040605051002020D02" pitchFamily="82" charset="0"/>
              </a:rPr>
              <a:t>Прием «Волшебный конверт»</a:t>
            </a:r>
            <a:endParaRPr lang="ru-RU" sz="32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blipFill>
                <a:blip r:embed="rId2"/>
                <a:tile tx="0" ty="0" sx="100000" sy="100000" flip="none" algn="tl"/>
              </a:blipFill>
              <a:effectLst>
                <a:reflection blurRad="12700" stA="28000" endPos="45000" dist="1000" dir="5400000" sy="-100000" algn="bl" rotWithShape="0"/>
              </a:effectLst>
              <a:latin typeface="Gabriola" panose="04040605051002020D02" pitchFamily="82" charset="0"/>
            </a:endParaRPr>
          </a:p>
        </p:txBody>
      </p:sp>
      <p:pic>
        <p:nvPicPr>
          <p:cNvPr id="8" name="Рисунок 7">
            <a:hlinkClick r:id="" action="ppaction://hlinkshowjump?jump=endshow"/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719844">
            <a:off x="7282272" y="2911249"/>
            <a:ext cx="1502972" cy="178571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10" name="Прямоугольник 9"/>
          <p:cNvSpPr/>
          <p:nvPr/>
        </p:nvSpPr>
        <p:spPr>
          <a:xfrm>
            <a:off x="971598" y="5290612"/>
            <a:ext cx="6768752" cy="12618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 smtClean="0">
                <a:solidFill>
                  <a:srgbClr val="002060"/>
                </a:solidFill>
              </a:rPr>
              <a:t> </a:t>
            </a:r>
            <a:r>
              <a:rPr lang="ru-RU" sz="2400" b="1" dirty="0" smtClean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Gabriola" panose="04040605051002020D02" pitchFamily="82" charset="0"/>
              </a:rPr>
              <a:t>Позднякова Алла Николаевна, учитель истории СШ №10 </a:t>
            </a:r>
          </a:p>
          <a:p>
            <a:pPr algn="ctr"/>
            <a:r>
              <a:rPr lang="ru-RU" sz="2400" b="1" dirty="0" smtClean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Gabriola" panose="04040605051002020D02" pitchFamily="82" charset="0"/>
              </a:rPr>
              <a:t>г Бобруйска, Могилевская область, Республика Беларусь</a:t>
            </a:r>
            <a:endParaRPr lang="ru-RU" sz="2400" b="1" dirty="0">
              <a:ln w="1905"/>
              <a:solidFill>
                <a:srgbClr val="00206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Gabriola" panose="04040605051002020D02" pitchFamily="82" charset="0"/>
            </a:endParaRPr>
          </a:p>
          <a:p>
            <a:pPr algn="r"/>
            <a:endParaRPr lang="ru-RU" sz="2800" b="1" dirty="0">
              <a:ln w="1905"/>
              <a:blipFill>
                <a:blip r:embed="rId4"/>
                <a:tile tx="0" ty="0" sx="100000" sy="100000" flip="none" algn="tl"/>
              </a:blip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Gabriola" panose="04040605051002020D02" pitchFamily="82" charset="0"/>
            </a:endParaRPr>
          </a:p>
        </p:txBody>
      </p:sp>
      <p:sp>
        <p:nvSpPr>
          <p:cNvPr id="13" name="Управляющая кнопка: сведения 12">
            <a:hlinkClick r:id="" action="ppaction://hlinkshowjump?jump=lastslide" highlightClick="1"/>
          </p:cNvPr>
          <p:cNvSpPr/>
          <p:nvPr/>
        </p:nvSpPr>
        <p:spPr>
          <a:xfrm>
            <a:off x="395537" y="6356630"/>
            <a:ext cx="353575" cy="377939"/>
          </a:xfrm>
          <a:prstGeom prst="actionButtonInformation">
            <a:avLst/>
          </a:prstGeom>
          <a:ln>
            <a:solidFill>
              <a:schemeClr val="accent2">
                <a:lumMod val="50000"/>
              </a:schemeClr>
            </a:solidFill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9" name="Picture 6">
            <a:hlinkClick r:id="" action="ppaction://hlinkshowjump?jump=nextslide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68200" y="6356629"/>
            <a:ext cx="662560" cy="3778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11" name="Группа 10"/>
          <p:cNvGrpSpPr/>
          <p:nvPr/>
        </p:nvGrpSpPr>
        <p:grpSpPr>
          <a:xfrm rot="19057213">
            <a:off x="595567" y="3292465"/>
            <a:ext cx="1976160" cy="835068"/>
            <a:chOff x="954166" y="2007152"/>
            <a:chExt cx="4261692" cy="2850556"/>
          </a:xfr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12" name="Равнобедренный треугольник 11"/>
            <p:cNvSpPr/>
            <p:nvPr/>
          </p:nvSpPr>
          <p:spPr>
            <a:xfrm rot="5400000">
              <a:off x="596568" y="2364750"/>
              <a:ext cx="2846041" cy="2130846"/>
            </a:xfrm>
            <a:prstGeom prst="triangle">
              <a:avLst>
                <a:gd name="adj" fmla="val 50346"/>
              </a:avLst>
            </a:prstGeom>
            <a:solidFill>
              <a:srgbClr val="002060"/>
            </a:solidFill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4" name="Равнобедренный треугольник 13"/>
            <p:cNvSpPr/>
            <p:nvPr/>
          </p:nvSpPr>
          <p:spPr>
            <a:xfrm rot="16200000">
              <a:off x="2725157" y="2367008"/>
              <a:ext cx="2850555" cy="2130846"/>
            </a:xfrm>
            <a:prstGeom prst="triangle">
              <a:avLst>
                <a:gd name="adj" fmla="val 50000"/>
              </a:avLst>
            </a:prstGeom>
            <a:solidFill>
              <a:srgbClr val="002060"/>
            </a:solidFill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5" name="Равнобедренный треугольник 14"/>
            <p:cNvSpPr/>
            <p:nvPr/>
          </p:nvSpPr>
          <p:spPr>
            <a:xfrm>
              <a:off x="957148" y="3462021"/>
              <a:ext cx="4258710" cy="1391173"/>
            </a:xfrm>
            <a:prstGeom prst="triangle">
              <a:avLst>
                <a:gd name="adj" fmla="val 50000"/>
              </a:avLst>
            </a:prstGeom>
            <a:solidFill>
              <a:srgbClr val="002060"/>
            </a:solidFill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6" name="Равнобедренный треугольник 15"/>
          <p:cNvSpPr/>
          <p:nvPr/>
        </p:nvSpPr>
        <p:spPr>
          <a:xfrm rot="8289346">
            <a:off x="497043" y="3324186"/>
            <a:ext cx="1971589" cy="564754"/>
          </a:xfrm>
          <a:prstGeom prst="triangle">
            <a:avLst>
              <a:gd name="adj" fmla="val 48223"/>
            </a:avLst>
          </a:prstGeom>
          <a:solidFill>
            <a:schemeClr val="accent6">
              <a:lumMod val="60000"/>
              <a:lumOff val="40000"/>
            </a:schemeClr>
          </a:solidFill>
          <a:ln w="9525">
            <a:noFill/>
          </a:ln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367428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Равнобедренный треугольник 23"/>
          <p:cNvSpPr/>
          <p:nvPr/>
        </p:nvSpPr>
        <p:spPr>
          <a:xfrm>
            <a:off x="451561" y="3463471"/>
            <a:ext cx="3563958" cy="1046753"/>
          </a:xfrm>
          <a:prstGeom prst="triangle">
            <a:avLst>
              <a:gd name="adj" fmla="val 49389"/>
            </a:avLst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Равнобедренный треугольник 27"/>
          <p:cNvSpPr/>
          <p:nvPr/>
        </p:nvSpPr>
        <p:spPr>
          <a:xfrm>
            <a:off x="517887" y="3615966"/>
            <a:ext cx="3453796" cy="894257"/>
          </a:xfrm>
          <a:prstGeom prst="triangle">
            <a:avLst>
              <a:gd name="adj" fmla="val 49389"/>
            </a:avLst>
          </a:prstGeom>
          <a:solidFill>
            <a:schemeClr val="accent6">
              <a:lumMod val="60000"/>
              <a:lumOff val="40000"/>
            </a:schemeClr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Прямоугольник 19"/>
          <p:cNvSpPr/>
          <p:nvPr/>
        </p:nvSpPr>
        <p:spPr>
          <a:xfrm>
            <a:off x="478585" y="4510224"/>
            <a:ext cx="3532401" cy="1710621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7" name="Рисунок 2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62890" y="4620656"/>
            <a:ext cx="1512047" cy="1512047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grpSp>
        <p:nvGrpSpPr>
          <p:cNvPr id="25" name="Группа 24"/>
          <p:cNvGrpSpPr/>
          <p:nvPr/>
        </p:nvGrpSpPr>
        <p:grpSpPr>
          <a:xfrm>
            <a:off x="456093" y="4510225"/>
            <a:ext cx="3554895" cy="1732907"/>
            <a:chOff x="954166" y="2007152"/>
            <a:chExt cx="4261692" cy="2850556"/>
          </a:xfr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21" name="Равнобедренный треугольник 20"/>
            <p:cNvSpPr/>
            <p:nvPr/>
          </p:nvSpPr>
          <p:spPr>
            <a:xfrm rot="5400000">
              <a:off x="596568" y="2364750"/>
              <a:ext cx="2846041" cy="2130846"/>
            </a:xfrm>
            <a:prstGeom prst="triangle">
              <a:avLst>
                <a:gd name="adj" fmla="val 50346"/>
              </a:avLst>
            </a:prstGeom>
            <a:solidFill>
              <a:srgbClr val="002060"/>
            </a:solidFill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2" name="Равнобедренный треугольник 21"/>
            <p:cNvSpPr/>
            <p:nvPr/>
          </p:nvSpPr>
          <p:spPr>
            <a:xfrm rot="16200000">
              <a:off x="2725157" y="2367008"/>
              <a:ext cx="2850555" cy="2130846"/>
            </a:xfrm>
            <a:prstGeom prst="triangle">
              <a:avLst>
                <a:gd name="adj" fmla="val 50000"/>
              </a:avLst>
            </a:prstGeom>
            <a:solidFill>
              <a:srgbClr val="002060"/>
            </a:solidFill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3" name="Равнобедренный треугольник 22"/>
            <p:cNvSpPr/>
            <p:nvPr/>
          </p:nvSpPr>
          <p:spPr>
            <a:xfrm>
              <a:off x="957148" y="3462021"/>
              <a:ext cx="4258710" cy="1391173"/>
            </a:xfrm>
            <a:prstGeom prst="triangle">
              <a:avLst>
                <a:gd name="adj" fmla="val 50000"/>
              </a:avLst>
            </a:prstGeom>
            <a:solidFill>
              <a:srgbClr val="002060"/>
            </a:solidFill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30" name="Горизонтальный свиток 29"/>
          <p:cNvSpPr/>
          <p:nvPr/>
        </p:nvSpPr>
        <p:spPr>
          <a:xfrm>
            <a:off x="4788024" y="332656"/>
            <a:ext cx="3744416" cy="1368152"/>
          </a:xfrm>
          <a:prstGeom prst="horizontalScroll">
            <a:avLst/>
          </a:prstGeom>
          <a:solidFill>
            <a:srgbClr val="002060"/>
          </a:solidFill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FFFF00"/>
                </a:solidFill>
                <a:latin typeface="Gabriola" panose="04040605051002020D02" pitchFamily="82" charset="0"/>
              </a:rPr>
              <a:t>«Отныне быть Киеву матерью городов русских!»</a:t>
            </a:r>
            <a:endParaRPr lang="ru-RU" sz="2800" b="1" dirty="0">
              <a:solidFill>
                <a:srgbClr val="FFFF00"/>
              </a:solidFill>
              <a:latin typeface="Gabriola" panose="04040605051002020D02" pitchFamily="82" charset="0"/>
            </a:endParaRPr>
          </a:p>
        </p:txBody>
      </p:sp>
      <p:pic>
        <p:nvPicPr>
          <p:cNvPr id="32" name="Рисунок 3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7984" y="3237277"/>
            <a:ext cx="4464496" cy="2929223"/>
          </a:xfrm>
          <a:prstGeom prst="rect">
            <a:avLst/>
          </a:prstGeom>
          <a:ln w="28575" cap="rnd">
            <a:solidFill>
              <a:srgbClr val="002060"/>
            </a:solidFill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sp>
        <p:nvSpPr>
          <p:cNvPr id="33" name="Скругленная прямоугольная выноска 32"/>
          <p:cNvSpPr/>
          <p:nvPr/>
        </p:nvSpPr>
        <p:spPr>
          <a:xfrm>
            <a:off x="5220072" y="2060848"/>
            <a:ext cx="2880320" cy="684656"/>
          </a:xfrm>
          <a:prstGeom prst="wedgeRoundRectCallout">
            <a:avLst>
              <a:gd name="adj1" fmla="val -30742"/>
              <a:gd name="adj2" fmla="val 105144"/>
              <a:gd name="adj3" fmla="val 16667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rgbClr val="002060"/>
                </a:solidFill>
                <a:latin typeface="Gabriola" panose="04040605051002020D02" pitchFamily="82" charset="0"/>
              </a:rPr>
              <a:t>Основание </a:t>
            </a:r>
            <a:r>
              <a:rPr lang="ru-RU" sz="2400" b="1" dirty="0">
                <a:solidFill>
                  <a:srgbClr val="002060"/>
                </a:solidFill>
                <a:latin typeface="Gabriola" panose="04040605051002020D02" pitchFamily="82" charset="0"/>
              </a:rPr>
              <a:t>Древней  </a:t>
            </a:r>
            <a:r>
              <a:rPr lang="ru-RU" sz="2400" b="1" dirty="0" smtClean="0">
                <a:solidFill>
                  <a:srgbClr val="002060"/>
                </a:solidFill>
                <a:latin typeface="Gabriola" panose="04040605051002020D02" pitchFamily="82" charset="0"/>
              </a:rPr>
              <a:t>Руси  882 год</a:t>
            </a:r>
            <a:endParaRPr lang="ru-RU" sz="2400" b="1" dirty="0">
              <a:solidFill>
                <a:srgbClr val="002060"/>
              </a:solidFill>
              <a:latin typeface="Gabriola" panose="04040605051002020D02" pitchFamily="82" charset="0"/>
            </a:endParaRPr>
          </a:p>
        </p:txBody>
      </p:sp>
      <p:sp>
        <p:nvSpPr>
          <p:cNvPr id="34" name="Равнобедренный треугольник 33"/>
          <p:cNvSpPr/>
          <p:nvPr/>
        </p:nvSpPr>
        <p:spPr>
          <a:xfrm rot="10800000">
            <a:off x="441558" y="4524901"/>
            <a:ext cx="3530125" cy="868256"/>
          </a:xfrm>
          <a:prstGeom prst="triangle">
            <a:avLst>
              <a:gd name="adj" fmla="val 49389"/>
            </a:avLst>
          </a:prstGeom>
          <a:solidFill>
            <a:schemeClr val="accent6">
              <a:lumMod val="60000"/>
              <a:lumOff val="40000"/>
            </a:schemeClr>
          </a:solidFill>
          <a:ln w="9525">
            <a:noFill/>
          </a:ln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8" name="Скругленный прямоугольник 37"/>
          <p:cNvSpPr/>
          <p:nvPr/>
        </p:nvSpPr>
        <p:spPr>
          <a:xfrm>
            <a:off x="611560" y="638690"/>
            <a:ext cx="3157702" cy="756084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002060"/>
                </a:solidFill>
                <a:latin typeface="Gabriola" panose="04040605051002020D02" pitchFamily="82" charset="0"/>
              </a:rPr>
              <a:t> Князь Олег</a:t>
            </a:r>
            <a:endParaRPr lang="ru-RU" sz="3200" b="1" dirty="0">
              <a:solidFill>
                <a:srgbClr val="002060"/>
              </a:solidFill>
              <a:latin typeface="Gabriola" panose="04040605051002020D02" pitchFamily="82" charset="0"/>
            </a:endParaRPr>
          </a:p>
        </p:txBody>
      </p:sp>
      <p:pic>
        <p:nvPicPr>
          <p:cNvPr id="40" name="Рисунок 3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8833" y="5375307"/>
            <a:ext cx="731912" cy="731912"/>
          </a:xfrm>
          <a:prstGeom prst="rect">
            <a:avLst/>
          </a:prstGeom>
        </p:spPr>
      </p:pic>
      <p:sp>
        <p:nvSpPr>
          <p:cNvPr id="16" name="Стрелка вправо 15">
            <a:hlinkClick r:id="" action="ppaction://hlinkshowjump?jump=nextslide"/>
          </p:cNvPr>
          <p:cNvSpPr/>
          <p:nvPr/>
        </p:nvSpPr>
        <p:spPr>
          <a:xfrm>
            <a:off x="8172400" y="6309320"/>
            <a:ext cx="690376" cy="340616"/>
          </a:xfrm>
          <a:prstGeom prst="rightArrow">
            <a:avLst/>
          </a:prstGeom>
          <a:solidFill>
            <a:srgbClr val="002060"/>
          </a:solidFill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 prst="angle"/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276545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6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1337 -0.00047 L -0.01337 -0.44144 " pathEditMode="relative" rAng="0" ptsTypes="AA">
                                      <p:cBhvr>
                                        <p:cTn id="9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2206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4"/>
                  </p:tgtEl>
                </p:cond>
              </p:nextCondLst>
            </p:seq>
          </p:childTnLst>
        </p:cTn>
      </p:par>
    </p:tnLst>
    <p:bldLst>
      <p:bldP spid="34" grpId="0" animBg="1"/>
      <p:bldP spid="38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Равнобедренный треугольник 23"/>
          <p:cNvSpPr/>
          <p:nvPr/>
        </p:nvSpPr>
        <p:spPr>
          <a:xfrm>
            <a:off x="451561" y="3463471"/>
            <a:ext cx="3563958" cy="1046753"/>
          </a:xfrm>
          <a:prstGeom prst="triangle">
            <a:avLst>
              <a:gd name="adj" fmla="val 49389"/>
            </a:avLst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Равнобедренный треугольник 27"/>
          <p:cNvSpPr/>
          <p:nvPr/>
        </p:nvSpPr>
        <p:spPr>
          <a:xfrm>
            <a:off x="517887" y="3615966"/>
            <a:ext cx="3453796" cy="894257"/>
          </a:xfrm>
          <a:prstGeom prst="triangle">
            <a:avLst>
              <a:gd name="adj" fmla="val 49389"/>
            </a:avLst>
          </a:prstGeom>
          <a:solidFill>
            <a:schemeClr val="accent6">
              <a:lumMod val="60000"/>
              <a:lumOff val="40000"/>
            </a:schemeClr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Прямоугольник 19"/>
          <p:cNvSpPr/>
          <p:nvPr/>
        </p:nvSpPr>
        <p:spPr>
          <a:xfrm>
            <a:off x="478585" y="4510224"/>
            <a:ext cx="3532401" cy="1710621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7" name="Рисунок 2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75656" y="4620656"/>
            <a:ext cx="1522582" cy="1512047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grpSp>
        <p:nvGrpSpPr>
          <p:cNvPr id="25" name="Группа 24"/>
          <p:cNvGrpSpPr/>
          <p:nvPr/>
        </p:nvGrpSpPr>
        <p:grpSpPr>
          <a:xfrm>
            <a:off x="456093" y="4510225"/>
            <a:ext cx="3554895" cy="1732907"/>
            <a:chOff x="954166" y="2007152"/>
            <a:chExt cx="4261692" cy="2850556"/>
          </a:xfr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21" name="Равнобедренный треугольник 20"/>
            <p:cNvSpPr/>
            <p:nvPr/>
          </p:nvSpPr>
          <p:spPr>
            <a:xfrm rot="5400000">
              <a:off x="596568" y="2364750"/>
              <a:ext cx="2846041" cy="2130846"/>
            </a:xfrm>
            <a:prstGeom prst="triangle">
              <a:avLst>
                <a:gd name="adj" fmla="val 50346"/>
              </a:avLst>
            </a:prstGeom>
            <a:solidFill>
              <a:srgbClr val="002060"/>
            </a:solidFill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2" name="Равнобедренный треугольник 21"/>
            <p:cNvSpPr/>
            <p:nvPr/>
          </p:nvSpPr>
          <p:spPr>
            <a:xfrm rot="16200000">
              <a:off x="2725157" y="2367008"/>
              <a:ext cx="2850555" cy="2130846"/>
            </a:xfrm>
            <a:prstGeom prst="triangle">
              <a:avLst>
                <a:gd name="adj" fmla="val 50000"/>
              </a:avLst>
            </a:prstGeom>
            <a:solidFill>
              <a:srgbClr val="002060"/>
            </a:solidFill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3" name="Равнобедренный треугольник 22"/>
            <p:cNvSpPr/>
            <p:nvPr/>
          </p:nvSpPr>
          <p:spPr>
            <a:xfrm>
              <a:off x="957148" y="3462021"/>
              <a:ext cx="4258710" cy="1391173"/>
            </a:xfrm>
            <a:prstGeom prst="triangle">
              <a:avLst>
                <a:gd name="adj" fmla="val 50000"/>
              </a:avLst>
            </a:prstGeom>
            <a:solidFill>
              <a:srgbClr val="002060"/>
            </a:solidFill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30" name="Горизонтальный свиток 29"/>
          <p:cNvSpPr/>
          <p:nvPr/>
        </p:nvSpPr>
        <p:spPr>
          <a:xfrm>
            <a:off x="4572000" y="332656"/>
            <a:ext cx="4104456" cy="1440160"/>
          </a:xfrm>
          <a:prstGeom prst="horizontalScroll">
            <a:avLst/>
          </a:prstGeom>
          <a:solidFill>
            <a:srgbClr val="002060"/>
          </a:solidFill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FFFF00"/>
                </a:solidFill>
                <a:latin typeface="Gabriola" panose="04040605051002020D02" pitchFamily="82" charset="0"/>
              </a:rPr>
              <a:t>«</a:t>
            </a:r>
            <a:r>
              <a:rPr lang="ru-RU" sz="2400" b="1" dirty="0" smtClean="0">
                <a:solidFill>
                  <a:srgbClr val="FFFF00"/>
                </a:solidFill>
                <a:latin typeface="Gabriola" panose="04040605051002020D02" pitchFamily="82" charset="0"/>
              </a:rPr>
              <a:t>Отзовите войска. Живыми их не сломить, а мертвые дани не платят!»</a:t>
            </a:r>
            <a:endParaRPr lang="ru-RU" sz="2400" b="1" dirty="0">
              <a:solidFill>
                <a:srgbClr val="FFFF00"/>
              </a:solidFill>
              <a:latin typeface="Gabriola" panose="04040605051002020D02" pitchFamily="82" charset="0"/>
            </a:endParaRPr>
          </a:p>
        </p:txBody>
      </p:sp>
      <p:pic>
        <p:nvPicPr>
          <p:cNvPr id="32" name="Рисунок 3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7984" y="3399915"/>
            <a:ext cx="4464496" cy="2603947"/>
          </a:xfrm>
          <a:prstGeom prst="rect">
            <a:avLst/>
          </a:prstGeom>
          <a:ln w="28575" cap="rnd">
            <a:solidFill>
              <a:srgbClr val="002060"/>
            </a:solidFill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sp>
        <p:nvSpPr>
          <p:cNvPr id="33" name="Скругленная прямоугольная выноска 32"/>
          <p:cNvSpPr/>
          <p:nvPr/>
        </p:nvSpPr>
        <p:spPr>
          <a:xfrm>
            <a:off x="5220072" y="2060848"/>
            <a:ext cx="3096344" cy="684656"/>
          </a:xfrm>
          <a:prstGeom prst="wedgeRoundRectCallout">
            <a:avLst>
              <a:gd name="adj1" fmla="val -30742"/>
              <a:gd name="adj2" fmla="val 105144"/>
              <a:gd name="adj3" fmla="val 16667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rgbClr val="002060"/>
                </a:solidFill>
                <a:latin typeface="Gabriola" panose="04040605051002020D02" pitchFamily="82" charset="0"/>
              </a:rPr>
              <a:t>Битва на реке Калке 1223 год</a:t>
            </a:r>
            <a:endParaRPr lang="ru-RU" sz="2400" b="1" dirty="0">
              <a:solidFill>
                <a:srgbClr val="002060"/>
              </a:solidFill>
              <a:latin typeface="Gabriola" panose="04040605051002020D02" pitchFamily="82" charset="0"/>
            </a:endParaRPr>
          </a:p>
        </p:txBody>
      </p:sp>
      <p:sp>
        <p:nvSpPr>
          <p:cNvPr id="34" name="Равнобедренный треугольник 33"/>
          <p:cNvSpPr/>
          <p:nvPr/>
        </p:nvSpPr>
        <p:spPr>
          <a:xfrm rot="10800000">
            <a:off x="471884" y="4510226"/>
            <a:ext cx="3530125" cy="868256"/>
          </a:xfrm>
          <a:prstGeom prst="triangle">
            <a:avLst>
              <a:gd name="adj" fmla="val 49389"/>
            </a:avLst>
          </a:prstGeom>
          <a:solidFill>
            <a:schemeClr val="accent6">
              <a:lumMod val="60000"/>
              <a:lumOff val="40000"/>
            </a:schemeClr>
          </a:solidFill>
          <a:ln w="9525">
            <a:noFill/>
          </a:ln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8" name="Скругленный прямоугольник 37"/>
          <p:cNvSpPr/>
          <p:nvPr/>
        </p:nvSpPr>
        <p:spPr>
          <a:xfrm>
            <a:off x="611560" y="638690"/>
            <a:ext cx="3157702" cy="756084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002060"/>
                </a:solidFill>
                <a:latin typeface="Gabriola" panose="04040605051002020D02" pitchFamily="82" charset="0"/>
              </a:rPr>
              <a:t>Чингисхан</a:t>
            </a:r>
            <a:endParaRPr lang="ru-RU" sz="3200" b="1" dirty="0">
              <a:solidFill>
                <a:srgbClr val="002060"/>
              </a:solidFill>
              <a:latin typeface="Gabriola" panose="04040605051002020D02" pitchFamily="82" charset="0"/>
            </a:endParaRPr>
          </a:p>
        </p:txBody>
      </p:sp>
      <p:pic>
        <p:nvPicPr>
          <p:cNvPr id="40" name="Рисунок 3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8833" y="5375307"/>
            <a:ext cx="731912" cy="731912"/>
          </a:xfrm>
          <a:prstGeom prst="rect">
            <a:avLst/>
          </a:prstGeom>
        </p:spPr>
      </p:pic>
      <p:sp>
        <p:nvSpPr>
          <p:cNvPr id="16" name="Стрелка вправо 15">
            <a:hlinkClick r:id="" action="ppaction://hlinkshowjump?jump=nextslide"/>
          </p:cNvPr>
          <p:cNvSpPr/>
          <p:nvPr/>
        </p:nvSpPr>
        <p:spPr>
          <a:xfrm>
            <a:off x="8172400" y="6309320"/>
            <a:ext cx="690376" cy="340616"/>
          </a:xfrm>
          <a:prstGeom prst="rightArrow">
            <a:avLst/>
          </a:prstGeom>
          <a:solidFill>
            <a:srgbClr val="002060"/>
          </a:solidFill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 prst="angle"/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510379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6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1337 -0.00047 L -0.01337 -0.44144 " pathEditMode="relative" rAng="0" ptsTypes="AA">
                                      <p:cBhvr>
                                        <p:cTn id="9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2206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4"/>
                  </p:tgtEl>
                </p:cond>
              </p:nextCondLst>
            </p:seq>
          </p:childTnLst>
        </p:cTn>
      </p:par>
    </p:tnLst>
    <p:bldLst>
      <p:bldP spid="34" grpId="0" animBg="1"/>
      <p:bldP spid="38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Равнобедренный треугольник 23"/>
          <p:cNvSpPr/>
          <p:nvPr/>
        </p:nvSpPr>
        <p:spPr>
          <a:xfrm>
            <a:off x="451561" y="3463471"/>
            <a:ext cx="3563958" cy="1046753"/>
          </a:xfrm>
          <a:prstGeom prst="triangle">
            <a:avLst>
              <a:gd name="adj" fmla="val 49389"/>
            </a:avLst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Равнобедренный треугольник 27"/>
          <p:cNvSpPr/>
          <p:nvPr/>
        </p:nvSpPr>
        <p:spPr>
          <a:xfrm>
            <a:off x="517887" y="3615966"/>
            <a:ext cx="3453796" cy="894257"/>
          </a:xfrm>
          <a:prstGeom prst="triangle">
            <a:avLst>
              <a:gd name="adj" fmla="val 49389"/>
            </a:avLst>
          </a:prstGeom>
          <a:solidFill>
            <a:schemeClr val="accent6">
              <a:lumMod val="60000"/>
              <a:lumOff val="40000"/>
            </a:schemeClr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Прямоугольник 19"/>
          <p:cNvSpPr/>
          <p:nvPr/>
        </p:nvSpPr>
        <p:spPr>
          <a:xfrm>
            <a:off x="478585" y="4510224"/>
            <a:ext cx="3532401" cy="1710621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7" name="Рисунок 2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8565" y="4620656"/>
            <a:ext cx="2900697" cy="1512047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grpSp>
        <p:nvGrpSpPr>
          <p:cNvPr id="25" name="Группа 24"/>
          <p:cNvGrpSpPr/>
          <p:nvPr/>
        </p:nvGrpSpPr>
        <p:grpSpPr>
          <a:xfrm>
            <a:off x="456093" y="4510225"/>
            <a:ext cx="3554895" cy="1732907"/>
            <a:chOff x="954166" y="2007152"/>
            <a:chExt cx="4261692" cy="2850556"/>
          </a:xfr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21" name="Равнобедренный треугольник 20"/>
            <p:cNvSpPr/>
            <p:nvPr/>
          </p:nvSpPr>
          <p:spPr>
            <a:xfrm rot="5400000">
              <a:off x="596568" y="2364750"/>
              <a:ext cx="2846041" cy="2130846"/>
            </a:xfrm>
            <a:prstGeom prst="triangle">
              <a:avLst>
                <a:gd name="adj" fmla="val 50346"/>
              </a:avLst>
            </a:prstGeom>
            <a:solidFill>
              <a:srgbClr val="002060"/>
            </a:solidFill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2" name="Равнобедренный треугольник 21"/>
            <p:cNvSpPr/>
            <p:nvPr/>
          </p:nvSpPr>
          <p:spPr>
            <a:xfrm rot="16200000">
              <a:off x="2725157" y="2367008"/>
              <a:ext cx="2850555" cy="2130846"/>
            </a:xfrm>
            <a:prstGeom prst="triangle">
              <a:avLst>
                <a:gd name="adj" fmla="val 50000"/>
              </a:avLst>
            </a:prstGeom>
            <a:solidFill>
              <a:srgbClr val="002060"/>
            </a:solidFill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3" name="Равнобедренный треугольник 22"/>
            <p:cNvSpPr/>
            <p:nvPr/>
          </p:nvSpPr>
          <p:spPr>
            <a:xfrm>
              <a:off x="957148" y="3462021"/>
              <a:ext cx="4258710" cy="1391173"/>
            </a:xfrm>
            <a:prstGeom prst="triangle">
              <a:avLst>
                <a:gd name="adj" fmla="val 50000"/>
              </a:avLst>
            </a:prstGeom>
            <a:solidFill>
              <a:srgbClr val="002060"/>
            </a:solidFill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30" name="Горизонтальный свиток 29"/>
          <p:cNvSpPr/>
          <p:nvPr/>
        </p:nvSpPr>
        <p:spPr>
          <a:xfrm>
            <a:off x="4788024" y="332656"/>
            <a:ext cx="3744416" cy="1368152"/>
          </a:xfrm>
          <a:prstGeom prst="horizontalScroll">
            <a:avLst/>
          </a:prstGeom>
          <a:solidFill>
            <a:srgbClr val="002060"/>
          </a:solidFill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FFFF00"/>
                </a:solidFill>
                <a:latin typeface="Gabriola" panose="04040605051002020D02" pitchFamily="82" charset="0"/>
              </a:rPr>
              <a:t>«Кто с мечом к нам придет, от меча и погибнет!»</a:t>
            </a:r>
            <a:endParaRPr lang="ru-RU" sz="2800" b="1" dirty="0">
              <a:solidFill>
                <a:srgbClr val="FFFF00"/>
              </a:solidFill>
              <a:latin typeface="Gabriola" panose="04040605051002020D02" pitchFamily="82" charset="0"/>
            </a:endParaRPr>
          </a:p>
        </p:txBody>
      </p:sp>
      <p:pic>
        <p:nvPicPr>
          <p:cNvPr id="32" name="Рисунок 3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7984" y="3140969"/>
            <a:ext cx="4464496" cy="3121840"/>
          </a:xfrm>
          <a:prstGeom prst="rect">
            <a:avLst/>
          </a:prstGeom>
          <a:ln w="28575" cap="rnd">
            <a:solidFill>
              <a:srgbClr val="002060"/>
            </a:solidFill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sp>
        <p:nvSpPr>
          <p:cNvPr id="33" name="Скругленная прямоугольная выноска 32"/>
          <p:cNvSpPr/>
          <p:nvPr/>
        </p:nvSpPr>
        <p:spPr>
          <a:xfrm>
            <a:off x="5220072" y="2060848"/>
            <a:ext cx="2880320" cy="684656"/>
          </a:xfrm>
          <a:prstGeom prst="wedgeRoundRectCallout">
            <a:avLst>
              <a:gd name="adj1" fmla="val -30742"/>
              <a:gd name="adj2" fmla="val 105144"/>
              <a:gd name="adj3" fmla="val 16667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rgbClr val="002060"/>
                </a:solidFill>
                <a:latin typeface="Gabriola" panose="04040605051002020D02" pitchFamily="82" charset="0"/>
              </a:rPr>
              <a:t>Невская битва 1240 год</a:t>
            </a:r>
            <a:endParaRPr lang="ru-RU" sz="2400" b="1" dirty="0">
              <a:solidFill>
                <a:srgbClr val="002060"/>
              </a:solidFill>
              <a:latin typeface="Gabriola" panose="04040605051002020D02" pitchFamily="82" charset="0"/>
            </a:endParaRPr>
          </a:p>
        </p:txBody>
      </p:sp>
      <p:sp>
        <p:nvSpPr>
          <p:cNvPr id="34" name="Равнобедренный треугольник 33"/>
          <p:cNvSpPr/>
          <p:nvPr/>
        </p:nvSpPr>
        <p:spPr>
          <a:xfrm rot="10800000">
            <a:off x="451560" y="4510226"/>
            <a:ext cx="3530125" cy="868256"/>
          </a:xfrm>
          <a:prstGeom prst="triangle">
            <a:avLst>
              <a:gd name="adj" fmla="val 49389"/>
            </a:avLst>
          </a:prstGeom>
          <a:solidFill>
            <a:schemeClr val="accent6">
              <a:lumMod val="60000"/>
              <a:lumOff val="40000"/>
            </a:schemeClr>
          </a:solidFill>
          <a:ln w="9525">
            <a:noFill/>
          </a:ln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8" name="Скругленный прямоугольник 37"/>
          <p:cNvSpPr/>
          <p:nvPr/>
        </p:nvSpPr>
        <p:spPr>
          <a:xfrm>
            <a:off x="611560" y="638690"/>
            <a:ext cx="3157702" cy="756084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002060"/>
                </a:solidFill>
                <a:latin typeface="Gabriola" panose="04040605051002020D02" pitchFamily="82" charset="0"/>
              </a:rPr>
              <a:t>Александр Невский</a:t>
            </a:r>
            <a:endParaRPr lang="ru-RU" sz="3200" b="1" dirty="0">
              <a:solidFill>
                <a:srgbClr val="002060"/>
              </a:solidFill>
              <a:latin typeface="Gabriola" panose="04040605051002020D02" pitchFamily="82" charset="0"/>
            </a:endParaRPr>
          </a:p>
        </p:txBody>
      </p:sp>
      <p:pic>
        <p:nvPicPr>
          <p:cNvPr id="40" name="Рисунок 3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8833" y="5375307"/>
            <a:ext cx="731912" cy="731912"/>
          </a:xfrm>
          <a:prstGeom prst="rect">
            <a:avLst/>
          </a:prstGeom>
        </p:spPr>
      </p:pic>
      <p:sp>
        <p:nvSpPr>
          <p:cNvPr id="16" name="Стрелка вправо 15">
            <a:hlinkClick r:id="" action="ppaction://hlinkshowjump?jump=nextslide"/>
          </p:cNvPr>
          <p:cNvSpPr/>
          <p:nvPr/>
        </p:nvSpPr>
        <p:spPr>
          <a:xfrm>
            <a:off x="8172400" y="6360156"/>
            <a:ext cx="690376" cy="340616"/>
          </a:xfrm>
          <a:prstGeom prst="rightArrow">
            <a:avLst/>
          </a:prstGeom>
          <a:solidFill>
            <a:srgbClr val="002060"/>
          </a:solidFill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 prst="angle"/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838954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6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1337 -0.00047 L -0.01337 -0.44144 " pathEditMode="relative" rAng="0" ptsTypes="AA">
                                      <p:cBhvr>
                                        <p:cTn id="9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2206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4"/>
                  </p:tgtEl>
                </p:cond>
              </p:nextCondLst>
            </p:seq>
          </p:childTnLst>
        </p:cTn>
      </p:par>
    </p:tnLst>
    <p:bldLst>
      <p:bldP spid="34" grpId="0" animBg="1"/>
      <p:bldP spid="38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Равнобедренный треугольник 23"/>
          <p:cNvSpPr/>
          <p:nvPr/>
        </p:nvSpPr>
        <p:spPr>
          <a:xfrm>
            <a:off x="451561" y="3463471"/>
            <a:ext cx="3563958" cy="1046753"/>
          </a:xfrm>
          <a:prstGeom prst="triangle">
            <a:avLst>
              <a:gd name="adj" fmla="val 49389"/>
            </a:avLst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Равнобедренный треугольник 27"/>
          <p:cNvSpPr/>
          <p:nvPr/>
        </p:nvSpPr>
        <p:spPr>
          <a:xfrm>
            <a:off x="478585" y="3622255"/>
            <a:ext cx="3536934" cy="894257"/>
          </a:xfrm>
          <a:prstGeom prst="triangle">
            <a:avLst>
              <a:gd name="adj" fmla="val 49389"/>
            </a:avLst>
          </a:prstGeom>
          <a:solidFill>
            <a:schemeClr val="accent6">
              <a:lumMod val="60000"/>
              <a:lumOff val="40000"/>
            </a:schemeClr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Прямоугольник 19"/>
          <p:cNvSpPr/>
          <p:nvPr/>
        </p:nvSpPr>
        <p:spPr>
          <a:xfrm>
            <a:off x="478585" y="4510224"/>
            <a:ext cx="3532401" cy="1710621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7" name="Рисунок 2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1452" y="4626776"/>
            <a:ext cx="1584176" cy="1616356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grpSp>
        <p:nvGrpSpPr>
          <p:cNvPr id="25" name="Группа 24"/>
          <p:cNvGrpSpPr/>
          <p:nvPr/>
        </p:nvGrpSpPr>
        <p:grpSpPr>
          <a:xfrm>
            <a:off x="456093" y="4510225"/>
            <a:ext cx="3554895" cy="1732907"/>
            <a:chOff x="954166" y="2007152"/>
            <a:chExt cx="4261692" cy="2850556"/>
          </a:xfr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21" name="Равнобедренный треугольник 20"/>
            <p:cNvSpPr/>
            <p:nvPr/>
          </p:nvSpPr>
          <p:spPr>
            <a:xfrm rot="5400000">
              <a:off x="596568" y="2364750"/>
              <a:ext cx="2846041" cy="2130846"/>
            </a:xfrm>
            <a:prstGeom prst="triangle">
              <a:avLst>
                <a:gd name="adj" fmla="val 50346"/>
              </a:avLst>
            </a:prstGeom>
            <a:solidFill>
              <a:srgbClr val="002060"/>
            </a:solidFill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2" name="Равнобедренный треугольник 21"/>
            <p:cNvSpPr/>
            <p:nvPr/>
          </p:nvSpPr>
          <p:spPr>
            <a:xfrm rot="16200000">
              <a:off x="2725157" y="2367008"/>
              <a:ext cx="2850555" cy="2130846"/>
            </a:xfrm>
            <a:prstGeom prst="triangle">
              <a:avLst>
                <a:gd name="adj" fmla="val 50000"/>
              </a:avLst>
            </a:prstGeom>
            <a:solidFill>
              <a:srgbClr val="002060"/>
            </a:solidFill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3" name="Равнобедренный треугольник 22"/>
            <p:cNvSpPr/>
            <p:nvPr/>
          </p:nvSpPr>
          <p:spPr>
            <a:xfrm>
              <a:off x="957148" y="3462021"/>
              <a:ext cx="4258710" cy="1391173"/>
            </a:xfrm>
            <a:prstGeom prst="triangle">
              <a:avLst>
                <a:gd name="adj" fmla="val 50000"/>
              </a:avLst>
            </a:prstGeom>
            <a:solidFill>
              <a:srgbClr val="002060"/>
            </a:solidFill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30" name="Горизонтальный свиток 29"/>
          <p:cNvSpPr/>
          <p:nvPr/>
        </p:nvSpPr>
        <p:spPr>
          <a:xfrm>
            <a:off x="4788024" y="332656"/>
            <a:ext cx="3744416" cy="1368152"/>
          </a:xfrm>
          <a:prstGeom prst="horizontalScroll">
            <a:avLst/>
          </a:prstGeom>
          <a:solidFill>
            <a:srgbClr val="002060"/>
          </a:solidFill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rgbClr val="FFFF00"/>
                </a:solidFill>
                <a:latin typeface="Gabriola" panose="04040605051002020D02" pitchFamily="82" charset="0"/>
              </a:rPr>
              <a:t> «Собирать воинство много и силу великую, соединяясь с князьями русскими и князьями местными»</a:t>
            </a:r>
            <a:endParaRPr lang="ru-RU" sz="2000" b="1" dirty="0">
              <a:solidFill>
                <a:srgbClr val="FFFF00"/>
              </a:solidFill>
              <a:latin typeface="Gabriola" panose="04040605051002020D02" pitchFamily="82" charset="0"/>
            </a:endParaRPr>
          </a:p>
        </p:txBody>
      </p:sp>
      <p:pic>
        <p:nvPicPr>
          <p:cNvPr id="32" name="Рисунок 3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7984" y="3463471"/>
            <a:ext cx="4464496" cy="2779661"/>
          </a:xfrm>
          <a:prstGeom prst="rect">
            <a:avLst/>
          </a:prstGeom>
          <a:ln w="28575" cap="rnd">
            <a:solidFill>
              <a:srgbClr val="002060"/>
            </a:solidFill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sp>
        <p:nvSpPr>
          <p:cNvPr id="33" name="Скругленная прямоугольная выноска 32"/>
          <p:cNvSpPr/>
          <p:nvPr/>
        </p:nvSpPr>
        <p:spPr>
          <a:xfrm>
            <a:off x="5220072" y="2060848"/>
            <a:ext cx="3096344" cy="684656"/>
          </a:xfrm>
          <a:prstGeom prst="wedgeRoundRectCallout">
            <a:avLst>
              <a:gd name="adj1" fmla="val -30742"/>
              <a:gd name="adj2" fmla="val 105144"/>
              <a:gd name="adj3" fmla="val 16667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ru-RU" sz="2400" b="1" dirty="0" smtClean="0">
                <a:solidFill>
                  <a:srgbClr val="002060"/>
                </a:solidFill>
                <a:latin typeface="Gabriola" panose="04040605051002020D02" pitchFamily="82" charset="0"/>
              </a:rPr>
              <a:t>Куликовская битва  1380 год</a:t>
            </a:r>
            <a:endParaRPr lang="ru-RU" sz="2400" b="1" dirty="0">
              <a:solidFill>
                <a:srgbClr val="002060"/>
              </a:solidFill>
              <a:latin typeface="Gabriola" panose="04040605051002020D02" pitchFamily="82" charset="0"/>
            </a:endParaRPr>
          </a:p>
        </p:txBody>
      </p:sp>
      <p:sp>
        <p:nvSpPr>
          <p:cNvPr id="34" name="Равнобедренный треугольник 33"/>
          <p:cNvSpPr/>
          <p:nvPr/>
        </p:nvSpPr>
        <p:spPr>
          <a:xfrm rot="10800000">
            <a:off x="478585" y="4510226"/>
            <a:ext cx="3574822" cy="939688"/>
          </a:xfrm>
          <a:prstGeom prst="triangle">
            <a:avLst>
              <a:gd name="adj" fmla="val 49389"/>
            </a:avLst>
          </a:prstGeom>
          <a:solidFill>
            <a:schemeClr val="accent6">
              <a:lumMod val="60000"/>
              <a:lumOff val="40000"/>
            </a:schemeClr>
          </a:solidFill>
          <a:ln w="9525">
            <a:noFill/>
          </a:ln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8" name="Скругленный прямоугольник 37"/>
          <p:cNvSpPr/>
          <p:nvPr/>
        </p:nvSpPr>
        <p:spPr>
          <a:xfrm>
            <a:off x="611560" y="638690"/>
            <a:ext cx="3157702" cy="756084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002060"/>
                </a:solidFill>
                <a:latin typeface="Gabriola" panose="04040605051002020D02" pitchFamily="82" charset="0"/>
              </a:rPr>
              <a:t>Дмитрий Донской</a:t>
            </a:r>
            <a:endParaRPr lang="ru-RU" sz="3200" b="1" dirty="0">
              <a:solidFill>
                <a:srgbClr val="002060"/>
              </a:solidFill>
              <a:latin typeface="Gabriola" panose="04040605051002020D02" pitchFamily="82" charset="0"/>
            </a:endParaRPr>
          </a:p>
        </p:txBody>
      </p:sp>
      <p:pic>
        <p:nvPicPr>
          <p:cNvPr id="40" name="Рисунок 3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8833" y="5394667"/>
            <a:ext cx="731912" cy="731912"/>
          </a:xfrm>
          <a:prstGeom prst="rect">
            <a:avLst/>
          </a:prstGeom>
        </p:spPr>
      </p:pic>
      <p:sp>
        <p:nvSpPr>
          <p:cNvPr id="16" name="Стрелка вправо 15">
            <a:hlinkClick r:id="" action="ppaction://hlinkshowjump?jump=nextslide"/>
          </p:cNvPr>
          <p:cNvSpPr/>
          <p:nvPr/>
        </p:nvSpPr>
        <p:spPr>
          <a:xfrm>
            <a:off x="8172400" y="6313503"/>
            <a:ext cx="690376" cy="340616"/>
          </a:xfrm>
          <a:prstGeom prst="rightArrow">
            <a:avLst/>
          </a:prstGeom>
          <a:solidFill>
            <a:srgbClr val="002060"/>
          </a:solidFill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 prst="angle"/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638130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6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417 -0.00903 L -0.00417 -0.45 " pathEditMode="relative" rAng="0" ptsTypes="AA">
                                      <p:cBhvr>
                                        <p:cTn id="9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2206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4"/>
                  </p:tgtEl>
                </p:cond>
              </p:nextCondLst>
            </p:seq>
          </p:childTnLst>
        </p:cTn>
      </p:par>
    </p:tnLst>
    <p:bldLst>
      <p:bldP spid="34" grpId="0" animBg="1"/>
      <p:bldP spid="38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6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06459" y="3811937"/>
            <a:ext cx="2662528" cy="227277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483696">
            <a:off x="4283144" y="4229935"/>
            <a:ext cx="3198758" cy="258877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76031" y="5858901"/>
            <a:ext cx="865445" cy="471187"/>
          </a:xfrm>
          <a:prstGeom prst="rect">
            <a:avLst/>
          </a:prstGeom>
        </p:spPr>
      </p:pic>
      <p:sp>
        <p:nvSpPr>
          <p:cNvPr id="10" name="Скругленная прямоугольная выноска 9"/>
          <p:cNvSpPr/>
          <p:nvPr/>
        </p:nvSpPr>
        <p:spPr>
          <a:xfrm>
            <a:off x="684344" y="320070"/>
            <a:ext cx="7704856" cy="3336573"/>
          </a:xfrm>
          <a:prstGeom prst="wedgeRoundRectCallout">
            <a:avLst>
              <a:gd name="adj1" fmla="val -38150"/>
              <a:gd name="adj2" fmla="val 66236"/>
              <a:gd name="adj3" fmla="val 16667"/>
            </a:avLst>
          </a:prstGeom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black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977395" y="511028"/>
            <a:ext cx="7128792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>  </a:t>
            </a:r>
          </a:p>
          <a:p>
            <a:pPr algn="ctr"/>
            <a:r>
              <a:rPr lang="ru-RU" sz="2400" b="1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>Вы просто молодцы!</a:t>
            </a:r>
          </a:p>
          <a:p>
            <a:pPr algn="ctr"/>
            <a:r>
              <a:rPr lang="ru-RU" sz="2400" b="1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>С заданием справились отлично.</a:t>
            </a:r>
          </a:p>
          <a:p>
            <a:pPr algn="ctr"/>
            <a:r>
              <a:rPr lang="ru-RU" sz="2400" b="1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>Буду ждать новых  писем :    знаю, что у меня замечательные помощники.</a:t>
            </a:r>
          </a:p>
          <a:p>
            <a:pPr algn="ctr"/>
            <a:r>
              <a:rPr lang="ru-RU" sz="2400" b="1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>Учите историю. В ней мудрость жизни.</a:t>
            </a:r>
          </a:p>
          <a:p>
            <a:pPr algn="ctr"/>
            <a:r>
              <a:rPr lang="ru-RU" sz="2400" b="1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>Знайте знаменитых людей , именно они творят историю.</a:t>
            </a:r>
          </a:p>
          <a:p>
            <a:pPr algn="ctr"/>
            <a:endParaRPr lang="ru-RU" dirty="0">
              <a:solidFill>
                <a:prstClr val="black"/>
              </a:solidFill>
            </a:endParaRPr>
          </a:p>
        </p:txBody>
      </p:sp>
      <p:pic>
        <p:nvPicPr>
          <p:cNvPr id="15" name="Рисунок 14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21545" y="4593264"/>
            <a:ext cx="652148" cy="355059"/>
          </a:xfrm>
          <a:prstGeom prst="rect">
            <a:avLst/>
          </a:prstGeom>
        </p:spPr>
      </p:pic>
      <p:pic>
        <p:nvPicPr>
          <p:cNvPr id="16" name="Рисунок 1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483696">
            <a:off x="4716883" y="3632688"/>
            <a:ext cx="2331279" cy="213553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3317" name="Picture 5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56291" y="4903593"/>
            <a:ext cx="652463" cy="354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2" name="Рисунок 11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713653"/>
            <a:ext cx="3420368" cy="282838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9" name="Рисунок 1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483696">
            <a:off x="6354358" y="4433028"/>
            <a:ext cx="2696864" cy="218258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21" name="Рисунок 20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02790" y="5479783"/>
            <a:ext cx="652148" cy="355059"/>
          </a:xfrm>
          <a:prstGeom prst="rect">
            <a:avLst/>
          </a:prstGeom>
        </p:spPr>
      </p:pic>
      <p:sp>
        <p:nvSpPr>
          <p:cNvPr id="14" name="Умножение 13">
            <a:hlinkClick r:id="" action="ppaction://hlinkshowjump?jump=endshow"/>
          </p:cNvPr>
          <p:cNvSpPr/>
          <p:nvPr/>
        </p:nvSpPr>
        <p:spPr>
          <a:xfrm>
            <a:off x="8618249" y="6330088"/>
            <a:ext cx="467544" cy="418254"/>
          </a:xfrm>
          <a:prstGeom prst="mathMultiply">
            <a:avLst/>
          </a:prstGeom>
          <a:ln>
            <a:solidFill>
              <a:schemeClr val="accent2">
                <a:lumMod val="50000"/>
              </a:schemeClr>
            </a:solidFill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Стрелка вправо 16">
            <a:hlinkClick r:id="rId8" action="ppaction://hlinksldjump"/>
          </p:cNvPr>
          <p:cNvSpPr/>
          <p:nvPr/>
        </p:nvSpPr>
        <p:spPr>
          <a:xfrm rot="16200000">
            <a:off x="8629431" y="396722"/>
            <a:ext cx="493920" cy="340616"/>
          </a:xfrm>
          <a:prstGeom prst="rightArrow">
            <a:avLst/>
          </a:prstGeom>
          <a:solidFill>
            <a:srgbClr val="002060"/>
          </a:solidFill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 prst="angle"/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361726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Горизонтальный свиток 1"/>
          <p:cNvSpPr/>
          <p:nvPr/>
        </p:nvSpPr>
        <p:spPr>
          <a:xfrm>
            <a:off x="3275856" y="39582"/>
            <a:ext cx="2808312" cy="753832"/>
          </a:xfrm>
          <a:prstGeom prst="horizontalScroll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TextBox 2"/>
          <p:cNvSpPr txBox="1"/>
          <p:nvPr/>
        </p:nvSpPr>
        <p:spPr>
          <a:xfrm>
            <a:off x="1259632" y="154888"/>
            <a:ext cx="65527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Источники</a:t>
            </a:r>
            <a:endParaRPr lang="ru-RU" sz="2800" b="1" dirty="0">
              <a:solidFill>
                <a:schemeClr val="accent2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5892" y="813990"/>
            <a:ext cx="8352928" cy="5927377"/>
          </a:xfrm>
          <a:prstGeom prst="rect">
            <a:avLst/>
          </a:prstGeom>
          <a:ln>
            <a:solidFill>
              <a:schemeClr val="bg1"/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5" name="TextBox 4"/>
          <p:cNvSpPr txBox="1"/>
          <p:nvPr/>
        </p:nvSpPr>
        <p:spPr>
          <a:xfrm>
            <a:off x="355892" y="917810"/>
            <a:ext cx="8392444" cy="66238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1000" b="1" u="sng" dirty="0">
                <a:solidFill>
                  <a:srgbClr val="0000FF"/>
                </a:solidFill>
                <a:ea typeface="Calibri"/>
                <a:cs typeface="Times New Roman"/>
                <a:hlinkClick r:id="rId3"/>
              </a:rPr>
              <a:t>http</a:t>
            </a:r>
            <a:r>
              <a:rPr lang="ru-RU" sz="1000" b="1" u="sng" dirty="0">
                <a:solidFill>
                  <a:srgbClr val="0000FF"/>
                </a:solidFill>
                <a:ea typeface="Calibri"/>
                <a:cs typeface="Times New Roman"/>
                <a:hlinkClick r:id="rId3"/>
              </a:rPr>
              <a:t>://</a:t>
            </a:r>
            <a:r>
              <a:rPr lang="ru-RU" sz="1000" b="1" u="sng" dirty="0" err="1">
                <a:solidFill>
                  <a:srgbClr val="0000FF"/>
                </a:solidFill>
                <a:ea typeface="Calibri"/>
                <a:cs typeface="Times New Roman"/>
                <a:hlinkClick r:id="rId3"/>
              </a:rPr>
              <a:t>crime</a:t>
            </a:r>
            <a:r>
              <a:rPr lang="en-US" sz="1000" b="1" u="sng" dirty="0">
                <a:solidFill>
                  <a:srgbClr val="0000FF"/>
                </a:solidFill>
                <a:ea typeface="Calibri"/>
                <a:cs typeface="Times New Roman"/>
                <a:hlinkClick r:id="rId3"/>
              </a:rPr>
              <a:t>a</a:t>
            </a:r>
            <a:r>
              <a:rPr lang="ru-RU" sz="1000" b="1" u="sng" dirty="0">
                <a:solidFill>
                  <a:srgbClr val="0000FF"/>
                </a:solidFill>
                <a:ea typeface="Calibri"/>
                <a:cs typeface="Times New Roman"/>
                <a:hlinkClick r:id="rId3"/>
              </a:rPr>
              <a:t>.</a:t>
            </a:r>
            <a:r>
              <a:rPr lang="en-US" sz="1000" b="1" u="sng" dirty="0">
                <a:solidFill>
                  <a:srgbClr val="0000FF"/>
                </a:solidFill>
                <a:ea typeface="Calibri"/>
                <a:cs typeface="Times New Roman"/>
                <a:hlinkClick r:id="rId3"/>
              </a:rPr>
              <a:t>link</a:t>
            </a:r>
            <a:r>
              <a:rPr lang="ru-RU" sz="1000" b="1" u="sng" dirty="0">
                <a:solidFill>
                  <a:srgbClr val="0000FF"/>
                </a:solidFill>
                <a:ea typeface="Calibri"/>
                <a:cs typeface="Times New Roman"/>
                <a:hlinkClick r:id="rId3"/>
              </a:rPr>
              <a:t>.</a:t>
            </a:r>
            <a:r>
              <a:rPr lang="en-US" sz="1000" b="1" u="sng" dirty="0" err="1">
                <a:solidFill>
                  <a:srgbClr val="0000FF"/>
                </a:solidFill>
                <a:ea typeface="Calibri"/>
                <a:cs typeface="Times New Roman"/>
                <a:hlinkClick r:id="rId3"/>
              </a:rPr>
              <a:t>ua</a:t>
            </a:r>
            <a:r>
              <a:rPr lang="ru-RU" sz="1000" b="1" u="sng" dirty="0">
                <a:solidFill>
                  <a:srgbClr val="0000FF"/>
                </a:solidFill>
                <a:ea typeface="Calibri"/>
                <a:cs typeface="Times New Roman"/>
                <a:hlinkClick r:id="rId3"/>
              </a:rPr>
              <a:t>/</a:t>
            </a:r>
            <a:r>
              <a:rPr lang="en-US" sz="1000" b="1" u="sng" dirty="0" err="1">
                <a:solidFill>
                  <a:srgbClr val="0000FF"/>
                </a:solidFill>
                <a:ea typeface="Calibri"/>
                <a:cs typeface="Times New Roman"/>
                <a:hlinkClick r:id="rId3"/>
              </a:rPr>
              <a:t>var</a:t>
            </a:r>
            <a:r>
              <a:rPr lang="ru-RU" sz="1000" b="1" u="sng" dirty="0">
                <a:solidFill>
                  <a:srgbClr val="0000FF"/>
                </a:solidFill>
                <a:ea typeface="Calibri"/>
                <a:cs typeface="Times New Roman"/>
                <a:hlinkClick r:id="rId3"/>
              </a:rPr>
              <a:t>/</a:t>
            </a:r>
            <a:r>
              <a:rPr lang="en-US" sz="1000" b="1" u="sng" dirty="0">
                <a:solidFill>
                  <a:srgbClr val="0000FF"/>
                </a:solidFill>
                <a:ea typeface="Calibri"/>
                <a:cs typeface="Times New Roman"/>
                <a:hlinkClick r:id="rId3"/>
              </a:rPr>
              <a:t>board</a:t>
            </a:r>
            <a:r>
              <a:rPr lang="ru-RU" sz="1000" b="1" u="sng" dirty="0">
                <a:solidFill>
                  <a:srgbClr val="0000FF"/>
                </a:solidFill>
                <a:ea typeface="Calibri"/>
                <a:cs typeface="Times New Roman"/>
                <a:hlinkClick r:id="rId3"/>
              </a:rPr>
              <a:t>_</a:t>
            </a:r>
            <a:r>
              <a:rPr lang="en-US" sz="1000" b="1" u="sng" dirty="0">
                <a:solidFill>
                  <a:srgbClr val="0000FF"/>
                </a:solidFill>
                <a:ea typeface="Calibri"/>
                <a:cs typeface="Times New Roman"/>
                <a:hlinkClick r:id="rId3"/>
              </a:rPr>
              <a:t>photo</a:t>
            </a:r>
            <a:r>
              <a:rPr lang="ru-RU" sz="1000" b="1" u="sng" dirty="0">
                <a:solidFill>
                  <a:srgbClr val="0000FF"/>
                </a:solidFill>
                <a:ea typeface="Calibri"/>
                <a:cs typeface="Times New Roman"/>
                <a:hlinkClick r:id="rId3"/>
              </a:rPr>
              <a:t>/145469_</a:t>
            </a:r>
            <a:r>
              <a:rPr lang="en-US" sz="1000" b="1" u="sng" dirty="0">
                <a:solidFill>
                  <a:srgbClr val="0000FF"/>
                </a:solidFill>
                <a:ea typeface="Calibri"/>
                <a:cs typeface="Times New Roman"/>
                <a:hlinkClick r:id="rId3"/>
              </a:rPr>
              <a:t>link</a:t>
            </a:r>
            <a:r>
              <a:rPr lang="ru-RU" sz="1000" b="1" u="sng" dirty="0">
                <a:solidFill>
                  <a:srgbClr val="0000FF"/>
                </a:solidFill>
                <a:ea typeface="Calibri"/>
                <a:cs typeface="Times New Roman"/>
                <a:hlinkClick r:id="rId3"/>
              </a:rPr>
              <a:t>.</a:t>
            </a:r>
            <a:r>
              <a:rPr lang="en-US" sz="1000" b="1" u="sng" dirty="0" err="1">
                <a:solidFill>
                  <a:srgbClr val="0000FF"/>
                </a:solidFill>
                <a:ea typeface="Calibri"/>
                <a:cs typeface="Times New Roman"/>
                <a:hlinkClick r:id="rId3"/>
              </a:rPr>
              <a:t>ua</a:t>
            </a:r>
            <a:r>
              <a:rPr lang="ru-RU" sz="1000" b="1" u="sng" dirty="0">
                <a:solidFill>
                  <a:srgbClr val="0000FF"/>
                </a:solidFill>
                <a:ea typeface="Calibri"/>
                <a:cs typeface="Times New Roman"/>
                <a:hlinkClick r:id="rId3"/>
              </a:rPr>
              <a:t>.</a:t>
            </a:r>
            <a:r>
              <a:rPr lang="en-US" sz="1000" b="1" u="sng" dirty="0">
                <a:solidFill>
                  <a:srgbClr val="0000FF"/>
                </a:solidFill>
                <a:ea typeface="Calibri"/>
                <a:cs typeface="Times New Roman"/>
                <a:hlinkClick r:id="rId3"/>
              </a:rPr>
              <a:t>jpg</a:t>
            </a:r>
            <a:r>
              <a:rPr lang="ru-RU" sz="1000" b="1" u="sng" dirty="0">
                <a:solidFill>
                  <a:srgbClr val="0000FF"/>
                </a:solidFill>
                <a:ea typeface="Calibri"/>
                <a:cs typeface="Times New Roman"/>
                <a:hlinkClick r:id="rId3"/>
              </a:rPr>
              <a:t>-</a:t>
            </a:r>
            <a:r>
              <a:rPr lang="ru-RU" sz="1000" b="1" dirty="0">
                <a:ea typeface="Calibri"/>
                <a:cs typeface="Times New Roman"/>
              </a:rPr>
              <a:t> печать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1000" b="1" u="sng" dirty="0">
                <a:solidFill>
                  <a:srgbClr val="0000FF"/>
                </a:solidFill>
                <a:ea typeface="Calibri"/>
                <a:cs typeface="Times New Roman"/>
                <a:hlinkClick r:id="rId4"/>
              </a:rPr>
              <a:t>http://www.chaltlib.ru/images/ubilei2015/125.png-</a:t>
            </a:r>
            <a:r>
              <a:rPr lang="ru-RU" sz="1000" b="1" dirty="0">
                <a:ea typeface="Calibri"/>
                <a:cs typeface="Times New Roman"/>
              </a:rPr>
              <a:t> Дмитрий Донской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1000" b="1" u="sng" dirty="0">
                <a:solidFill>
                  <a:srgbClr val="0000FF"/>
                </a:solidFill>
                <a:ea typeface="Calibri"/>
                <a:cs typeface="Times New Roman"/>
                <a:hlinkClick r:id="rId5"/>
              </a:rPr>
              <a:t>http://holeclub.ru/_nw/17/74603788.jpg-</a:t>
            </a:r>
            <a:r>
              <a:rPr lang="ru-RU" sz="1000" b="1" dirty="0">
                <a:ea typeface="Calibri"/>
                <a:cs typeface="Times New Roman"/>
              </a:rPr>
              <a:t> утро на поле Куликовом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1000" b="1" u="sng" dirty="0">
                <a:solidFill>
                  <a:srgbClr val="0000FF"/>
                </a:solidFill>
                <a:ea typeface="Calibri"/>
                <a:cs typeface="Times New Roman"/>
                <a:hlinkClick r:id="rId6"/>
              </a:rPr>
              <a:t>http://ic.pics.livejournal.com/shri_boomer/19849180/448207/448207_900.jpg-</a:t>
            </a:r>
            <a:r>
              <a:rPr lang="ru-RU" sz="1000" b="1" dirty="0">
                <a:ea typeface="Calibri"/>
                <a:cs typeface="Times New Roman"/>
              </a:rPr>
              <a:t> </a:t>
            </a:r>
            <a:r>
              <a:rPr lang="ru-RU" sz="1000" b="1" dirty="0" err="1">
                <a:ea typeface="Calibri"/>
                <a:cs typeface="Times New Roman"/>
              </a:rPr>
              <a:t>Фермопильское</a:t>
            </a:r>
            <a:r>
              <a:rPr lang="ru-RU" sz="1000" b="1" dirty="0">
                <a:ea typeface="Calibri"/>
                <a:cs typeface="Times New Roman"/>
              </a:rPr>
              <a:t> сражение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1000" b="1" u="sng" dirty="0">
                <a:solidFill>
                  <a:srgbClr val="0000FF"/>
                </a:solidFill>
                <a:ea typeface="Calibri"/>
                <a:cs typeface="Times New Roman"/>
                <a:hlinkClick r:id="rId7"/>
              </a:rPr>
              <a:t>http://cs310927.vk.me/v310927491/6315/uvMdUGNXQjE.jpg-</a:t>
            </a:r>
            <a:r>
              <a:rPr lang="ru-RU" sz="1000" b="1" dirty="0">
                <a:ea typeface="Calibri"/>
                <a:cs typeface="Times New Roman"/>
              </a:rPr>
              <a:t> царь Леонид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1000" b="1" u="sng" dirty="0">
                <a:solidFill>
                  <a:srgbClr val="0000FF"/>
                </a:solidFill>
                <a:ea typeface="Calibri"/>
                <a:cs typeface="Times New Roman"/>
                <a:hlinkClick r:id="rId8"/>
              </a:rPr>
              <a:t>http://ruspravda.info/images/thumbs/3103_490_300_1.jpg-</a:t>
            </a:r>
            <a:r>
              <a:rPr lang="ru-RU" sz="1000" b="1" dirty="0">
                <a:ea typeface="Calibri"/>
                <a:cs typeface="Times New Roman"/>
              </a:rPr>
              <a:t> А. Македонский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1000" b="1" u="sng" dirty="0">
                <a:solidFill>
                  <a:srgbClr val="0000FF"/>
                </a:solidFill>
                <a:ea typeface="Calibri"/>
                <a:cs typeface="Times New Roman"/>
                <a:hlinkClick r:id="rId9"/>
              </a:rPr>
              <a:t>http://ic.pics.livejournal.com/artofwars/60545540/14967/14967_600.jpg-</a:t>
            </a:r>
            <a:r>
              <a:rPr lang="ru-RU" sz="1000" b="1" dirty="0">
                <a:ea typeface="Calibri"/>
                <a:cs typeface="Times New Roman"/>
              </a:rPr>
              <a:t> битва при </a:t>
            </a:r>
            <a:r>
              <a:rPr lang="ru-RU" sz="1000" b="1" dirty="0" err="1">
                <a:ea typeface="Calibri"/>
                <a:cs typeface="Times New Roman"/>
              </a:rPr>
              <a:t>Гавгамелах</a:t>
            </a:r>
            <a:endParaRPr lang="ru-RU" sz="1000" b="1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1000" b="1" u="sng" dirty="0">
                <a:solidFill>
                  <a:srgbClr val="0000FF"/>
                </a:solidFill>
                <a:ea typeface="Calibri"/>
                <a:cs typeface="Times New Roman"/>
                <a:hlinkClick r:id="rId10"/>
              </a:rPr>
              <a:t>http://cs543106.vk.me/v543106658/740f/98bTCQrZnR4.jpg-</a:t>
            </a:r>
            <a:r>
              <a:rPr lang="ru-RU" sz="1000" b="1" dirty="0">
                <a:ea typeface="Calibri"/>
                <a:cs typeface="Times New Roman"/>
              </a:rPr>
              <a:t> Юлий Цезарь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1000" b="1" u="sng" dirty="0">
                <a:solidFill>
                  <a:srgbClr val="0000FF"/>
                </a:solidFill>
                <a:ea typeface="Calibri"/>
                <a:cs typeface="Times New Roman"/>
                <a:hlinkClick r:id="rId11"/>
              </a:rPr>
              <a:t>http://rushist.com/index.php/greece-rome/460-hannibal-</a:t>
            </a:r>
            <a:r>
              <a:rPr lang="ru-RU" sz="1000" b="1" dirty="0">
                <a:ea typeface="Calibri"/>
                <a:cs typeface="Times New Roman"/>
              </a:rPr>
              <a:t> Ганнибал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1000" b="1" u="sng" dirty="0">
                <a:solidFill>
                  <a:srgbClr val="0000FF"/>
                </a:solidFill>
                <a:ea typeface="Calibri"/>
                <a:cs typeface="Times New Roman"/>
                <a:hlinkClick r:id="rId12"/>
              </a:rPr>
              <a:t>http://strategwar.ru/wp-content/uploads/2013/01/legioners.jpg-</a:t>
            </a:r>
            <a:r>
              <a:rPr lang="ru-RU" sz="1000" b="1" dirty="0">
                <a:ea typeface="Calibri"/>
                <a:cs typeface="Times New Roman"/>
              </a:rPr>
              <a:t> победа над галлами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1000" b="1" u="sng" dirty="0">
                <a:solidFill>
                  <a:srgbClr val="0000FF"/>
                </a:solidFill>
                <a:ea typeface="Calibri"/>
                <a:cs typeface="Times New Roman"/>
                <a:hlinkClick r:id="rId13"/>
              </a:rPr>
              <a:t>http://кавторг.рф/uploads/posts/2014-09-04-19-12-3http://world-post.org/news/oplata-pisem-bez-pochtovoy-marki.jpg4-StampCrete1900Michel1.jpg</a:t>
            </a:r>
            <a:endParaRPr lang="ru-RU" sz="1000" b="1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1000" b="1" u="sng" dirty="0">
                <a:solidFill>
                  <a:srgbClr val="0000FF"/>
                </a:solidFill>
                <a:ea typeface="Calibri"/>
                <a:cs typeface="Times New Roman"/>
                <a:hlinkClick r:id="rId14"/>
              </a:rPr>
              <a:t>http://i009.radikal.ru/0804/4f/602de12d6745.jpg</a:t>
            </a:r>
            <a:r>
              <a:rPr lang="ru-RU" sz="1000" b="1" dirty="0">
                <a:ea typeface="Calibri"/>
                <a:cs typeface="Times New Roman"/>
              </a:rPr>
              <a:t> </a:t>
            </a:r>
            <a:r>
              <a:rPr lang="ru-RU" sz="1000" b="1" dirty="0" smtClean="0">
                <a:ea typeface="Calibri"/>
                <a:cs typeface="Times New Roman"/>
              </a:rPr>
              <a:t> </a:t>
            </a:r>
            <a:r>
              <a:rPr lang="ru-RU" sz="1000" b="1" dirty="0">
                <a:ea typeface="Calibri"/>
                <a:cs typeface="Times New Roman"/>
              </a:rPr>
              <a:t>марки 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1000" b="1" u="sng" dirty="0">
                <a:solidFill>
                  <a:srgbClr val="0000FF"/>
                </a:solidFill>
                <a:ea typeface="Calibri"/>
                <a:cs typeface="Times New Roman"/>
                <a:hlinkClick r:id="rId15"/>
              </a:rPr>
              <a:t>http://lib.convdocs.org/pars_docs/refs/94/93507/93507_html_m325aa7c7.jpg-</a:t>
            </a:r>
            <a:r>
              <a:rPr lang="ru-RU" sz="1000" b="1" dirty="0">
                <a:ea typeface="Calibri"/>
                <a:cs typeface="Times New Roman"/>
              </a:rPr>
              <a:t> </a:t>
            </a:r>
            <a:r>
              <a:rPr lang="ru-RU" sz="1000" b="1" dirty="0" smtClean="0">
                <a:ea typeface="Calibri"/>
                <a:cs typeface="Times New Roman"/>
              </a:rPr>
              <a:t>учитель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1000" b="1" dirty="0" smtClean="0">
                <a:ea typeface="Calibri"/>
                <a:cs typeface="Times New Roman"/>
              </a:rPr>
              <a:t>  </a:t>
            </a:r>
            <a:r>
              <a:rPr lang="en-US" sz="1000" b="1" dirty="0" smtClean="0">
                <a:ea typeface="Calibri"/>
                <a:cs typeface="Times New Roman"/>
                <a:hlinkClick r:id="rId16"/>
              </a:rPr>
              <a:t>http</a:t>
            </a:r>
            <a:r>
              <a:rPr lang="en-US" sz="1000" b="1" dirty="0">
                <a:ea typeface="Calibri"/>
                <a:cs typeface="Times New Roman"/>
                <a:hlinkClick r:id="rId16"/>
              </a:rPr>
              <a:t>://</a:t>
            </a:r>
            <a:r>
              <a:rPr lang="en-US" sz="1000" b="1" dirty="0" smtClean="0">
                <a:ea typeface="Calibri"/>
                <a:cs typeface="Times New Roman"/>
                <a:hlinkClick r:id="rId16"/>
              </a:rPr>
              <a:t>strategwar.ru/wp-content/uploads/2011/10/mar4.jpg</a:t>
            </a:r>
            <a:r>
              <a:rPr lang="ru-RU" sz="1000" b="1" dirty="0" smtClean="0">
                <a:ea typeface="Calibri"/>
                <a:cs typeface="Times New Roman"/>
              </a:rPr>
              <a:t> Марафонское сражение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1000" b="1" dirty="0" smtClean="0">
                <a:ea typeface="Calibri"/>
                <a:cs typeface="Times New Roman"/>
              </a:rPr>
              <a:t> </a:t>
            </a:r>
            <a:r>
              <a:rPr lang="ru-RU" sz="1000" b="1" dirty="0" smtClean="0">
                <a:ea typeface="Calibri"/>
                <a:cs typeface="Times New Roman"/>
                <a:hlinkClick r:id="rId17"/>
              </a:rPr>
              <a:t>Дарий Первый </a:t>
            </a:r>
            <a:endParaRPr lang="ru-RU" sz="1000" b="1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1000" b="1" dirty="0" smtClean="0">
                <a:ea typeface="Calibri"/>
                <a:cs typeface="Times New Roman"/>
              </a:rPr>
              <a:t> </a:t>
            </a:r>
            <a:r>
              <a:rPr lang="en-US" sz="1000" b="1" dirty="0">
                <a:ea typeface="Calibri"/>
                <a:cs typeface="Times New Roman"/>
                <a:hlinkClick r:id="rId18"/>
              </a:rPr>
              <a:t>http://</a:t>
            </a:r>
            <a:r>
              <a:rPr lang="en-US" sz="1000" b="1" dirty="0" smtClean="0">
                <a:ea typeface="Calibri"/>
                <a:cs typeface="Times New Roman"/>
                <a:hlinkClick r:id="rId18"/>
              </a:rPr>
              <a:t>pressa-vesti.ru/wp-content/uploads/2012/10/f1.jpg</a:t>
            </a:r>
            <a:r>
              <a:rPr lang="ru-RU" sz="1000" b="1" dirty="0" smtClean="0">
                <a:ea typeface="Calibri"/>
                <a:cs typeface="Times New Roman"/>
              </a:rPr>
              <a:t> Греко- персидские войны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1000" b="1" dirty="0">
                <a:ea typeface="Calibri"/>
                <a:cs typeface="Times New Roman"/>
                <a:hlinkClick r:id="rId19"/>
              </a:rPr>
              <a:t>http://skudelnica.ru/wp-content/uploads/2012/07/%D0%98%D0%BC%D0%BF%D0%B5%D1%80%D0%B0%D1%82%D0%BE%D1%80-%</a:t>
            </a:r>
            <a:r>
              <a:rPr lang="en-US" sz="1000" b="1" dirty="0" smtClean="0">
                <a:ea typeface="Calibri"/>
                <a:cs typeface="Times New Roman"/>
                <a:hlinkClick r:id="rId19"/>
              </a:rPr>
              <a:t>D0%AE%D1%81%D1%82%D0%B8%D0%BD%D0%B8%D0%B0%D0%BD.jpg</a:t>
            </a:r>
            <a:r>
              <a:rPr lang="ru-RU" sz="1000" b="1" dirty="0" smtClean="0">
                <a:ea typeface="Calibri"/>
                <a:cs typeface="Times New Roman"/>
              </a:rPr>
              <a:t>  Юстиниан</a:t>
            </a:r>
          </a:p>
          <a:p>
            <a:pPr algn="ctr"/>
            <a:r>
              <a:rPr lang="ru-RU" sz="1000" dirty="0"/>
              <a:t>Автор создания «Конверта с фотографией» П.П. </a:t>
            </a:r>
            <a:r>
              <a:rPr lang="ru-RU" sz="1000" dirty="0" err="1"/>
              <a:t>Лесонен</a:t>
            </a:r>
            <a:r>
              <a:rPr lang="ru-RU" sz="1000" dirty="0"/>
              <a:t>  </a:t>
            </a:r>
            <a:r>
              <a:rPr lang="ru-RU" sz="1000" dirty="0">
                <a:hlinkClick r:id="rId20"/>
              </a:rPr>
              <a:t>http://lppbio.ucoz.ru</a:t>
            </a:r>
            <a:r>
              <a:rPr lang="ru-RU" sz="1000" dirty="0"/>
              <a:t> </a:t>
            </a:r>
          </a:p>
          <a:p>
            <a:pPr algn="ctr"/>
            <a:r>
              <a:rPr lang="ru-RU" sz="1000" dirty="0"/>
              <a:t>Идея создания ТП «Волшебный конверт» О.М. Носова  </a:t>
            </a:r>
            <a:r>
              <a:rPr lang="ru-RU" sz="1000" dirty="0">
                <a:hlinkClick r:id="rId21"/>
              </a:rPr>
              <a:t>http://nachalkanosova.ucoz.ru</a:t>
            </a:r>
            <a:endParaRPr lang="ru-RU" sz="1000" dirty="0"/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ru-RU" sz="1000" b="1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ru-RU" sz="1200" b="1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1200" dirty="0">
                <a:ea typeface="Calibri"/>
                <a:cs typeface="Times New Roman"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24629848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6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06459" y="3811937"/>
            <a:ext cx="2662528" cy="227277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483696">
            <a:off x="4283144" y="4229935"/>
            <a:ext cx="3198758" cy="258877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40476" y="5685544"/>
            <a:ext cx="865445" cy="471187"/>
          </a:xfrm>
          <a:prstGeom prst="rect">
            <a:avLst/>
          </a:prstGeom>
        </p:spPr>
      </p:pic>
      <p:sp>
        <p:nvSpPr>
          <p:cNvPr id="10" name="Скругленная прямоугольная выноска 9"/>
          <p:cNvSpPr/>
          <p:nvPr/>
        </p:nvSpPr>
        <p:spPr>
          <a:xfrm>
            <a:off x="684344" y="320070"/>
            <a:ext cx="7704856" cy="3336573"/>
          </a:xfrm>
          <a:prstGeom prst="wedgeRoundRectCallout">
            <a:avLst>
              <a:gd name="adj1" fmla="val -38150"/>
              <a:gd name="adj2" fmla="val 66236"/>
              <a:gd name="adj3" fmla="val 16667"/>
            </a:avLst>
          </a:prstGeom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TextBox 10"/>
          <p:cNvSpPr txBox="1"/>
          <p:nvPr/>
        </p:nvSpPr>
        <p:spPr>
          <a:xfrm>
            <a:off x="827584" y="320070"/>
            <a:ext cx="7253705" cy="37629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>Уважаемые ребята!</a:t>
            </a:r>
          </a:p>
          <a:p>
            <a:pPr algn="ctr"/>
            <a:r>
              <a:rPr lang="ru-RU" sz="2400" b="1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> Сегодня я получил несколько писем    от неизвестных  отправителей . Это  даже не письма, а маленькие депеши – телеграммы. </a:t>
            </a:r>
          </a:p>
          <a:p>
            <a:pPr algn="ctr"/>
            <a:r>
              <a:rPr lang="ru-RU" sz="2400" b="1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>В них   очень важные сведения. </a:t>
            </a:r>
          </a:p>
          <a:p>
            <a:pPr algn="ctr"/>
            <a:r>
              <a:rPr lang="ru-RU" sz="2400" b="1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>Помогите мне разобраться, кто их автор ? </a:t>
            </a:r>
          </a:p>
          <a:p>
            <a:pPr algn="ctr"/>
            <a:r>
              <a:rPr lang="ru-RU" sz="2400" b="1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>Откройте конверт (нажатием на желтый треугольник), там должна быть фотография, может быть она подскажет?</a:t>
            </a:r>
          </a:p>
          <a:p>
            <a:endParaRPr lang="ru-RU" dirty="0"/>
          </a:p>
        </p:txBody>
      </p:sp>
      <p:pic>
        <p:nvPicPr>
          <p:cNvPr id="15" name="Рисунок 14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75007" y="4902547"/>
            <a:ext cx="652148" cy="355059"/>
          </a:xfrm>
          <a:prstGeom prst="rect">
            <a:avLst/>
          </a:prstGeom>
        </p:spPr>
      </p:pic>
      <p:pic>
        <p:nvPicPr>
          <p:cNvPr id="16" name="Рисунок 1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483696">
            <a:off x="4716883" y="3632688"/>
            <a:ext cx="2331279" cy="213553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3317" name="Picture 5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56291" y="4903593"/>
            <a:ext cx="652463" cy="354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2" name="Рисунок 11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713653"/>
            <a:ext cx="3420368" cy="282838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9" name="Рисунок 1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483696">
            <a:off x="6047072" y="4734995"/>
            <a:ext cx="2696864" cy="218258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21" name="Рисунок 20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48994" y="5826289"/>
            <a:ext cx="652148" cy="355059"/>
          </a:xfrm>
          <a:prstGeom prst="rect">
            <a:avLst/>
          </a:prstGeom>
        </p:spPr>
      </p:pic>
      <p:pic>
        <p:nvPicPr>
          <p:cNvPr id="13318" name="Picture 6">
            <a:hlinkClick r:id="" action="ppaction://hlinkshowjump?jump=nextslide"/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32246" y="6407150"/>
            <a:ext cx="798513" cy="450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412610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Равнобедренный треугольник 23"/>
          <p:cNvSpPr/>
          <p:nvPr/>
        </p:nvSpPr>
        <p:spPr>
          <a:xfrm>
            <a:off x="451561" y="3463471"/>
            <a:ext cx="3563958" cy="1046753"/>
          </a:xfrm>
          <a:prstGeom prst="triangle">
            <a:avLst>
              <a:gd name="adj" fmla="val 49389"/>
            </a:avLst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Равнобедренный треугольник 27"/>
          <p:cNvSpPr/>
          <p:nvPr/>
        </p:nvSpPr>
        <p:spPr>
          <a:xfrm>
            <a:off x="506642" y="3615969"/>
            <a:ext cx="3453796" cy="894257"/>
          </a:xfrm>
          <a:prstGeom prst="triangle">
            <a:avLst>
              <a:gd name="adj" fmla="val 49389"/>
            </a:avLst>
          </a:prstGeom>
          <a:solidFill>
            <a:schemeClr val="accent6">
              <a:lumMod val="60000"/>
              <a:lumOff val="40000"/>
            </a:schemeClr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Прямоугольник 19"/>
          <p:cNvSpPr/>
          <p:nvPr/>
        </p:nvSpPr>
        <p:spPr>
          <a:xfrm>
            <a:off x="478585" y="4510224"/>
            <a:ext cx="3532401" cy="1710621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7" name="Рисунок 2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09425" y="4620656"/>
            <a:ext cx="2018976" cy="1512047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grpSp>
        <p:nvGrpSpPr>
          <p:cNvPr id="25" name="Группа 24"/>
          <p:cNvGrpSpPr/>
          <p:nvPr/>
        </p:nvGrpSpPr>
        <p:grpSpPr>
          <a:xfrm>
            <a:off x="456093" y="4510225"/>
            <a:ext cx="3554895" cy="1732907"/>
            <a:chOff x="954166" y="2007152"/>
            <a:chExt cx="4261692" cy="2850556"/>
          </a:xfr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21" name="Равнобедренный треугольник 20"/>
            <p:cNvSpPr/>
            <p:nvPr/>
          </p:nvSpPr>
          <p:spPr>
            <a:xfrm rot="5400000">
              <a:off x="596568" y="2364750"/>
              <a:ext cx="2846041" cy="2130846"/>
            </a:xfrm>
            <a:prstGeom prst="triangle">
              <a:avLst>
                <a:gd name="adj" fmla="val 50346"/>
              </a:avLst>
            </a:prstGeom>
            <a:solidFill>
              <a:srgbClr val="002060"/>
            </a:solidFill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2" name="Равнобедренный треугольник 21"/>
            <p:cNvSpPr/>
            <p:nvPr/>
          </p:nvSpPr>
          <p:spPr>
            <a:xfrm rot="16200000">
              <a:off x="2725157" y="2367008"/>
              <a:ext cx="2850555" cy="2130846"/>
            </a:xfrm>
            <a:prstGeom prst="triangle">
              <a:avLst>
                <a:gd name="adj" fmla="val 50000"/>
              </a:avLst>
            </a:prstGeom>
            <a:solidFill>
              <a:srgbClr val="002060"/>
            </a:solidFill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3" name="Равнобедренный треугольник 22"/>
            <p:cNvSpPr/>
            <p:nvPr/>
          </p:nvSpPr>
          <p:spPr>
            <a:xfrm>
              <a:off x="957148" y="3462021"/>
              <a:ext cx="4258710" cy="1391173"/>
            </a:xfrm>
            <a:prstGeom prst="triangle">
              <a:avLst>
                <a:gd name="adj" fmla="val 50000"/>
              </a:avLst>
            </a:prstGeom>
            <a:solidFill>
              <a:srgbClr val="002060"/>
            </a:solidFill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30" name="Горизонтальный свиток 29"/>
          <p:cNvSpPr/>
          <p:nvPr/>
        </p:nvSpPr>
        <p:spPr>
          <a:xfrm>
            <a:off x="4788024" y="332656"/>
            <a:ext cx="3744416" cy="1368152"/>
          </a:xfrm>
          <a:prstGeom prst="horizontalScroll">
            <a:avLst/>
          </a:prstGeom>
          <a:solidFill>
            <a:srgbClr val="002060"/>
          </a:solidFill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FFFF00"/>
                </a:solidFill>
                <a:latin typeface="Gabriola" panose="04040605051002020D02" pitchFamily="82" charset="0"/>
              </a:rPr>
              <a:t>«Мы требуем у вас земли и воды!»</a:t>
            </a:r>
            <a:endParaRPr lang="ru-RU" sz="2800" b="1" dirty="0">
              <a:solidFill>
                <a:srgbClr val="FFFF00"/>
              </a:solidFill>
              <a:latin typeface="Gabriola" panose="04040605051002020D02" pitchFamily="82" charset="0"/>
            </a:endParaRPr>
          </a:p>
        </p:txBody>
      </p:sp>
      <p:pic>
        <p:nvPicPr>
          <p:cNvPr id="32" name="Рисунок 3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7984" y="3262004"/>
            <a:ext cx="4464496" cy="2879770"/>
          </a:xfrm>
          <a:prstGeom prst="rect">
            <a:avLst/>
          </a:prstGeom>
          <a:ln w="28575" cap="rnd">
            <a:solidFill>
              <a:srgbClr val="002060"/>
            </a:solidFill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sp>
        <p:nvSpPr>
          <p:cNvPr id="33" name="Скругленная прямоугольная выноска 32"/>
          <p:cNvSpPr/>
          <p:nvPr/>
        </p:nvSpPr>
        <p:spPr>
          <a:xfrm>
            <a:off x="4758320" y="1844824"/>
            <a:ext cx="4104456" cy="864096"/>
          </a:xfrm>
          <a:prstGeom prst="wedgeRoundRectCallout">
            <a:avLst>
              <a:gd name="adj1" fmla="val -30742"/>
              <a:gd name="adj2" fmla="val 105144"/>
              <a:gd name="adj3" fmla="val 16667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002060"/>
                </a:solidFill>
                <a:latin typeface="Gabriola" panose="04040605051002020D02" pitchFamily="82" charset="0"/>
              </a:rPr>
              <a:t>Начало греко- персидских войн 500 г до н.э.</a:t>
            </a:r>
            <a:endParaRPr lang="ru-RU" sz="2800" b="1" dirty="0">
              <a:solidFill>
                <a:srgbClr val="002060"/>
              </a:solidFill>
              <a:latin typeface="Gabriola" panose="04040605051002020D02" pitchFamily="82" charset="0"/>
            </a:endParaRPr>
          </a:p>
        </p:txBody>
      </p:sp>
      <p:sp>
        <p:nvSpPr>
          <p:cNvPr id="34" name="Равнобедренный треугольник 33"/>
          <p:cNvSpPr/>
          <p:nvPr/>
        </p:nvSpPr>
        <p:spPr>
          <a:xfrm rot="10800000">
            <a:off x="451561" y="4507051"/>
            <a:ext cx="3530125" cy="868256"/>
          </a:xfrm>
          <a:prstGeom prst="triangle">
            <a:avLst>
              <a:gd name="adj" fmla="val 49389"/>
            </a:avLst>
          </a:prstGeom>
          <a:solidFill>
            <a:schemeClr val="accent6">
              <a:lumMod val="60000"/>
              <a:lumOff val="40000"/>
            </a:schemeClr>
          </a:solidFill>
          <a:ln w="9525">
            <a:noFill/>
          </a:ln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8" name="Скругленный прямоугольник 37"/>
          <p:cNvSpPr/>
          <p:nvPr/>
        </p:nvSpPr>
        <p:spPr>
          <a:xfrm>
            <a:off x="611560" y="638690"/>
            <a:ext cx="3157702" cy="756084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002060"/>
                </a:solidFill>
                <a:latin typeface="Gabriola" panose="04040605051002020D02" pitchFamily="82" charset="0"/>
              </a:rPr>
              <a:t>Дарий </a:t>
            </a:r>
            <a:r>
              <a:rPr lang="en-US" sz="3200" b="1" dirty="0" smtClean="0">
                <a:solidFill>
                  <a:srgbClr val="002060"/>
                </a:solidFill>
                <a:latin typeface="Gabriola" panose="04040605051002020D02" pitchFamily="82" charset="0"/>
              </a:rPr>
              <a:t> I</a:t>
            </a:r>
            <a:endParaRPr lang="ru-RU" sz="3200" b="1" dirty="0">
              <a:solidFill>
                <a:srgbClr val="002060"/>
              </a:solidFill>
              <a:latin typeface="Gabriola" panose="04040605051002020D02" pitchFamily="82" charset="0"/>
            </a:endParaRPr>
          </a:p>
        </p:txBody>
      </p:sp>
      <p:pic>
        <p:nvPicPr>
          <p:cNvPr id="40" name="Рисунок 3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8833" y="5375307"/>
            <a:ext cx="731912" cy="731912"/>
          </a:xfrm>
          <a:prstGeom prst="rect">
            <a:avLst/>
          </a:prstGeom>
        </p:spPr>
      </p:pic>
      <p:sp>
        <p:nvSpPr>
          <p:cNvPr id="16" name="Стрелка вправо 15">
            <a:hlinkClick r:id="" action="ppaction://hlinkshowjump?jump=nextslide"/>
          </p:cNvPr>
          <p:cNvSpPr/>
          <p:nvPr/>
        </p:nvSpPr>
        <p:spPr>
          <a:xfrm>
            <a:off x="8172400" y="6309320"/>
            <a:ext cx="690376" cy="340616"/>
          </a:xfrm>
          <a:prstGeom prst="rightArrow">
            <a:avLst/>
          </a:prstGeom>
          <a:solidFill>
            <a:srgbClr val="002060"/>
          </a:solidFill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 prst="angle"/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423170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6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1337 -0.00047 L -0.01337 -0.44144 " pathEditMode="relative" rAng="0" ptsTypes="AA">
                                      <p:cBhvr>
                                        <p:cTn id="9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2206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4"/>
                  </p:tgtEl>
                </p:cond>
              </p:nextCondLst>
            </p:seq>
          </p:childTnLst>
        </p:cTn>
      </p:par>
    </p:tnLst>
    <p:bldLst>
      <p:bldP spid="34" grpId="0" animBg="1"/>
      <p:bldP spid="3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Равнобедренный треугольник 23"/>
          <p:cNvSpPr/>
          <p:nvPr/>
        </p:nvSpPr>
        <p:spPr>
          <a:xfrm>
            <a:off x="451561" y="3463471"/>
            <a:ext cx="3563958" cy="1046753"/>
          </a:xfrm>
          <a:prstGeom prst="triangle">
            <a:avLst>
              <a:gd name="adj" fmla="val 49389"/>
            </a:avLst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Равнобедренный треугольник 27"/>
          <p:cNvSpPr/>
          <p:nvPr/>
        </p:nvSpPr>
        <p:spPr>
          <a:xfrm>
            <a:off x="494116" y="3615969"/>
            <a:ext cx="3453796" cy="894257"/>
          </a:xfrm>
          <a:prstGeom prst="triangle">
            <a:avLst>
              <a:gd name="adj" fmla="val 49389"/>
            </a:avLst>
          </a:prstGeom>
          <a:solidFill>
            <a:schemeClr val="accent6">
              <a:lumMod val="60000"/>
              <a:lumOff val="40000"/>
            </a:schemeClr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Прямоугольник 19"/>
          <p:cNvSpPr/>
          <p:nvPr/>
        </p:nvSpPr>
        <p:spPr>
          <a:xfrm>
            <a:off x="478585" y="4510224"/>
            <a:ext cx="3532401" cy="1710621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7" name="Рисунок 2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44816" y="4701889"/>
            <a:ext cx="1777447" cy="140533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grpSp>
        <p:nvGrpSpPr>
          <p:cNvPr id="25" name="Группа 24"/>
          <p:cNvGrpSpPr/>
          <p:nvPr/>
        </p:nvGrpSpPr>
        <p:grpSpPr>
          <a:xfrm>
            <a:off x="456093" y="4510225"/>
            <a:ext cx="3554895" cy="1732907"/>
            <a:chOff x="954166" y="2007152"/>
            <a:chExt cx="4261692" cy="2850556"/>
          </a:xfr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21" name="Равнобедренный треугольник 20"/>
            <p:cNvSpPr/>
            <p:nvPr/>
          </p:nvSpPr>
          <p:spPr>
            <a:xfrm rot="5400000">
              <a:off x="596568" y="2364750"/>
              <a:ext cx="2846041" cy="2130846"/>
            </a:xfrm>
            <a:prstGeom prst="triangle">
              <a:avLst>
                <a:gd name="adj" fmla="val 50346"/>
              </a:avLst>
            </a:prstGeom>
            <a:solidFill>
              <a:srgbClr val="002060"/>
            </a:solidFill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2" name="Равнобедренный треугольник 21"/>
            <p:cNvSpPr/>
            <p:nvPr/>
          </p:nvSpPr>
          <p:spPr>
            <a:xfrm rot="16200000">
              <a:off x="2725157" y="2367008"/>
              <a:ext cx="2850555" cy="2130846"/>
            </a:xfrm>
            <a:prstGeom prst="triangle">
              <a:avLst>
                <a:gd name="adj" fmla="val 50000"/>
              </a:avLst>
            </a:prstGeom>
            <a:solidFill>
              <a:srgbClr val="002060"/>
            </a:solidFill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3" name="Равнобедренный треугольник 22"/>
            <p:cNvSpPr/>
            <p:nvPr/>
          </p:nvSpPr>
          <p:spPr>
            <a:xfrm>
              <a:off x="957148" y="3462021"/>
              <a:ext cx="4258710" cy="1391173"/>
            </a:xfrm>
            <a:prstGeom prst="triangle">
              <a:avLst>
                <a:gd name="adj" fmla="val 50000"/>
              </a:avLst>
            </a:prstGeom>
            <a:solidFill>
              <a:srgbClr val="002060"/>
            </a:solidFill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30" name="Горизонтальный свиток 29"/>
          <p:cNvSpPr/>
          <p:nvPr/>
        </p:nvSpPr>
        <p:spPr>
          <a:xfrm>
            <a:off x="4788024" y="332656"/>
            <a:ext cx="3744416" cy="1368152"/>
          </a:xfrm>
          <a:prstGeom prst="horizontalScroll">
            <a:avLst/>
          </a:prstGeom>
          <a:solidFill>
            <a:srgbClr val="002060"/>
          </a:solidFill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FFFF00"/>
                </a:solidFill>
                <a:latin typeface="Gabriola" panose="04040605051002020D02" pitchFamily="82" charset="0"/>
              </a:rPr>
              <a:t>«Радуйтесь афиняне, мы победили!»</a:t>
            </a:r>
            <a:endParaRPr lang="ru-RU" sz="2800" b="1" dirty="0">
              <a:solidFill>
                <a:srgbClr val="FFFF00"/>
              </a:solidFill>
              <a:latin typeface="Gabriola" panose="04040605051002020D02" pitchFamily="82" charset="0"/>
            </a:endParaRPr>
          </a:p>
        </p:txBody>
      </p:sp>
      <p:pic>
        <p:nvPicPr>
          <p:cNvPr id="32" name="Рисунок 3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52240" y="3140969"/>
            <a:ext cx="4415984" cy="3121840"/>
          </a:xfrm>
          <a:prstGeom prst="rect">
            <a:avLst/>
          </a:prstGeom>
          <a:ln w="28575" cap="rnd">
            <a:solidFill>
              <a:srgbClr val="002060"/>
            </a:solidFill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sp>
        <p:nvSpPr>
          <p:cNvPr id="33" name="Скругленная прямоугольная выноска 32"/>
          <p:cNvSpPr/>
          <p:nvPr/>
        </p:nvSpPr>
        <p:spPr>
          <a:xfrm>
            <a:off x="5220072" y="2060848"/>
            <a:ext cx="3456384" cy="684656"/>
          </a:xfrm>
          <a:prstGeom prst="wedgeRoundRectCallout">
            <a:avLst>
              <a:gd name="adj1" fmla="val -30742"/>
              <a:gd name="adj2" fmla="val 105144"/>
              <a:gd name="adj3" fmla="val 16667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rgbClr val="002060"/>
                </a:solidFill>
                <a:latin typeface="Gabriola" panose="04040605051002020D02" pitchFamily="82" charset="0"/>
              </a:rPr>
              <a:t>Марафонская битва 490 г до н.э.</a:t>
            </a:r>
            <a:endParaRPr lang="ru-RU" sz="2400" b="1" dirty="0">
              <a:solidFill>
                <a:srgbClr val="002060"/>
              </a:solidFill>
              <a:latin typeface="Gabriola" panose="04040605051002020D02" pitchFamily="82" charset="0"/>
            </a:endParaRPr>
          </a:p>
        </p:txBody>
      </p:sp>
      <p:sp>
        <p:nvSpPr>
          <p:cNvPr id="34" name="Равнобедренный треугольник 33"/>
          <p:cNvSpPr/>
          <p:nvPr/>
        </p:nvSpPr>
        <p:spPr>
          <a:xfrm rot="10800000">
            <a:off x="469721" y="4507051"/>
            <a:ext cx="3530125" cy="868256"/>
          </a:xfrm>
          <a:prstGeom prst="triangle">
            <a:avLst>
              <a:gd name="adj" fmla="val 49389"/>
            </a:avLst>
          </a:prstGeom>
          <a:solidFill>
            <a:schemeClr val="accent6">
              <a:lumMod val="60000"/>
              <a:lumOff val="40000"/>
            </a:schemeClr>
          </a:solidFill>
          <a:ln w="9525">
            <a:noFill/>
          </a:ln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8" name="Скругленный прямоугольник 37"/>
          <p:cNvSpPr/>
          <p:nvPr/>
        </p:nvSpPr>
        <p:spPr>
          <a:xfrm>
            <a:off x="611560" y="638690"/>
            <a:ext cx="3157702" cy="756084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002060"/>
                </a:solidFill>
                <a:latin typeface="Gabriola" panose="04040605051002020D02" pitchFamily="82" charset="0"/>
              </a:rPr>
              <a:t>Греческий воин</a:t>
            </a:r>
            <a:endParaRPr lang="ru-RU" sz="3200" b="1" dirty="0">
              <a:solidFill>
                <a:srgbClr val="002060"/>
              </a:solidFill>
              <a:latin typeface="Gabriola" panose="04040605051002020D02" pitchFamily="82" charset="0"/>
            </a:endParaRPr>
          </a:p>
        </p:txBody>
      </p:sp>
      <p:pic>
        <p:nvPicPr>
          <p:cNvPr id="40" name="Рисунок 3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8833" y="5375307"/>
            <a:ext cx="731912" cy="731912"/>
          </a:xfrm>
          <a:prstGeom prst="rect">
            <a:avLst/>
          </a:prstGeom>
        </p:spPr>
      </p:pic>
      <p:sp>
        <p:nvSpPr>
          <p:cNvPr id="16" name="Стрелка вправо 15">
            <a:hlinkClick r:id="" action="ppaction://hlinkshowjump?jump=nextslide"/>
          </p:cNvPr>
          <p:cNvSpPr/>
          <p:nvPr/>
        </p:nvSpPr>
        <p:spPr>
          <a:xfrm>
            <a:off x="8149886" y="6313503"/>
            <a:ext cx="690376" cy="340616"/>
          </a:xfrm>
          <a:prstGeom prst="rightArrow">
            <a:avLst/>
          </a:prstGeom>
          <a:solidFill>
            <a:srgbClr val="002060"/>
          </a:solidFill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 prst="angle"/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484305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6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1337 -0.00047 L -0.01337 -0.44144 " pathEditMode="relative" rAng="0" ptsTypes="AA">
                                      <p:cBhvr>
                                        <p:cTn id="9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2206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4"/>
                  </p:tgtEl>
                </p:cond>
              </p:nextCondLst>
            </p:seq>
          </p:childTnLst>
        </p:cTn>
      </p:par>
    </p:tnLst>
    <p:bldLst>
      <p:bldP spid="34" grpId="0" animBg="1"/>
      <p:bldP spid="3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Равнобедренный треугольник 23"/>
          <p:cNvSpPr/>
          <p:nvPr/>
        </p:nvSpPr>
        <p:spPr>
          <a:xfrm>
            <a:off x="451561" y="3463471"/>
            <a:ext cx="3563958" cy="1046753"/>
          </a:xfrm>
          <a:prstGeom prst="triangle">
            <a:avLst>
              <a:gd name="adj" fmla="val 49389"/>
            </a:avLst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Равнобедренный треугольник 27"/>
          <p:cNvSpPr/>
          <p:nvPr/>
        </p:nvSpPr>
        <p:spPr>
          <a:xfrm>
            <a:off x="517887" y="3615966"/>
            <a:ext cx="3453796" cy="894257"/>
          </a:xfrm>
          <a:prstGeom prst="triangle">
            <a:avLst>
              <a:gd name="adj" fmla="val 49389"/>
            </a:avLst>
          </a:prstGeom>
          <a:solidFill>
            <a:schemeClr val="accent6">
              <a:lumMod val="60000"/>
              <a:lumOff val="40000"/>
            </a:schemeClr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Прямоугольник 19"/>
          <p:cNvSpPr/>
          <p:nvPr/>
        </p:nvSpPr>
        <p:spPr>
          <a:xfrm>
            <a:off x="478585" y="4510224"/>
            <a:ext cx="3532401" cy="1710621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7" name="Рисунок 2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75656" y="4620656"/>
            <a:ext cx="1512168" cy="1600189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grpSp>
        <p:nvGrpSpPr>
          <p:cNvPr id="25" name="Группа 24"/>
          <p:cNvGrpSpPr/>
          <p:nvPr/>
        </p:nvGrpSpPr>
        <p:grpSpPr>
          <a:xfrm>
            <a:off x="456093" y="4510225"/>
            <a:ext cx="3554895" cy="1732907"/>
            <a:chOff x="954166" y="2007152"/>
            <a:chExt cx="4261692" cy="2850556"/>
          </a:xfr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21" name="Равнобедренный треугольник 20"/>
            <p:cNvSpPr/>
            <p:nvPr/>
          </p:nvSpPr>
          <p:spPr>
            <a:xfrm rot="5400000">
              <a:off x="596568" y="2364750"/>
              <a:ext cx="2846041" cy="2130846"/>
            </a:xfrm>
            <a:prstGeom prst="triangle">
              <a:avLst>
                <a:gd name="adj" fmla="val 50346"/>
              </a:avLst>
            </a:prstGeom>
            <a:solidFill>
              <a:srgbClr val="002060"/>
            </a:solidFill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2" name="Равнобедренный треугольник 21"/>
            <p:cNvSpPr/>
            <p:nvPr/>
          </p:nvSpPr>
          <p:spPr>
            <a:xfrm rot="16200000">
              <a:off x="2725157" y="2367008"/>
              <a:ext cx="2850555" cy="2130846"/>
            </a:xfrm>
            <a:prstGeom prst="triangle">
              <a:avLst>
                <a:gd name="adj" fmla="val 50000"/>
              </a:avLst>
            </a:prstGeom>
            <a:solidFill>
              <a:srgbClr val="002060"/>
            </a:solidFill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3" name="Равнобедренный треугольник 22"/>
            <p:cNvSpPr/>
            <p:nvPr/>
          </p:nvSpPr>
          <p:spPr>
            <a:xfrm>
              <a:off x="957148" y="3462021"/>
              <a:ext cx="4258710" cy="1391173"/>
            </a:xfrm>
            <a:prstGeom prst="triangle">
              <a:avLst>
                <a:gd name="adj" fmla="val 50000"/>
              </a:avLst>
            </a:prstGeom>
            <a:solidFill>
              <a:srgbClr val="002060"/>
            </a:solidFill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30" name="Горизонтальный свиток 29"/>
          <p:cNvSpPr/>
          <p:nvPr/>
        </p:nvSpPr>
        <p:spPr>
          <a:xfrm>
            <a:off x="4788024" y="332656"/>
            <a:ext cx="3744416" cy="1368152"/>
          </a:xfrm>
          <a:prstGeom prst="horizontalScroll">
            <a:avLst/>
          </a:prstGeom>
          <a:solidFill>
            <a:srgbClr val="002060"/>
          </a:solidFill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FFFF00"/>
                </a:solidFill>
                <a:latin typeface="Gabriola" panose="04040605051002020D02" pitchFamily="82" charset="0"/>
              </a:rPr>
              <a:t>«Приди и возьми»</a:t>
            </a:r>
            <a:endParaRPr lang="ru-RU" sz="3200" b="1" dirty="0">
              <a:solidFill>
                <a:srgbClr val="FFFF00"/>
              </a:solidFill>
              <a:latin typeface="Gabriola" panose="04040605051002020D02" pitchFamily="82" charset="0"/>
            </a:endParaRPr>
          </a:p>
        </p:txBody>
      </p:sp>
      <p:pic>
        <p:nvPicPr>
          <p:cNvPr id="32" name="Рисунок 3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03520" y="3140969"/>
            <a:ext cx="4313423" cy="3121840"/>
          </a:xfrm>
          <a:prstGeom prst="rect">
            <a:avLst/>
          </a:prstGeom>
          <a:ln w="28575" cap="rnd">
            <a:solidFill>
              <a:srgbClr val="002060"/>
            </a:solidFill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sp>
        <p:nvSpPr>
          <p:cNvPr id="33" name="Скругленная прямоугольная выноска 32"/>
          <p:cNvSpPr/>
          <p:nvPr/>
        </p:nvSpPr>
        <p:spPr>
          <a:xfrm>
            <a:off x="5220072" y="2060848"/>
            <a:ext cx="2880320" cy="684656"/>
          </a:xfrm>
          <a:prstGeom prst="wedgeRoundRectCallout">
            <a:avLst>
              <a:gd name="adj1" fmla="val -30742"/>
              <a:gd name="adj2" fmla="val 105144"/>
              <a:gd name="adj3" fmla="val 16667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b="1" dirty="0" err="1" smtClean="0">
                <a:solidFill>
                  <a:srgbClr val="002060"/>
                </a:solidFill>
                <a:latin typeface="Gabriola" panose="04040605051002020D02" pitchFamily="82" charset="0"/>
              </a:rPr>
              <a:t>Фермопильское</a:t>
            </a:r>
            <a:r>
              <a:rPr lang="ru-RU" sz="2400" b="1" dirty="0" smtClean="0">
                <a:solidFill>
                  <a:srgbClr val="002060"/>
                </a:solidFill>
                <a:latin typeface="Gabriola" panose="04040605051002020D02" pitchFamily="82" charset="0"/>
              </a:rPr>
              <a:t> сражение 480 г до н.э.</a:t>
            </a:r>
            <a:endParaRPr lang="ru-RU" sz="2400" b="1" dirty="0">
              <a:solidFill>
                <a:srgbClr val="002060"/>
              </a:solidFill>
              <a:latin typeface="Gabriola" panose="04040605051002020D02" pitchFamily="82" charset="0"/>
            </a:endParaRPr>
          </a:p>
        </p:txBody>
      </p:sp>
      <p:sp>
        <p:nvSpPr>
          <p:cNvPr id="34" name="Равнобедренный треугольник 33"/>
          <p:cNvSpPr/>
          <p:nvPr/>
        </p:nvSpPr>
        <p:spPr>
          <a:xfrm rot="10800000">
            <a:off x="425348" y="4526411"/>
            <a:ext cx="3530125" cy="868256"/>
          </a:xfrm>
          <a:prstGeom prst="triangle">
            <a:avLst>
              <a:gd name="adj" fmla="val 49389"/>
            </a:avLst>
          </a:prstGeom>
          <a:solidFill>
            <a:schemeClr val="accent6">
              <a:lumMod val="60000"/>
              <a:lumOff val="40000"/>
            </a:schemeClr>
          </a:solidFill>
          <a:ln w="9525">
            <a:noFill/>
          </a:ln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8" name="Скругленный прямоугольник 37"/>
          <p:cNvSpPr/>
          <p:nvPr/>
        </p:nvSpPr>
        <p:spPr>
          <a:xfrm>
            <a:off x="611560" y="638690"/>
            <a:ext cx="3157702" cy="756084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002060"/>
                </a:solidFill>
                <a:latin typeface="Gabriola" panose="04040605051002020D02" pitchFamily="82" charset="0"/>
              </a:rPr>
              <a:t>Царь Леонид</a:t>
            </a:r>
            <a:endParaRPr lang="ru-RU" sz="3200" b="1" dirty="0">
              <a:solidFill>
                <a:srgbClr val="002060"/>
              </a:solidFill>
              <a:latin typeface="Gabriola" panose="04040605051002020D02" pitchFamily="82" charset="0"/>
            </a:endParaRPr>
          </a:p>
        </p:txBody>
      </p:sp>
      <p:pic>
        <p:nvPicPr>
          <p:cNvPr id="40" name="Рисунок 3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8833" y="5375307"/>
            <a:ext cx="731912" cy="731912"/>
          </a:xfrm>
          <a:prstGeom prst="rect">
            <a:avLst/>
          </a:prstGeom>
        </p:spPr>
      </p:pic>
      <p:sp>
        <p:nvSpPr>
          <p:cNvPr id="16" name="Стрелка вправо 15">
            <a:hlinkClick r:id="" action="ppaction://hlinkshowjump?jump=nextslide"/>
          </p:cNvPr>
          <p:cNvSpPr/>
          <p:nvPr/>
        </p:nvSpPr>
        <p:spPr>
          <a:xfrm>
            <a:off x="8187252" y="6341495"/>
            <a:ext cx="690376" cy="340616"/>
          </a:xfrm>
          <a:prstGeom prst="rightArrow">
            <a:avLst/>
          </a:prstGeom>
          <a:solidFill>
            <a:srgbClr val="002060"/>
          </a:solidFill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 prst="angle"/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140752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6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1337 -0.00047 L -0.01337 -0.44144 " pathEditMode="relative" rAng="0" ptsTypes="AA">
                                      <p:cBhvr>
                                        <p:cTn id="9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2206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4"/>
                  </p:tgtEl>
                </p:cond>
              </p:nextCondLst>
            </p:seq>
          </p:childTnLst>
        </p:cTn>
      </p:par>
    </p:tnLst>
    <p:bldLst>
      <p:bldP spid="34" grpId="0" animBg="1"/>
      <p:bldP spid="3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Равнобедренный треугольник 23"/>
          <p:cNvSpPr/>
          <p:nvPr/>
        </p:nvSpPr>
        <p:spPr>
          <a:xfrm>
            <a:off x="451561" y="3463471"/>
            <a:ext cx="3563958" cy="1046753"/>
          </a:xfrm>
          <a:prstGeom prst="triangle">
            <a:avLst>
              <a:gd name="adj" fmla="val 49389"/>
            </a:avLst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Равнобедренный треугольник 27"/>
          <p:cNvSpPr/>
          <p:nvPr/>
        </p:nvSpPr>
        <p:spPr>
          <a:xfrm>
            <a:off x="517887" y="3615966"/>
            <a:ext cx="3453796" cy="894257"/>
          </a:xfrm>
          <a:prstGeom prst="triangle">
            <a:avLst>
              <a:gd name="adj" fmla="val 49389"/>
            </a:avLst>
          </a:prstGeom>
          <a:solidFill>
            <a:schemeClr val="accent6">
              <a:lumMod val="60000"/>
              <a:lumOff val="40000"/>
            </a:schemeClr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Прямоугольник 19"/>
          <p:cNvSpPr/>
          <p:nvPr/>
        </p:nvSpPr>
        <p:spPr>
          <a:xfrm>
            <a:off x="478585" y="4510224"/>
            <a:ext cx="3532401" cy="1710621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7" name="Рисунок 2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83161" y="4620656"/>
            <a:ext cx="2071504" cy="1512047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grpSp>
        <p:nvGrpSpPr>
          <p:cNvPr id="25" name="Группа 24"/>
          <p:cNvGrpSpPr/>
          <p:nvPr/>
        </p:nvGrpSpPr>
        <p:grpSpPr>
          <a:xfrm>
            <a:off x="456093" y="4510225"/>
            <a:ext cx="3554895" cy="1732907"/>
            <a:chOff x="954166" y="2007152"/>
            <a:chExt cx="4261692" cy="2850556"/>
          </a:xfr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21" name="Равнобедренный треугольник 20"/>
            <p:cNvSpPr/>
            <p:nvPr/>
          </p:nvSpPr>
          <p:spPr>
            <a:xfrm rot="5400000">
              <a:off x="596568" y="2364750"/>
              <a:ext cx="2846041" cy="2130846"/>
            </a:xfrm>
            <a:prstGeom prst="triangle">
              <a:avLst>
                <a:gd name="adj" fmla="val 50346"/>
              </a:avLst>
            </a:prstGeom>
            <a:solidFill>
              <a:srgbClr val="002060"/>
            </a:solidFill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2" name="Равнобедренный треугольник 21"/>
            <p:cNvSpPr/>
            <p:nvPr/>
          </p:nvSpPr>
          <p:spPr>
            <a:xfrm rot="16200000">
              <a:off x="2725157" y="2367008"/>
              <a:ext cx="2850555" cy="2130846"/>
            </a:xfrm>
            <a:prstGeom prst="triangle">
              <a:avLst>
                <a:gd name="adj" fmla="val 50000"/>
              </a:avLst>
            </a:prstGeom>
            <a:solidFill>
              <a:srgbClr val="002060"/>
            </a:solidFill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3" name="Равнобедренный треугольник 22"/>
            <p:cNvSpPr/>
            <p:nvPr/>
          </p:nvSpPr>
          <p:spPr>
            <a:xfrm>
              <a:off x="957148" y="3462021"/>
              <a:ext cx="4258710" cy="1391173"/>
            </a:xfrm>
            <a:prstGeom prst="triangle">
              <a:avLst>
                <a:gd name="adj" fmla="val 50000"/>
              </a:avLst>
            </a:prstGeom>
            <a:solidFill>
              <a:srgbClr val="002060"/>
            </a:solidFill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30" name="Горизонтальный свиток 29"/>
          <p:cNvSpPr/>
          <p:nvPr/>
        </p:nvSpPr>
        <p:spPr>
          <a:xfrm>
            <a:off x="4211960" y="332656"/>
            <a:ext cx="4392488" cy="1512168"/>
          </a:xfrm>
          <a:prstGeom prst="horizontalScroll">
            <a:avLst/>
          </a:prstGeom>
          <a:solidFill>
            <a:srgbClr val="002060"/>
          </a:solidFill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FFFF00"/>
                </a:solidFill>
                <a:latin typeface="Gabriola" panose="04040605051002020D02" pitchFamily="82" charset="0"/>
              </a:rPr>
              <a:t>«</a:t>
            </a:r>
            <a:r>
              <a:rPr lang="ru-RU" sz="2800" dirty="0" smtClean="0">
                <a:solidFill>
                  <a:srgbClr val="FFFF00"/>
                </a:solidFill>
                <a:latin typeface="Gabriola" panose="04040605051002020D02" pitchFamily="82" charset="0"/>
              </a:rPr>
              <a:t>Не может быть двух солнц на небе и двух владык на земле</a:t>
            </a:r>
            <a:r>
              <a:rPr lang="ru-RU" sz="3200" b="1" dirty="0" smtClean="0">
                <a:solidFill>
                  <a:srgbClr val="FFFF00"/>
                </a:solidFill>
                <a:latin typeface="Gabriola" panose="04040605051002020D02" pitchFamily="82" charset="0"/>
              </a:rPr>
              <a:t>!»</a:t>
            </a:r>
            <a:endParaRPr lang="ru-RU" sz="3200" b="1" dirty="0">
              <a:solidFill>
                <a:srgbClr val="FFFF00"/>
              </a:solidFill>
              <a:latin typeface="Gabriola" panose="04040605051002020D02" pitchFamily="82" charset="0"/>
            </a:endParaRPr>
          </a:p>
        </p:txBody>
      </p:sp>
      <p:pic>
        <p:nvPicPr>
          <p:cNvPr id="32" name="Рисунок 3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02278" y="3140969"/>
            <a:ext cx="4315907" cy="3121840"/>
          </a:xfrm>
          <a:prstGeom prst="rect">
            <a:avLst/>
          </a:prstGeom>
          <a:ln w="28575" cap="rnd">
            <a:solidFill>
              <a:srgbClr val="002060"/>
            </a:solidFill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sp>
        <p:nvSpPr>
          <p:cNvPr id="33" name="Скругленная прямоугольная выноска 32"/>
          <p:cNvSpPr/>
          <p:nvPr/>
        </p:nvSpPr>
        <p:spPr>
          <a:xfrm>
            <a:off x="4502278" y="2060848"/>
            <a:ext cx="4344924" cy="684656"/>
          </a:xfrm>
          <a:prstGeom prst="wedgeRoundRectCallout">
            <a:avLst>
              <a:gd name="adj1" fmla="val -30742"/>
              <a:gd name="adj2" fmla="val 105144"/>
              <a:gd name="adj3" fmla="val 16667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002060"/>
                </a:solidFill>
                <a:latin typeface="Gabriola" panose="04040605051002020D02" pitchFamily="82" charset="0"/>
              </a:rPr>
              <a:t>Битва при </a:t>
            </a:r>
            <a:r>
              <a:rPr lang="ru-RU" sz="2800" b="1" dirty="0" err="1" smtClean="0">
                <a:solidFill>
                  <a:srgbClr val="002060"/>
                </a:solidFill>
                <a:latin typeface="Gabriola" panose="04040605051002020D02" pitchFamily="82" charset="0"/>
              </a:rPr>
              <a:t>Гавгамелах</a:t>
            </a:r>
            <a:r>
              <a:rPr lang="ru-RU" sz="2800" b="1" dirty="0" smtClean="0">
                <a:solidFill>
                  <a:srgbClr val="002060"/>
                </a:solidFill>
                <a:latin typeface="Gabriola" panose="04040605051002020D02" pitchFamily="82" charset="0"/>
              </a:rPr>
              <a:t> 331 г до н.э</a:t>
            </a:r>
            <a:r>
              <a:rPr lang="ru-RU" sz="2400" b="1" dirty="0" smtClean="0">
                <a:solidFill>
                  <a:srgbClr val="002060"/>
                </a:solidFill>
                <a:latin typeface="Gabriola" panose="04040605051002020D02" pitchFamily="82" charset="0"/>
              </a:rPr>
              <a:t>.</a:t>
            </a:r>
            <a:endParaRPr lang="ru-RU" sz="2400" b="1" dirty="0">
              <a:solidFill>
                <a:srgbClr val="002060"/>
              </a:solidFill>
              <a:latin typeface="Gabriola" panose="04040605051002020D02" pitchFamily="82" charset="0"/>
            </a:endParaRPr>
          </a:p>
        </p:txBody>
      </p:sp>
      <p:sp>
        <p:nvSpPr>
          <p:cNvPr id="34" name="Равнобедренный треугольник 33"/>
          <p:cNvSpPr/>
          <p:nvPr/>
        </p:nvSpPr>
        <p:spPr>
          <a:xfrm rot="10800000">
            <a:off x="463973" y="4507051"/>
            <a:ext cx="3530125" cy="868256"/>
          </a:xfrm>
          <a:prstGeom prst="triangle">
            <a:avLst>
              <a:gd name="adj" fmla="val 49389"/>
            </a:avLst>
          </a:prstGeom>
          <a:solidFill>
            <a:schemeClr val="accent6">
              <a:lumMod val="60000"/>
              <a:lumOff val="40000"/>
            </a:schemeClr>
          </a:solidFill>
          <a:ln w="9525">
            <a:noFill/>
          </a:ln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8" name="Скругленный прямоугольник 37"/>
          <p:cNvSpPr/>
          <p:nvPr/>
        </p:nvSpPr>
        <p:spPr>
          <a:xfrm>
            <a:off x="517887" y="638690"/>
            <a:ext cx="3453795" cy="756084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3200" b="1" dirty="0" smtClean="0">
                <a:solidFill>
                  <a:srgbClr val="002060"/>
                </a:solidFill>
                <a:latin typeface="Gabriola" panose="04040605051002020D02" pitchFamily="82" charset="0"/>
              </a:rPr>
              <a:t>Александр Македонский</a:t>
            </a:r>
            <a:endParaRPr lang="ru-RU" sz="3200" b="1" dirty="0">
              <a:solidFill>
                <a:srgbClr val="002060"/>
              </a:solidFill>
              <a:latin typeface="Gabriola" panose="04040605051002020D02" pitchFamily="82" charset="0"/>
            </a:endParaRPr>
          </a:p>
        </p:txBody>
      </p:sp>
      <p:pic>
        <p:nvPicPr>
          <p:cNvPr id="40" name="Рисунок 3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8833" y="5375307"/>
            <a:ext cx="731912" cy="731912"/>
          </a:xfrm>
          <a:prstGeom prst="rect">
            <a:avLst/>
          </a:prstGeom>
        </p:spPr>
      </p:pic>
      <p:sp>
        <p:nvSpPr>
          <p:cNvPr id="16" name="Стрелка вправо 15">
            <a:hlinkClick r:id="" action="ppaction://hlinkshowjump?jump=nextslide"/>
          </p:cNvPr>
          <p:cNvSpPr/>
          <p:nvPr/>
        </p:nvSpPr>
        <p:spPr>
          <a:xfrm>
            <a:off x="8187252" y="6369487"/>
            <a:ext cx="690376" cy="340616"/>
          </a:xfrm>
          <a:prstGeom prst="rightArrow">
            <a:avLst/>
          </a:prstGeom>
          <a:solidFill>
            <a:srgbClr val="002060"/>
          </a:solidFill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 prst="angle"/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15682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6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1337 -0.00047 L -0.01337 -0.44144 " pathEditMode="relative" rAng="0" ptsTypes="AA">
                                      <p:cBhvr>
                                        <p:cTn id="9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2206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4"/>
                  </p:tgtEl>
                </p:cond>
              </p:nextCondLst>
            </p:seq>
          </p:childTnLst>
        </p:cTn>
      </p:par>
    </p:tnLst>
    <p:bldLst>
      <p:bldP spid="34" grpId="0" animBg="1"/>
      <p:bldP spid="3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Равнобедренный треугольник 23"/>
          <p:cNvSpPr/>
          <p:nvPr/>
        </p:nvSpPr>
        <p:spPr>
          <a:xfrm>
            <a:off x="451561" y="3463471"/>
            <a:ext cx="3563958" cy="1046753"/>
          </a:xfrm>
          <a:prstGeom prst="triangle">
            <a:avLst>
              <a:gd name="adj" fmla="val 49389"/>
            </a:avLst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Равнобедренный треугольник 27"/>
          <p:cNvSpPr/>
          <p:nvPr/>
        </p:nvSpPr>
        <p:spPr>
          <a:xfrm>
            <a:off x="517887" y="3615966"/>
            <a:ext cx="3453796" cy="894257"/>
          </a:xfrm>
          <a:prstGeom prst="triangle">
            <a:avLst>
              <a:gd name="adj" fmla="val 49389"/>
            </a:avLst>
          </a:prstGeom>
          <a:solidFill>
            <a:schemeClr val="accent6">
              <a:lumMod val="60000"/>
              <a:lumOff val="40000"/>
            </a:schemeClr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Прямоугольник 19"/>
          <p:cNvSpPr/>
          <p:nvPr/>
        </p:nvSpPr>
        <p:spPr>
          <a:xfrm>
            <a:off x="478585" y="4510224"/>
            <a:ext cx="3532401" cy="1710621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7" name="Рисунок 2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44816" y="4581128"/>
            <a:ext cx="1777448" cy="1551575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grpSp>
        <p:nvGrpSpPr>
          <p:cNvPr id="25" name="Группа 24"/>
          <p:cNvGrpSpPr/>
          <p:nvPr/>
        </p:nvGrpSpPr>
        <p:grpSpPr>
          <a:xfrm>
            <a:off x="456093" y="4510225"/>
            <a:ext cx="3554895" cy="1732907"/>
            <a:chOff x="954166" y="2007152"/>
            <a:chExt cx="4261692" cy="2850556"/>
          </a:xfr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21" name="Равнобедренный треугольник 20"/>
            <p:cNvSpPr/>
            <p:nvPr/>
          </p:nvSpPr>
          <p:spPr>
            <a:xfrm rot="5400000">
              <a:off x="596568" y="2364750"/>
              <a:ext cx="2846041" cy="2130846"/>
            </a:xfrm>
            <a:prstGeom prst="triangle">
              <a:avLst>
                <a:gd name="adj" fmla="val 50346"/>
              </a:avLst>
            </a:prstGeom>
            <a:solidFill>
              <a:srgbClr val="002060"/>
            </a:solidFill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2" name="Равнобедренный треугольник 21"/>
            <p:cNvSpPr/>
            <p:nvPr/>
          </p:nvSpPr>
          <p:spPr>
            <a:xfrm rot="16200000">
              <a:off x="2725157" y="2367008"/>
              <a:ext cx="2850555" cy="2130846"/>
            </a:xfrm>
            <a:prstGeom prst="triangle">
              <a:avLst>
                <a:gd name="adj" fmla="val 50000"/>
              </a:avLst>
            </a:prstGeom>
            <a:solidFill>
              <a:srgbClr val="002060"/>
            </a:solidFill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3" name="Равнобедренный треугольник 22"/>
            <p:cNvSpPr/>
            <p:nvPr/>
          </p:nvSpPr>
          <p:spPr>
            <a:xfrm>
              <a:off x="957148" y="3462021"/>
              <a:ext cx="4258710" cy="1391173"/>
            </a:xfrm>
            <a:prstGeom prst="triangle">
              <a:avLst>
                <a:gd name="adj" fmla="val 50000"/>
              </a:avLst>
            </a:prstGeom>
            <a:solidFill>
              <a:srgbClr val="002060"/>
            </a:solidFill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30" name="Горизонтальный свиток 29"/>
          <p:cNvSpPr/>
          <p:nvPr/>
        </p:nvSpPr>
        <p:spPr>
          <a:xfrm>
            <a:off x="4788024" y="332656"/>
            <a:ext cx="3744416" cy="1368152"/>
          </a:xfrm>
          <a:prstGeom prst="horizontalScroll">
            <a:avLst/>
          </a:prstGeom>
          <a:solidFill>
            <a:srgbClr val="002060"/>
          </a:solidFill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FFFF00"/>
                </a:solidFill>
                <a:latin typeface="Gabriola" panose="04040605051002020D02" pitchFamily="82" charset="0"/>
              </a:rPr>
              <a:t>«Пришел! Увидел! Победил!!»</a:t>
            </a:r>
            <a:endParaRPr lang="ru-RU" sz="2800" b="1" dirty="0">
              <a:solidFill>
                <a:srgbClr val="FFFF00"/>
              </a:solidFill>
              <a:latin typeface="Gabriola" panose="04040605051002020D02" pitchFamily="82" charset="0"/>
            </a:endParaRPr>
          </a:p>
        </p:txBody>
      </p:sp>
      <p:pic>
        <p:nvPicPr>
          <p:cNvPr id="32" name="Рисунок 3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7984" y="3306734"/>
            <a:ext cx="4464496" cy="2790310"/>
          </a:xfrm>
          <a:prstGeom prst="rect">
            <a:avLst/>
          </a:prstGeom>
          <a:ln w="28575" cap="rnd">
            <a:solidFill>
              <a:srgbClr val="002060"/>
            </a:solidFill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sp>
        <p:nvSpPr>
          <p:cNvPr id="33" name="Скругленная прямоугольная выноска 32"/>
          <p:cNvSpPr/>
          <p:nvPr/>
        </p:nvSpPr>
        <p:spPr>
          <a:xfrm>
            <a:off x="4932040" y="1998475"/>
            <a:ext cx="3672408" cy="792088"/>
          </a:xfrm>
          <a:prstGeom prst="wedgeRoundRectCallout">
            <a:avLst>
              <a:gd name="adj1" fmla="val -30742"/>
              <a:gd name="adj2" fmla="val 105144"/>
              <a:gd name="adj3" fmla="val 16667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rgbClr val="002060"/>
                </a:solidFill>
                <a:latin typeface="Gabriola" panose="04040605051002020D02" pitchFamily="82" charset="0"/>
              </a:rPr>
              <a:t> </a:t>
            </a:r>
            <a:r>
              <a:rPr lang="ru-RU" sz="2800" b="1" dirty="0" smtClean="0">
                <a:solidFill>
                  <a:srgbClr val="002060"/>
                </a:solidFill>
                <a:latin typeface="Gabriola" panose="04040605051002020D02" pitchFamily="82" charset="0"/>
              </a:rPr>
              <a:t>Победа над Галлией </a:t>
            </a:r>
          </a:p>
          <a:p>
            <a:pPr algn="ctr"/>
            <a:r>
              <a:rPr lang="ru-RU" sz="2800" b="1" dirty="0" smtClean="0">
                <a:solidFill>
                  <a:srgbClr val="002060"/>
                </a:solidFill>
                <a:latin typeface="Gabriola" panose="04040605051002020D02" pitchFamily="82" charset="0"/>
              </a:rPr>
              <a:t>58-46 г до </a:t>
            </a:r>
            <a:r>
              <a:rPr lang="ru-RU" sz="2800" b="1" dirty="0" err="1" smtClean="0">
                <a:solidFill>
                  <a:srgbClr val="002060"/>
                </a:solidFill>
                <a:latin typeface="Gabriola" panose="04040605051002020D02" pitchFamily="82" charset="0"/>
              </a:rPr>
              <a:t>н.э</a:t>
            </a:r>
            <a:r>
              <a:rPr lang="ru-RU" sz="2800" b="1" dirty="0" smtClean="0">
                <a:solidFill>
                  <a:srgbClr val="002060"/>
                </a:solidFill>
                <a:latin typeface="Gabriola" panose="04040605051002020D02" pitchFamily="82" charset="0"/>
              </a:rPr>
              <a:t> </a:t>
            </a:r>
            <a:endParaRPr lang="ru-RU" sz="2800" b="1" dirty="0">
              <a:solidFill>
                <a:srgbClr val="002060"/>
              </a:solidFill>
              <a:latin typeface="Gabriola" panose="04040605051002020D02" pitchFamily="82" charset="0"/>
            </a:endParaRPr>
          </a:p>
        </p:txBody>
      </p:sp>
      <p:sp>
        <p:nvSpPr>
          <p:cNvPr id="34" name="Равнобедренный треугольник 33"/>
          <p:cNvSpPr/>
          <p:nvPr/>
        </p:nvSpPr>
        <p:spPr>
          <a:xfrm rot="10800000">
            <a:off x="470181" y="4507051"/>
            <a:ext cx="3530125" cy="868256"/>
          </a:xfrm>
          <a:prstGeom prst="triangle">
            <a:avLst>
              <a:gd name="adj" fmla="val 49389"/>
            </a:avLst>
          </a:prstGeom>
          <a:solidFill>
            <a:schemeClr val="accent6">
              <a:lumMod val="60000"/>
              <a:lumOff val="40000"/>
            </a:schemeClr>
          </a:solidFill>
          <a:ln w="9525">
            <a:noFill/>
          </a:ln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8" name="Скругленный прямоугольник 37"/>
          <p:cNvSpPr/>
          <p:nvPr/>
        </p:nvSpPr>
        <p:spPr>
          <a:xfrm>
            <a:off x="611560" y="638690"/>
            <a:ext cx="3157702" cy="756084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002060"/>
                </a:solidFill>
                <a:latin typeface="Gabriola" panose="04040605051002020D02" pitchFamily="82" charset="0"/>
              </a:rPr>
              <a:t>Юлий Цезарь</a:t>
            </a:r>
            <a:endParaRPr lang="ru-RU" sz="3200" b="1" dirty="0">
              <a:solidFill>
                <a:srgbClr val="002060"/>
              </a:solidFill>
              <a:latin typeface="Gabriola" panose="04040605051002020D02" pitchFamily="82" charset="0"/>
            </a:endParaRPr>
          </a:p>
        </p:txBody>
      </p:sp>
      <p:pic>
        <p:nvPicPr>
          <p:cNvPr id="40" name="Рисунок 3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8833" y="5375307"/>
            <a:ext cx="731912" cy="731912"/>
          </a:xfrm>
          <a:prstGeom prst="rect">
            <a:avLst/>
          </a:prstGeom>
        </p:spPr>
      </p:pic>
      <p:sp>
        <p:nvSpPr>
          <p:cNvPr id="16" name="Стрелка вправо 15">
            <a:hlinkClick r:id="" action="ppaction://hlinkshowjump?jump=nextslide"/>
          </p:cNvPr>
          <p:cNvSpPr/>
          <p:nvPr/>
        </p:nvSpPr>
        <p:spPr>
          <a:xfrm>
            <a:off x="8172400" y="6309320"/>
            <a:ext cx="690376" cy="340616"/>
          </a:xfrm>
          <a:prstGeom prst="rightArrow">
            <a:avLst/>
          </a:prstGeom>
          <a:solidFill>
            <a:srgbClr val="002060"/>
          </a:solidFill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 prst="angle"/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568803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6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1337 -0.00047 L -0.01337 -0.44144 " pathEditMode="relative" rAng="0" ptsTypes="AA">
                                      <p:cBhvr>
                                        <p:cTn id="9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2206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4"/>
                  </p:tgtEl>
                </p:cond>
              </p:nextCondLst>
            </p:seq>
          </p:childTnLst>
        </p:cTn>
      </p:par>
    </p:tnLst>
    <p:bldLst>
      <p:bldP spid="34" grpId="0" animBg="1"/>
      <p:bldP spid="38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Равнобедренный треугольник 23"/>
          <p:cNvSpPr/>
          <p:nvPr/>
        </p:nvSpPr>
        <p:spPr>
          <a:xfrm>
            <a:off x="451561" y="3463471"/>
            <a:ext cx="3563958" cy="1046753"/>
          </a:xfrm>
          <a:prstGeom prst="triangle">
            <a:avLst>
              <a:gd name="adj" fmla="val 49389"/>
            </a:avLst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Равнобедренный треугольник 27"/>
          <p:cNvSpPr/>
          <p:nvPr/>
        </p:nvSpPr>
        <p:spPr>
          <a:xfrm>
            <a:off x="517887" y="3615966"/>
            <a:ext cx="3453796" cy="894257"/>
          </a:xfrm>
          <a:prstGeom prst="triangle">
            <a:avLst>
              <a:gd name="adj" fmla="val 49389"/>
            </a:avLst>
          </a:prstGeom>
          <a:solidFill>
            <a:schemeClr val="accent6">
              <a:lumMod val="60000"/>
              <a:lumOff val="40000"/>
            </a:schemeClr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Прямоугольник 19"/>
          <p:cNvSpPr/>
          <p:nvPr/>
        </p:nvSpPr>
        <p:spPr>
          <a:xfrm>
            <a:off x="478585" y="4510224"/>
            <a:ext cx="3532401" cy="1710621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7" name="Рисунок 2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7664" y="4620656"/>
            <a:ext cx="1440160" cy="1512047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grpSp>
        <p:nvGrpSpPr>
          <p:cNvPr id="25" name="Группа 24"/>
          <p:cNvGrpSpPr/>
          <p:nvPr/>
        </p:nvGrpSpPr>
        <p:grpSpPr>
          <a:xfrm>
            <a:off x="456093" y="4510225"/>
            <a:ext cx="3554895" cy="1732907"/>
            <a:chOff x="954166" y="2007152"/>
            <a:chExt cx="4261692" cy="2850556"/>
          </a:xfr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21" name="Равнобедренный треугольник 20"/>
            <p:cNvSpPr/>
            <p:nvPr/>
          </p:nvSpPr>
          <p:spPr>
            <a:xfrm rot="5400000">
              <a:off x="596568" y="2364750"/>
              <a:ext cx="2846041" cy="2130846"/>
            </a:xfrm>
            <a:prstGeom prst="triangle">
              <a:avLst>
                <a:gd name="adj" fmla="val 50346"/>
              </a:avLst>
            </a:prstGeom>
            <a:solidFill>
              <a:srgbClr val="002060"/>
            </a:solidFill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2" name="Равнобедренный треугольник 21"/>
            <p:cNvSpPr/>
            <p:nvPr/>
          </p:nvSpPr>
          <p:spPr>
            <a:xfrm rot="16200000">
              <a:off x="2725157" y="2367008"/>
              <a:ext cx="2850555" cy="2130846"/>
            </a:xfrm>
            <a:prstGeom prst="triangle">
              <a:avLst>
                <a:gd name="adj" fmla="val 50000"/>
              </a:avLst>
            </a:prstGeom>
            <a:solidFill>
              <a:srgbClr val="002060"/>
            </a:solidFill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3" name="Равнобедренный треугольник 22"/>
            <p:cNvSpPr/>
            <p:nvPr/>
          </p:nvSpPr>
          <p:spPr>
            <a:xfrm>
              <a:off x="957148" y="3462021"/>
              <a:ext cx="4258710" cy="1391173"/>
            </a:xfrm>
            <a:prstGeom prst="triangle">
              <a:avLst>
                <a:gd name="adj" fmla="val 50000"/>
              </a:avLst>
            </a:prstGeom>
            <a:solidFill>
              <a:srgbClr val="002060"/>
            </a:solidFill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30" name="Горизонтальный свиток 29"/>
          <p:cNvSpPr/>
          <p:nvPr/>
        </p:nvSpPr>
        <p:spPr>
          <a:xfrm>
            <a:off x="4788024" y="188640"/>
            <a:ext cx="4032448" cy="1512168"/>
          </a:xfrm>
          <a:prstGeom prst="horizontalScroll">
            <a:avLst/>
          </a:prstGeom>
          <a:solidFill>
            <a:srgbClr val="002060"/>
          </a:solidFill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FFFF00"/>
                </a:solidFill>
                <a:latin typeface="Gabriola" panose="04040605051002020D02" pitchFamily="82" charset="0"/>
              </a:rPr>
              <a:t>«</a:t>
            </a:r>
            <a:r>
              <a:rPr lang="ru-RU" sz="2400" b="1" dirty="0" smtClean="0">
                <a:solidFill>
                  <a:srgbClr val="FFFF00"/>
                </a:solidFill>
                <a:latin typeface="Gabriola" panose="04040605051002020D02" pitchFamily="82" charset="0"/>
              </a:rPr>
              <a:t>Я никогда не вступлю в дружбу с римлянами и принесу им столько вреда, сколько смогу !</a:t>
            </a:r>
            <a:r>
              <a:rPr lang="ru-RU" sz="2800" b="1" dirty="0" smtClean="0">
                <a:solidFill>
                  <a:srgbClr val="FFFF00"/>
                </a:solidFill>
                <a:latin typeface="Gabriola" panose="04040605051002020D02" pitchFamily="82" charset="0"/>
              </a:rPr>
              <a:t>»</a:t>
            </a:r>
            <a:endParaRPr lang="ru-RU" sz="2800" b="1" dirty="0">
              <a:solidFill>
                <a:srgbClr val="FFFF00"/>
              </a:solidFill>
              <a:latin typeface="Gabriola" panose="04040605051002020D02" pitchFamily="82" charset="0"/>
            </a:endParaRPr>
          </a:p>
        </p:txBody>
      </p:sp>
      <p:pic>
        <p:nvPicPr>
          <p:cNvPr id="32" name="Рисунок 3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7984" y="3200702"/>
            <a:ext cx="4464496" cy="3002373"/>
          </a:xfrm>
          <a:prstGeom prst="rect">
            <a:avLst/>
          </a:prstGeom>
          <a:ln w="28575" cap="rnd">
            <a:solidFill>
              <a:srgbClr val="002060"/>
            </a:solidFill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sp>
        <p:nvSpPr>
          <p:cNvPr id="33" name="Скругленная прямоугольная выноска 32"/>
          <p:cNvSpPr/>
          <p:nvPr/>
        </p:nvSpPr>
        <p:spPr>
          <a:xfrm>
            <a:off x="4932040" y="2060848"/>
            <a:ext cx="3816424" cy="684656"/>
          </a:xfrm>
          <a:prstGeom prst="wedgeRoundRectCallout">
            <a:avLst>
              <a:gd name="adj1" fmla="val -30742"/>
              <a:gd name="adj2" fmla="val 105144"/>
              <a:gd name="adj3" fmla="val 16667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002060"/>
                </a:solidFill>
                <a:latin typeface="Gabriola" panose="04040605051002020D02" pitchFamily="82" charset="0"/>
              </a:rPr>
              <a:t>Битва при Каннах 216 г до </a:t>
            </a:r>
            <a:r>
              <a:rPr lang="ru-RU" sz="2800" b="1" dirty="0" err="1" smtClean="0">
                <a:solidFill>
                  <a:srgbClr val="002060"/>
                </a:solidFill>
                <a:latin typeface="Gabriola" panose="04040605051002020D02" pitchFamily="82" charset="0"/>
              </a:rPr>
              <a:t>н.</a:t>
            </a:r>
            <a:r>
              <a:rPr lang="ru-RU" sz="2400" b="1" dirty="0" err="1" smtClean="0">
                <a:solidFill>
                  <a:srgbClr val="002060"/>
                </a:solidFill>
                <a:latin typeface="Gabriola" panose="04040605051002020D02" pitchFamily="82" charset="0"/>
              </a:rPr>
              <a:t>э</a:t>
            </a:r>
            <a:endParaRPr lang="ru-RU" sz="2400" b="1" dirty="0">
              <a:solidFill>
                <a:srgbClr val="002060"/>
              </a:solidFill>
              <a:latin typeface="Gabriola" panose="04040605051002020D02" pitchFamily="82" charset="0"/>
            </a:endParaRPr>
          </a:p>
        </p:txBody>
      </p:sp>
      <p:sp>
        <p:nvSpPr>
          <p:cNvPr id="34" name="Равнобедренный треугольник 33"/>
          <p:cNvSpPr/>
          <p:nvPr/>
        </p:nvSpPr>
        <p:spPr>
          <a:xfrm rot="10800000">
            <a:off x="462717" y="4526411"/>
            <a:ext cx="3530125" cy="868256"/>
          </a:xfrm>
          <a:prstGeom prst="triangle">
            <a:avLst>
              <a:gd name="adj" fmla="val 49389"/>
            </a:avLst>
          </a:prstGeom>
          <a:solidFill>
            <a:schemeClr val="accent6">
              <a:lumMod val="60000"/>
              <a:lumOff val="40000"/>
            </a:schemeClr>
          </a:solidFill>
          <a:ln w="9525">
            <a:noFill/>
          </a:ln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8" name="Скругленный прямоугольник 37"/>
          <p:cNvSpPr/>
          <p:nvPr/>
        </p:nvSpPr>
        <p:spPr>
          <a:xfrm>
            <a:off x="611560" y="638690"/>
            <a:ext cx="3157702" cy="756084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002060"/>
                </a:solidFill>
                <a:latin typeface="Gabriola" panose="04040605051002020D02" pitchFamily="82" charset="0"/>
              </a:rPr>
              <a:t>Ганнибал</a:t>
            </a:r>
            <a:endParaRPr lang="ru-RU" sz="3200" b="1" dirty="0">
              <a:solidFill>
                <a:srgbClr val="002060"/>
              </a:solidFill>
              <a:latin typeface="Gabriola" panose="04040605051002020D02" pitchFamily="82" charset="0"/>
            </a:endParaRPr>
          </a:p>
        </p:txBody>
      </p:sp>
      <p:pic>
        <p:nvPicPr>
          <p:cNvPr id="40" name="Рисунок 3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8833" y="5375307"/>
            <a:ext cx="731912" cy="731912"/>
          </a:xfrm>
          <a:prstGeom prst="rect">
            <a:avLst/>
          </a:prstGeom>
        </p:spPr>
      </p:pic>
      <p:sp>
        <p:nvSpPr>
          <p:cNvPr id="16" name="Стрелка вправо 15">
            <a:hlinkClick r:id="" action="ppaction://hlinkshowjump?jump=nextslide"/>
          </p:cNvPr>
          <p:cNvSpPr/>
          <p:nvPr/>
        </p:nvSpPr>
        <p:spPr>
          <a:xfrm>
            <a:off x="8172400" y="6309320"/>
            <a:ext cx="690376" cy="340616"/>
          </a:xfrm>
          <a:prstGeom prst="rightArrow">
            <a:avLst/>
          </a:prstGeom>
          <a:solidFill>
            <a:srgbClr val="002060"/>
          </a:solidFill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 prst="angle"/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627574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6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1337 -0.00047 L -0.01337 -0.44144 " pathEditMode="relative" rAng="0" ptsTypes="AA">
                                      <p:cBhvr>
                                        <p:cTn id="9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2206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4"/>
                  </p:tgtEl>
                </p:cond>
              </p:nextCondLst>
            </p:seq>
          </p:childTnLst>
        </p:cTn>
      </p:par>
    </p:tnLst>
    <p:bldLst>
      <p:bldP spid="34" grpId="0" animBg="1"/>
      <p:bldP spid="38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Равнобедренный треугольник 23"/>
          <p:cNvSpPr/>
          <p:nvPr/>
        </p:nvSpPr>
        <p:spPr>
          <a:xfrm>
            <a:off x="451561" y="3463471"/>
            <a:ext cx="3563958" cy="1046753"/>
          </a:xfrm>
          <a:prstGeom prst="triangle">
            <a:avLst>
              <a:gd name="adj" fmla="val 49389"/>
            </a:avLst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Равнобедренный треугольник 27"/>
          <p:cNvSpPr/>
          <p:nvPr/>
        </p:nvSpPr>
        <p:spPr>
          <a:xfrm>
            <a:off x="517887" y="3615966"/>
            <a:ext cx="3453796" cy="894257"/>
          </a:xfrm>
          <a:prstGeom prst="triangle">
            <a:avLst>
              <a:gd name="adj" fmla="val 49389"/>
            </a:avLst>
          </a:prstGeom>
          <a:solidFill>
            <a:schemeClr val="accent6">
              <a:lumMod val="60000"/>
              <a:lumOff val="40000"/>
            </a:schemeClr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Прямоугольник 19"/>
          <p:cNvSpPr/>
          <p:nvPr/>
        </p:nvSpPr>
        <p:spPr>
          <a:xfrm>
            <a:off x="478585" y="4510224"/>
            <a:ext cx="3532401" cy="1710621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7" name="Рисунок 2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7664" y="4620656"/>
            <a:ext cx="1411143" cy="1512047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grpSp>
        <p:nvGrpSpPr>
          <p:cNvPr id="25" name="Группа 24"/>
          <p:cNvGrpSpPr/>
          <p:nvPr/>
        </p:nvGrpSpPr>
        <p:grpSpPr>
          <a:xfrm>
            <a:off x="456093" y="4510225"/>
            <a:ext cx="3554895" cy="1732907"/>
            <a:chOff x="954166" y="2007152"/>
            <a:chExt cx="4261692" cy="2850556"/>
          </a:xfr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21" name="Равнобедренный треугольник 20"/>
            <p:cNvSpPr/>
            <p:nvPr/>
          </p:nvSpPr>
          <p:spPr>
            <a:xfrm rot="5400000">
              <a:off x="596568" y="2364750"/>
              <a:ext cx="2846041" cy="2130846"/>
            </a:xfrm>
            <a:prstGeom prst="triangle">
              <a:avLst>
                <a:gd name="adj" fmla="val 50346"/>
              </a:avLst>
            </a:prstGeom>
            <a:solidFill>
              <a:srgbClr val="002060"/>
            </a:solidFill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2" name="Равнобедренный треугольник 21"/>
            <p:cNvSpPr/>
            <p:nvPr/>
          </p:nvSpPr>
          <p:spPr>
            <a:xfrm rot="16200000">
              <a:off x="2725157" y="2367008"/>
              <a:ext cx="2850555" cy="2130846"/>
            </a:xfrm>
            <a:prstGeom prst="triangle">
              <a:avLst>
                <a:gd name="adj" fmla="val 50000"/>
              </a:avLst>
            </a:prstGeom>
            <a:solidFill>
              <a:srgbClr val="002060"/>
            </a:solidFill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3" name="Равнобедренный треугольник 22"/>
            <p:cNvSpPr/>
            <p:nvPr/>
          </p:nvSpPr>
          <p:spPr>
            <a:xfrm>
              <a:off x="957148" y="3462021"/>
              <a:ext cx="4258710" cy="1391173"/>
            </a:xfrm>
            <a:prstGeom prst="triangle">
              <a:avLst>
                <a:gd name="adj" fmla="val 50000"/>
              </a:avLst>
            </a:prstGeom>
            <a:solidFill>
              <a:srgbClr val="002060"/>
            </a:solidFill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30" name="Горизонтальный свиток 29"/>
          <p:cNvSpPr/>
          <p:nvPr/>
        </p:nvSpPr>
        <p:spPr>
          <a:xfrm>
            <a:off x="4788024" y="332656"/>
            <a:ext cx="3744416" cy="1368152"/>
          </a:xfrm>
          <a:prstGeom prst="horizontalScroll">
            <a:avLst/>
          </a:prstGeom>
          <a:solidFill>
            <a:srgbClr val="002060"/>
          </a:solidFill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FFFF00"/>
                </a:solidFill>
                <a:latin typeface="Gabriola" panose="04040605051002020D02" pitchFamily="82" charset="0"/>
              </a:rPr>
              <a:t>«Я победил тебя, Соломон !»</a:t>
            </a:r>
            <a:endParaRPr lang="ru-RU" sz="2800" b="1" dirty="0">
              <a:solidFill>
                <a:srgbClr val="FFFF00"/>
              </a:solidFill>
              <a:latin typeface="Gabriola" panose="04040605051002020D02" pitchFamily="82" charset="0"/>
            </a:endParaRPr>
          </a:p>
        </p:txBody>
      </p:sp>
      <p:pic>
        <p:nvPicPr>
          <p:cNvPr id="32" name="Рисунок 3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7984" y="3202097"/>
            <a:ext cx="4464496" cy="2999583"/>
          </a:xfrm>
          <a:prstGeom prst="rect">
            <a:avLst/>
          </a:prstGeom>
          <a:ln w="28575" cap="rnd">
            <a:solidFill>
              <a:srgbClr val="002060"/>
            </a:solidFill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sp>
        <p:nvSpPr>
          <p:cNvPr id="33" name="Скругленная прямоугольная выноска 32"/>
          <p:cNvSpPr/>
          <p:nvPr/>
        </p:nvSpPr>
        <p:spPr>
          <a:xfrm>
            <a:off x="4355976" y="1772816"/>
            <a:ext cx="4392488" cy="864096"/>
          </a:xfrm>
          <a:prstGeom prst="wedgeRoundRectCallout">
            <a:avLst>
              <a:gd name="adj1" fmla="val -30742"/>
              <a:gd name="adj2" fmla="val 105144"/>
              <a:gd name="adj3" fmla="val 16667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rgbClr val="002060"/>
                </a:solidFill>
                <a:latin typeface="Gabriola" panose="04040605051002020D02" pitchFamily="82" charset="0"/>
              </a:rPr>
              <a:t>Строительство храма Святой Софии в Константинополе 527-565 </a:t>
            </a:r>
            <a:r>
              <a:rPr lang="ru-RU" sz="2400" b="1" dirty="0" err="1" smtClean="0">
                <a:solidFill>
                  <a:srgbClr val="002060"/>
                </a:solidFill>
                <a:latin typeface="Gabriola" panose="04040605051002020D02" pitchFamily="82" charset="0"/>
              </a:rPr>
              <a:t>гг</a:t>
            </a:r>
            <a:endParaRPr lang="ru-RU" sz="2400" b="1" dirty="0">
              <a:solidFill>
                <a:srgbClr val="002060"/>
              </a:solidFill>
              <a:latin typeface="Gabriola" panose="04040605051002020D02" pitchFamily="82" charset="0"/>
            </a:endParaRPr>
          </a:p>
        </p:txBody>
      </p:sp>
      <p:sp>
        <p:nvSpPr>
          <p:cNvPr id="34" name="Равнобедренный треугольник 33"/>
          <p:cNvSpPr/>
          <p:nvPr/>
        </p:nvSpPr>
        <p:spPr>
          <a:xfrm rot="10800000">
            <a:off x="462667" y="4510226"/>
            <a:ext cx="3530125" cy="868256"/>
          </a:xfrm>
          <a:prstGeom prst="triangle">
            <a:avLst>
              <a:gd name="adj" fmla="val 49389"/>
            </a:avLst>
          </a:prstGeom>
          <a:solidFill>
            <a:schemeClr val="accent6">
              <a:lumMod val="60000"/>
              <a:lumOff val="40000"/>
            </a:schemeClr>
          </a:solidFill>
          <a:ln w="9525">
            <a:noFill/>
          </a:ln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8" name="Скругленный прямоугольник 37"/>
          <p:cNvSpPr/>
          <p:nvPr/>
        </p:nvSpPr>
        <p:spPr>
          <a:xfrm>
            <a:off x="523160" y="476672"/>
            <a:ext cx="3157702" cy="990110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002060"/>
                </a:solidFill>
                <a:latin typeface="Gabriola" panose="04040605051002020D02" pitchFamily="82" charset="0"/>
              </a:rPr>
              <a:t> Император Юстиниан</a:t>
            </a:r>
            <a:endParaRPr lang="ru-RU" sz="3200" b="1" dirty="0">
              <a:solidFill>
                <a:srgbClr val="002060"/>
              </a:solidFill>
              <a:latin typeface="Gabriola" panose="04040605051002020D02" pitchFamily="82" charset="0"/>
            </a:endParaRPr>
          </a:p>
        </p:txBody>
      </p:sp>
      <p:pic>
        <p:nvPicPr>
          <p:cNvPr id="40" name="Рисунок 3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8833" y="5375307"/>
            <a:ext cx="731912" cy="731912"/>
          </a:xfrm>
          <a:prstGeom prst="rect">
            <a:avLst/>
          </a:prstGeom>
        </p:spPr>
      </p:pic>
      <p:sp>
        <p:nvSpPr>
          <p:cNvPr id="16" name="Стрелка вправо 15">
            <a:hlinkClick r:id="" action="ppaction://hlinkshowjump?jump=nextslide"/>
          </p:cNvPr>
          <p:cNvSpPr/>
          <p:nvPr/>
        </p:nvSpPr>
        <p:spPr>
          <a:xfrm>
            <a:off x="8172400" y="6309320"/>
            <a:ext cx="690376" cy="340616"/>
          </a:xfrm>
          <a:prstGeom prst="rightArrow">
            <a:avLst/>
          </a:prstGeom>
          <a:solidFill>
            <a:srgbClr val="002060"/>
          </a:solidFill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 prst="angle"/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581040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6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1337 -0.00047 L -0.01337 -0.44144 " pathEditMode="relative" rAng="0" ptsTypes="AA">
                                      <p:cBhvr>
                                        <p:cTn id="9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2206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4"/>
                  </p:tgtEl>
                </p:cond>
              </p:nextCondLst>
            </p:seq>
          </p:childTnLst>
        </p:cTn>
      </p:par>
    </p:tnLst>
    <p:bldLst>
      <p:bldP spid="34" grpId="0" animBg="1"/>
      <p:bldP spid="38" grpId="0" animBg="1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476</TotalTime>
  <Words>458</Words>
  <Application>Microsoft Office PowerPoint</Application>
  <PresentationFormat>Экран (4:3)</PresentationFormat>
  <Paragraphs>72</Paragraphs>
  <Slides>15</Slides>
  <Notes>0</Notes>
  <HiddenSlides>1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21" baseType="lpstr">
      <vt:lpstr>Arial</vt:lpstr>
      <vt:lpstr>Calibri</vt:lpstr>
      <vt:lpstr>Comic Sans MS</vt:lpstr>
      <vt:lpstr>Gabriola</vt:lpstr>
      <vt:lpstr>Times New Roman</vt:lpstr>
      <vt:lpstr>Тема Office</vt:lpstr>
      <vt:lpstr>Узнай автора письма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Алла</dc:creator>
  <cp:lastModifiedBy>Недокунева</cp:lastModifiedBy>
  <cp:revision>48</cp:revision>
  <dcterms:created xsi:type="dcterms:W3CDTF">2016-03-22T12:18:50Z</dcterms:created>
  <dcterms:modified xsi:type="dcterms:W3CDTF">2019-12-04T07:14:46Z</dcterms:modified>
</cp:coreProperties>
</file>