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A02147B-C5D5-4CA2-8622-78507E7F1922}">
  <a:tblStyle styleId="{BA02147B-C5D5-4CA2-8622-78507E7F19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ordwall.net/ru/resource/37667563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48aa1f8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48aa1f8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4edf89e83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4edf89e83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4edf89e83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4edf89e83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4edf89e83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4edf89e83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34ac748a3a_3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34ac748a3a_3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34ac748a3a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34ac748a3a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34ac748a3a_3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34ac748a3a_3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34ac748a3a_3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34ac748a3a_3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35a942d83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35a942d83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35a942d83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35a942d83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35a942d831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35a942d83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4edf89e83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4edf89e83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34ac748a3a_3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34ac748a3a_3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34ac748a3a_3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34ac748a3a_3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4edf89e838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4edf89e838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2016cf47b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2016cf47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4edf89e83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4edf89e83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4edf89e83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4edf89e83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348aa1f8b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348aa1f8b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348aa1f8b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348aa1f8b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36335e400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36335e400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2"/>
              </a:rPr>
              <a:t>https://wordwall.net/ru/resource/37667563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5a942d83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35a942d83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35a942d83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35a942d83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208525"/>
            <a:ext cx="8520600" cy="388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Как функционирует ф</a:t>
            </a:r>
            <a:r>
              <a:rPr b="1" lang="ru" sz="38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ункциональная грамотность: </a:t>
            </a:r>
            <a:endParaRPr b="1" sz="38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4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4200">
                <a:solidFill>
                  <a:srgbClr val="351C75"/>
                </a:solidFill>
                <a:latin typeface="Comfortaa"/>
                <a:ea typeface="Comfortaa"/>
                <a:cs typeface="Comfortaa"/>
                <a:sym typeface="Comfortaa"/>
              </a:rPr>
              <a:t>преобразование учебных задач в контекстные</a:t>
            </a:r>
            <a:endParaRPr b="1" i="1" sz="4200">
              <a:solidFill>
                <a:srgbClr val="351C7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6275" y="3901850"/>
            <a:ext cx="1241651" cy="1241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/>
        </p:nvSpPr>
        <p:spPr>
          <a:xfrm>
            <a:off x="724375" y="174800"/>
            <a:ext cx="7926900" cy="46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Основы функциональной грамотности закладываются в </a:t>
            </a:r>
            <a:r>
              <a:rPr b="1" lang="ru" sz="2200" u="sng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начальной школе</a:t>
            </a:r>
            <a:r>
              <a:rPr b="1" lang="ru" sz="22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, а именно:</a:t>
            </a:r>
            <a:endParaRPr b="1" sz="22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00FF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Comfortaa"/>
              <a:buAutoNum type="arabicPeriod"/>
            </a:pPr>
            <a:r>
              <a:rPr b="1" i="1" lang="ru" sz="2000">
                <a:solidFill>
                  <a:srgbClr val="0000FF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грамотность в чтении и письме;</a:t>
            </a:r>
            <a:endParaRPr b="1" i="1" sz="2000">
              <a:solidFill>
                <a:srgbClr val="0000FF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Comfortaa"/>
              <a:buAutoNum type="arabicPeriod"/>
            </a:pPr>
            <a:r>
              <a:rPr b="1" i="1" lang="ru" sz="2000">
                <a:solidFill>
                  <a:srgbClr val="0000FF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естественнонаучная грамотность;</a:t>
            </a:r>
            <a:endParaRPr b="1" i="1" sz="2000">
              <a:solidFill>
                <a:srgbClr val="0000FF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omfortaa"/>
              <a:buAutoNum type="arabicPeriod"/>
            </a:pPr>
            <a:r>
              <a:rPr b="1" i="1" lang="ru" sz="2000" strike="sngStrike">
                <a:solidFill>
                  <a:srgbClr val="FF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орфографическая грамотность;</a:t>
            </a:r>
            <a:endParaRPr b="1" i="1" sz="2000" strike="sngStrike">
              <a:solidFill>
                <a:srgbClr val="FF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Comfortaa"/>
              <a:buAutoNum type="arabicPeriod"/>
            </a:pPr>
            <a:r>
              <a:rPr b="1" i="1" lang="ru" sz="2000">
                <a:solidFill>
                  <a:srgbClr val="0000FF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математическая грамотность;</a:t>
            </a:r>
            <a:endParaRPr b="1" i="1" sz="2000">
              <a:solidFill>
                <a:srgbClr val="0000FF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Comfortaa"/>
              <a:buAutoNum type="arabicPeriod"/>
            </a:pPr>
            <a:r>
              <a:rPr b="1" i="1" lang="ru" sz="2000">
                <a:solidFill>
                  <a:srgbClr val="0000FF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компьютерная грамотность;</a:t>
            </a:r>
            <a:endParaRPr b="1" i="1" sz="2000">
              <a:solidFill>
                <a:srgbClr val="0000FF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Comfortaa"/>
              <a:buAutoNum type="arabicPeriod"/>
            </a:pPr>
            <a:r>
              <a:rPr b="1" i="1" lang="ru" sz="2000">
                <a:solidFill>
                  <a:srgbClr val="0000FF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финансовая грамотность;</a:t>
            </a:r>
            <a:endParaRPr b="1" i="1" sz="2000">
              <a:solidFill>
                <a:srgbClr val="0000FF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Comfortaa"/>
              <a:buAutoNum type="arabicPeriod"/>
            </a:pPr>
            <a:r>
              <a:rPr b="1" i="1" lang="ru" sz="2000">
                <a:solidFill>
                  <a:srgbClr val="0000FF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глобальная грамотность;</a:t>
            </a:r>
            <a:endParaRPr b="1" i="1" sz="2000">
              <a:solidFill>
                <a:srgbClr val="0000FF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omfortaa"/>
              <a:buAutoNum type="arabicPeriod"/>
            </a:pPr>
            <a:r>
              <a:rPr b="1" i="1" lang="ru" sz="2000" strike="sngStrike">
                <a:solidFill>
                  <a:srgbClr val="FF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интеллектуальная грамотность;</a:t>
            </a:r>
            <a:endParaRPr b="1" i="1" sz="2000" strike="sngStrike">
              <a:solidFill>
                <a:srgbClr val="FF0000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Comfortaa"/>
              <a:buAutoNum type="arabicPeriod"/>
            </a:pPr>
            <a:r>
              <a:rPr b="1" i="1" lang="ru" sz="2000">
                <a:solidFill>
                  <a:srgbClr val="0000FF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социально-бытовая грамотность;</a:t>
            </a:r>
            <a:endParaRPr b="1" i="1" sz="2000">
              <a:solidFill>
                <a:srgbClr val="0000FF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ru" sz="2000">
                <a:solidFill>
                  <a:srgbClr val="0000FF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10 грамотность в вопросах здоровья.</a:t>
            </a:r>
            <a:endParaRPr b="1" i="1" sz="2000">
              <a:solidFill>
                <a:srgbClr val="0000FF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2" name="Google Shape;112;p22"/>
          <p:cNvSpPr txBox="1"/>
          <p:nvPr/>
        </p:nvSpPr>
        <p:spPr>
          <a:xfrm rot="-709380">
            <a:off x="5830651" y="2445374"/>
            <a:ext cx="2076247" cy="707957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400">
                <a:solidFill>
                  <a:srgbClr val="CC0000"/>
                </a:solidFill>
                <a:latin typeface="Caveat"/>
                <a:ea typeface="Caveat"/>
                <a:cs typeface="Caveat"/>
                <a:sym typeface="Caveat"/>
              </a:rPr>
              <a:t>“солянка”</a:t>
            </a:r>
            <a:endParaRPr b="1" sz="3400">
              <a:solidFill>
                <a:srgbClr val="CC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299425" y="184500"/>
            <a:ext cx="3024600" cy="7620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1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Задача:</a:t>
            </a:r>
            <a:endParaRPr/>
          </a:p>
        </p:txBody>
      </p:sp>
      <p:sp>
        <p:nvSpPr>
          <p:cNvPr id="118" name="Google Shape;118;p23"/>
          <p:cNvSpPr/>
          <p:nvPr/>
        </p:nvSpPr>
        <p:spPr>
          <a:xfrm>
            <a:off x="299425" y="1112100"/>
            <a:ext cx="2277600" cy="470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/>
              <a:t>УСЛОВИЕ</a:t>
            </a:r>
            <a:endParaRPr b="1" sz="2100"/>
          </a:p>
        </p:txBody>
      </p:sp>
      <p:sp>
        <p:nvSpPr>
          <p:cNvPr id="119" name="Google Shape;119;p23"/>
          <p:cNvSpPr/>
          <p:nvPr/>
        </p:nvSpPr>
        <p:spPr>
          <a:xfrm>
            <a:off x="299425" y="1978650"/>
            <a:ext cx="2277600" cy="4704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/>
              <a:t>ВОПРОС</a:t>
            </a:r>
            <a:endParaRPr b="1" sz="2100"/>
          </a:p>
        </p:txBody>
      </p:sp>
      <p:sp>
        <p:nvSpPr>
          <p:cNvPr id="120" name="Google Shape;120;p23"/>
          <p:cNvSpPr/>
          <p:nvPr/>
        </p:nvSpPr>
        <p:spPr>
          <a:xfrm>
            <a:off x="299425" y="3025725"/>
            <a:ext cx="2277600" cy="4704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/>
              <a:t>РЕШЕНИЕ</a:t>
            </a:r>
            <a:endParaRPr b="1" sz="2100"/>
          </a:p>
        </p:txBody>
      </p:sp>
      <p:sp>
        <p:nvSpPr>
          <p:cNvPr id="121" name="Google Shape;121;p23"/>
          <p:cNvSpPr/>
          <p:nvPr/>
        </p:nvSpPr>
        <p:spPr>
          <a:xfrm>
            <a:off x="299425" y="3965575"/>
            <a:ext cx="2277600" cy="4704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/>
              <a:t>ОТВЕТ</a:t>
            </a:r>
            <a:endParaRPr b="1" sz="2100"/>
          </a:p>
        </p:txBody>
      </p:sp>
      <p:sp>
        <p:nvSpPr>
          <p:cNvPr id="122" name="Google Shape;122;p23"/>
          <p:cNvSpPr/>
          <p:nvPr/>
        </p:nvSpPr>
        <p:spPr>
          <a:xfrm>
            <a:off x="3336300" y="2449038"/>
            <a:ext cx="5592900" cy="470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/>
              <a:t>КОНКРЕТНАЯ ЖИЗНЕННАЯ СИТУАЦИЯ</a:t>
            </a:r>
            <a:endParaRPr b="1" sz="2100"/>
          </a:p>
        </p:txBody>
      </p:sp>
      <p:sp>
        <p:nvSpPr>
          <p:cNvPr id="123" name="Google Shape;123;p23"/>
          <p:cNvSpPr/>
          <p:nvPr/>
        </p:nvSpPr>
        <p:spPr>
          <a:xfrm>
            <a:off x="3336300" y="4037000"/>
            <a:ext cx="5592900" cy="470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/>
              <a:t>ВСТРЕЧА С УЧЕБНОЙ ПРОБЛЕМОЙ</a:t>
            </a:r>
            <a:endParaRPr b="1" sz="2100"/>
          </a:p>
        </p:txBody>
      </p:sp>
      <p:sp>
        <p:nvSpPr>
          <p:cNvPr id="124" name="Google Shape;124;p23"/>
          <p:cNvSpPr/>
          <p:nvPr/>
        </p:nvSpPr>
        <p:spPr>
          <a:xfrm>
            <a:off x="3336300" y="3025725"/>
            <a:ext cx="5592900" cy="905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/>
              <a:t>АНАЛИЗ, ОСМЫСЛЕНИЕ И ОБЪЯСНЕНИЕ ДАННОЙ СИТУАЦИИ ИЛИ ВЫБОР СПОСОБА ДЕЙСТВИЯ В НЕЙ</a:t>
            </a:r>
            <a:endParaRPr b="1" sz="2100"/>
          </a:p>
        </p:txBody>
      </p:sp>
      <p:sp>
        <p:nvSpPr>
          <p:cNvPr id="125" name="Google Shape;125;p23"/>
          <p:cNvSpPr/>
          <p:nvPr/>
        </p:nvSpPr>
        <p:spPr>
          <a:xfrm>
            <a:off x="3336300" y="1408163"/>
            <a:ext cx="5592900" cy="964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/>
              <a:t>ПОНИМАНИЕ ЦЕННОСТИ ЗНАНИЙ ДЛЯ ЭФФЕКТИВНОЙ ДАЛЬНЕЙШЕЙ ДЕЯТЕЛЬНОСТИ</a:t>
            </a:r>
            <a:endParaRPr b="1" sz="2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/>
          <p:nvPr/>
        </p:nvSpPr>
        <p:spPr>
          <a:xfrm>
            <a:off x="855450" y="2078875"/>
            <a:ext cx="7399800" cy="470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/>
              <a:t>2. </a:t>
            </a:r>
            <a:r>
              <a:rPr b="1" lang="ru" sz="2100"/>
              <a:t>КОНКРЕТНАЯ ЖИЗНЕННАЯ СИТУАЦИЯ</a:t>
            </a:r>
            <a:endParaRPr b="1" sz="2100"/>
          </a:p>
        </p:txBody>
      </p:sp>
      <p:sp>
        <p:nvSpPr>
          <p:cNvPr id="131" name="Google Shape;131;p24"/>
          <p:cNvSpPr/>
          <p:nvPr/>
        </p:nvSpPr>
        <p:spPr>
          <a:xfrm>
            <a:off x="855450" y="4407575"/>
            <a:ext cx="7399800" cy="470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/>
              <a:t>4. </a:t>
            </a:r>
            <a:r>
              <a:rPr b="1" lang="ru" sz="2100"/>
              <a:t>ВСТРЕЧА С УЧЕБНОЙ ПРОБЛЕМОЙ</a:t>
            </a:r>
            <a:endParaRPr b="1" sz="2100"/>
          </a:p>
        </p:txBody>
      </p:sp>
      <p:sp>
        <p:nvSpPr>
          <p:cNvPr id="132" name="Google Shape;132;p24"/>
          <p:cNvSpPr/>
          <p:nvPr/>
        </p:nvSpPr>
        <p:spPr>
          <a:xfrm>
            <a:off x="855450" y="3025725"/>
            <a:ext cx="7399800" cy="905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/>
              <a:t>3. </a:t>
            </a:r>
            <a:r>
              <a:rPr b="1" lang="ru" sz="2100"/>
              <a:t>АНАЛИЗ, ОСМЫСЛЕНИЕ И ОБЪЯСНЕНИЕ ДАННОЙ СИТУАЦИИ ИЛИ ВЫБОР СПОСОБА ДЕЙСТВИЯ В НЕЙ</a:t>
            </a:r>
            <a:endParaRPr b="1" sz="2100"/>
          </a:p>
        </p:txBody>
      </p:sp>
      <p:sp>
        <p:nvSpPr>
          <p:cNvPr id="133" name="Google Shape;133;p24"/>
          <p:cNvSpPr/>
          <p:nvPr/>
        </p:nvSpPr>
        <p:spPr>
          <a:xfrm>
            <a:off x="855450" y="638250"/>
            <a:ext cx="7399800" cy="964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b="1" lang="ru" sz="2100"/>
              <a:t>ПОНИМАНИЕ ЦЕННОСТИ ЗНАНИЙ ДЛЯ ЭФФЕКТИВНОЙ ДАЛЬНЕЙШЕЙ ДЕЯТЕЛЬНОСТИ</a:t>
            </a:r>
            <a:endParaRPr b="1" sz="2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311700" y="188475"/>
            <a:ext cx="3024600" cy="76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1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Задача:</a:t>
            </a:r>
            <a:endParaRPr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4845675" y="284700"/>
            <a:ext cx="40299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Контекстная задача:</a:t>
            </a:r>
            <a:endParaRPr b="1" sz="24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0" name="Google Shape;140;p25"/>
          <p:cNvSpPr/>
          <p:nvPr/>
        </p:nvSpPr>
        <p:spPr>
          <a:xfrm>
            <a:off x="299425" y="1112100"/>
            <a:ext cx="2277600" cy="470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/>
              <a:t>УСЛОВИЕ</a:t>
            </a:r>
            <a:endParaRPr b="1" sz="2100"/>
          </a:p>
        </p:txBody>
      </p:sp>
      <p:sp>
        <p:nvSpPr>
          <p:cNvPr id="141" name="Google Shape;141;p25"/>
          <p:cNvSpPr/>
          <p:nvPr/>
        </p:nvSpPr>
        <p:spPr>
          <a:xfrm>
            <a:off x="299425" y="1881200"/>
            <a:ext cx="2277600" cy="4704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/>
              <a:t>ВОПРОС</a:t>
            </a:r>
            <a:endParaRPr b="1" sz="2100"/>
          </a:p>
        </p:txBody>
      </p:sp>
      <p:sp>
        <p:nvSpPr>
          <p:cNvPr id="142" name="Google Shape;142;p25"/>
          <p:cNvSpPr/>
          <p:nvPr/>
        </p:nvSpPr>
        <p:spPr>
          <a:xfrm>
            <a:off x="299425" y="2650300"/>
            <a:ext cx="2277600" cy="4704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/>
              <a:t>РЕШЕНИЕ</a:t>
            </a:r>
            <a:endParaRPr b="1" sz="2100"/>
          </a:p>
        </p:txBody>
      </p:sp>
      <p:sp>
        <p:nvSpPr>
          <p:cNvPr id="143" name="Google Shape;143;p25"/>
          <p:cNvSpPr/>
          <p:nvPr/>
        </p:nvSpPr>
        <p:spPr>
          <a:xfrm>
            <a:off x="299425" y="3965575"/>
            <a:ext cx="2277600" cy="4704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/>
              <a:t>ОТВЕТ</a:t>
            </a:r>
            <a:endParaRPr b="1" sz="2100"/>
          </a:p>
        </p:txBody>
      </p:sp>
      <p:sp>
        <p:nvSpPr>
          <p:cNvPr id="144" name="Google Shape;144;p25"/>
          <p:cNvSpPr/>
          <p:nvPr/>
        </p:nvSpPr>
        <p:spPr>
          <a:xfrm>
            <a:off x="3336300" y="1116625"/>
            <a:ext cx="5592900" cy="470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/>
              <a:t>КОНКРЕТНАЯ ЖИЗНЕННАЯ СИТУАЦИЯ</a:t>
            </a:r>
            <a:endParaRPr b="1" sz="2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" type="body"/>
          </p:nvPr>
        </p:nvSpPr>
        <p:spPr>
          <a:xfrm>
            <a:off x="311700" y="188475"/>
            <a:ext cx="3024600" cy="76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1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Задача:</a:t>
            </a:r>
            <a:endParaRPr/>
          </a:p>
        </p:txBody>
      </p:sp>
      <p:sp>
        <p:nvSpPr>
          <p:cNvPr id="150" name="Google Shape;150;p26"/>
          <p:cNvSpPr txBox="1"/>
          <p:nvPr>
            <p:ph idx="1" type="body"/>
          </p:nvPr>
        </p:nvSpPr>
        <p:spPr>
          <a:xfrm>
            <a:off x="4845675" y="284700"/>
            <a:ext cx="40299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Контекстная з</a:t>
            </a:r>
            <a:r>
              <a:rPr b="1" lang="ru" sz="24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адача:</a:t>
            </a:r>
            <a:endParaRPr b="1" sz="24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1" name="Google Shape;151;p26"/>
          <p:cNvSpPr/>
          <p:nvPr/>
        </p:nvSpPr>
        <p:spPr>
          <a:xfrm>
            <a:off x="299425" y="1112100"/>
            <a:ext cx="2277600" cy="470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/>
              <a:t>УСЛОВИЕ</a:t>
            </a:r>
            <a:endParaRPr b="1" sz="2100"/>
          </a:p>
        </p:txBody>
      </p:sp>
      <p:sp>
        <p:nvSpPr>
          <p:cNvPr id="152" name="Google Shape;152;p26"/>
          <p:cNvSpPr/>
          <p:nvPr/>
        </p:nvSpPr>
        <p:spPr>
          <a:xfrm>
            <a:off x="299425" y="1881200"/>
            <a:ext cx="2277600" cy="4704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/>
              <a:t>ВОПРОС</a:t>
            </a:r>
            <a:endParaRPr b="1" sz="2100"/>
          </a:p>
        </p:txBody>
      </p:sp>
      <p:sp>
        <p:nvSpPr>
          <p:cNvPr id="153" name="Google Shape;153;p26"/>
          <p:cNvSpPr/>
          <p:nvPr/>
        </p:nvSpPr>
        <p:spPr>
          <a:xfrm>
            <a:off x="299425" y="2650300"/>
            <a:ext cx="2277600" cy="4704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/>
              <a:t>РЕШЕНИЕ</a:t>
            </a:r>
            <a:endParaRPr b="1" sz="2100"/>
          </a:p>
        </p:txBody>
      </p:sp>
      <p:sp>
        <p:nvSpPr>
          <p:cNvPr id="154" name="Google Shape;154;p26"/>
          <p:cNvSpPr/>
          <p:nvPr/>
        </p:nvSpPr>
        <p:spPr>
          <a:xfrm>
            <a:off x="299425" y="3965575"/>
            <a:ext cx="2277600" cy="4704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/>
              <a:t>ОТВЕТ</a:t>
            </a:r>
            <a:endParaRPr b="1" sz="2100"/>
          </a:p>
        </p:txBody>
      </p:sp>
      <p:sp>
        <p:nvSpPr>
          <p:cNvPr id="155" name="Google Shape;155;p26"/>
          <p:cNvSpPr/>
          <p:nvPr/>
        </p:nvSpPr>
        <p:spPr>
          <a:xfrm>
            <a:off x="3336300" y="1116625"/>
            <a:ext cx="5592900" cy="470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/>
              <a:t>КОНКРЕТНАЯ ЖИЗНЕННАЯ СИТУАЦИЯ</a:t>
            </a:r>
            <a:endParaRPr b="1" sz="2100"/>
          </a:p>
        </p:txBody>
      </p:sp>
      <p:sp>
        <p:nvSpPr>
          <p:cNvPr id="156" name="Google Shape;156;p26"/>
          <p:cNvSpPr/>
          <p:nvPr/>
        </p:nvSpPr>
        <p:spPr>
          <a:xfrm>
            <a:off x="3336300" y="1880675"/>
            <a:ext cx="5592900" cy="4704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/>
              <a:t>ВСТРЕЧА С УЧЕБНОЙ ПРОБЛЕМОЙ</a:t>
            </a:r>
            <a:endParaRPr b="1" sz="2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idx="1" type="body"/>
          </p:nvPr>
        </p:nvSpPr>
        <p:spPr>
          <a:xfrm>
            <a:off x="311700" y="188475"/>
            <a:ext cx="3024600" cy="76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1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Задача:</a:t>
            </a:r>
            <a:endParaRPr/>
          </a:p>
        </p:txBody>
      </p:sp>
      <p:sp>
        <p:nvSpPr>
          <p:cNvPr id="162" name="Google Shape;162;p27"/>
          <p:cNvSpPr txBox="1"/>
          <p:nvPr>
            <p:ph idx="1" type="body"/>
          </p:nvPr>
        </p:nvSpPr>
        <p:spPr>
          <a:xfrm>
            <a:off x="4845675" y="284700"/>
            <a:ext cx="40299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Контекстная задача:</a:t>
            </a:r>
            <a:endParaRPr b="1" sz="24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3" name="Google Shape;163;p27"/>
          <p:cNvSpPr/>
          <p:nvPr/>
        </p:nvSpPr>
        <p:spPr>
          <a:xfrm>
            <a:off x="299425" y="1112100"/>
            <a:ext cx="2277600" cy="470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/>
              <a:t>УСЛОВИЕ</a:t>
            </a:r>
            <a:endParaRPr b="1" sz="2100"/>
          </a:p>
        </p:txBody>
      </p:sp>
      <p:sp>
        <p:nvSpPr>
          <p:cNvPr id="164" name="Google Shape;164;p27"/>
          <p:cNvSpPr/>
          <p:nvPr/>
        </p:nvSpPr>
        <p:spPr>
          <a:xfrm>
            <a:off x="299425" y="1881200"/>
            <a:ext cx="2277600" cy="4704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/>
              <a:t>ВОПРОС</a:t>
            </a:r>
            <a:endParaRPr b="1" sz="2100"/>
          </a:p>
        </p:txBody>
      </p:sp>
      <p:sp>
        <p:nvSpPr>
          <p:cNvPr id="165" name="Google Shape;165;p27"/>
          <p:cNvSpPr/>
          <p:nvPr/>
        </p:nvSpPr>
        <p:spPr>
          <a:xfrm>
            <a:off x="299425" y="2650300"/>
            <a:ext cx="2277600" cy="4704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/>
              <a:t>РЕШЕНИЕ</a:t>
            </a:r>
            <a:endParaRPr b="1" sz="2100"/>
          </a:p>
        </p:txBody>
      </p:sp>
      <p:sp>
        <p:nvSpPr>
          <p:cNvPr id="166" name="Google Shape;166;p27"/>
          <p:cNvSpPr/>
          <p:nvPr/>
        </p:nvSpPr>
        <p:spPr>
          <a:xfrm>
            <a:off x="299425" y="3965575"/>
            <a:ext cx="2277600" cy="4704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/>
              <a:t>ОТВЕТ</a:t>
            </a:r>
            <a:endParaRPr b="1" sz="2100"/>
          </a:p>
        </p:txBody>
      </p:sp>
      <p:sp>
        <p:nvSpPr>
          <p:cNvPr id="167" name="Google Shape;167;p27"/>
          <p:cNvSpPr/>
          <p:nvPr/>
        </p:nvSpPr>
        <p:spPr>
          <a:xfrm>
            <a:off x="3336300" y="1116625"/>
            <a:ext cx="5592900" cy="470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/>
              <a:t>КОНКРЕТНАЯ ЖИЗНЕННАЯ СИТУАЦИЯ</a:t>
            </a:r>
            <a:endParaRPr b="1" sz="2100"/>
          </a:p>
        </p:txBody>
      </p:sp>
      <p:sp>
        <p:nvSpPr>
          <p:cNvPr id="168" name="Google Shape;168;p27"/>
          <p:cNvSpPr/>
          <p:nvPr/>
        </p:nvSpPr>
        <p:spPr>
          <a:xfrm>
            <a:off x="3336300" y="1880675"/>
            <a:ext cx="5592900" cy="4704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/>
              <a:t>ВСТРЕЧА С УЧЕБНОЙ ПРОБЛЕМОЙ</a:t>
            </a:r>
            <a:endParaRPr b="1" sz="2100"/>
          </a:p>
        </p:txBody>
      </p:sp>
      <p:sp>
        <p:nvSpPr>
          <p:cNvPr id="169" name="Google Shape;169;p27"/>
          <p:cNvSpPr/>
          <p:nvPr/>
        </p:nvSpPr>
        <p:spPr>
          <a:xfrm>
            <a:off x="3336300" y="2644725"/>
            <a:ext cx="5592900" cy="9054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/>
              <a:t>АНАЛИЗ, ОСМЫСЛЕНИЕ И ОБЪЯСНЕНИЕ ДАННОЙ СИТУАЦИИ ИЛИ ВЫБОР СПОСОБА ДЕЙСТВИЯ В НЕЙ</a:t>
            </a:r>
            <a:endParaRPr b="1" sz="2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idx="1" type="body"/>
          </p:nvPr>
        </p:nvSpPr>
        <p:spPr>
          <a:xfrm>
            <a:off x="311700" y="188475"/>
            <a:ext cx="3024600" cy="76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1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Задача:</a:t>
            </a:r>
            <a:endParaRPr/>
          </a:p>
        </p:txBody>
      </p:sp>
      <p:sp>
        <p:nvSpPr>
          <p:cNvPr id="175" name="Google Shape;175;p28"/>
          <p:cNvSpPr txBox="1"/>
          <p:nvPr>
            <p:ph idx="1" type="body"/>
          </p:nvPr>
        </p:nvSpPr>
        <p:spPr>
          <a:xfrm>
            <a:off x="4845675" y="284700"/>
            <a:ext cx="40299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Контекстная задача:</a:t>
            </a:r>
            <a:endParaRPr b="1" sz="24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6" name="Google Shape;176;p28"/>
          <p:cNvSpPr/>
          <p:nvPr/>
        </p:nvSpPr>
        <p:spPr>
          <a:xfrm>
            <a:off x="299425" y="1112100"/>
            <a:ext cx="2277600" cy="470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/>
              <a:t>УСЛОВИЕ</a:t>
            </a:r>
            <a:endParaRPr b="1" sz="2100"/>
          </a:p>
        </p:txBody>
      </p:sp>
      <p:sp>
        <p:nvSpPr>
          <p:cNvPr id="177" name="Google Shape;177;p28"/>
          <p:cNvSpPr/>
          <p:nvPr/>
        </p:nvSpPr>
        <p:spPr>
          <a:xfrm>
            <a:off x="299425" y="1881200"/>
            <a:ext cx="2277600" cy="4704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/>
              <a:t>ВОПРОС</a:t>
            </a:r>
            <a:endParaRPr b="1" sz="2100"/>
          </a:p>
        </p:txBody>
      </p:sp>
      <p:sp>
        <p:nvSpPr>
          <p:cNvPr id="178" name="Google Shape;178;p28"/>
          <p:cNvSpPr/>
          <p:nvPr/>
        </p:nvSpPr>
        <p:spPr>
          <a:xfrm>
            <a:off x="299425" y="2650300"/>
            <a:ext cx="2277600" cy="4704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/>
              <a:t>РЕШЕНИЕ</a:t>
            </a:r>
            <a:endParaRPr b="1" sz="2100"/>
          </a:p>
        </p:txBody>
      </p:sp>
      <p:sp>
        <p:nvSpPr>
          <p:cNvPr id="179" name="Google Shape;179;p28"/>
          <p:cNvSpPr/>
          <p:nvPr/>
        </p:nvSpPr>
        <p:spPr>
          <a:xfrm>
            <a:off x="299425" y="3965575"/>
            <a:ext cx="2277600" cy="4704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/>
              <a:t>ОТВЕТ</a:t>
            </a:r>
            <a:endParaRPr b="1" sz="2100"/>
          </a:p>
        </p:txBody>
      </p:sp>
      <p:sp>
        <p:nvSpPr>
          <p:cNvPr id="180" name="Google Shape;180;p28"/>
          <p:cNvSpPr/>
          <p:nvPr/>
        </p:nvSpPr>
        <p:spPr>
          <a:xfrm>
            <a:off x="3336300" y="1116625"/>
            <a:ext cx="5592900" cy="470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/>
              <a:t>КОНКРЕТНАЯ ЖИЗНЕННАЯ СИТУАЦИЯ</a:t>
            </a:r>
            <a:endParaRPr b="1" sz="2100"/>
          </a:p>
        </p:txBody>
      </p:sp>
      <p:sp>
        <p:nvSpPr>
          <p:cNvPr id="181" name="Google Shape;181;p28"/>
          <p:cNvSpPr/>
          <p:nvPr/>
        </p:nvSpPr>
        <p:spPr>
          <a:xfrm>
            <a:off x="3336300" y="1880675"/>
            <a:ext cx="5592900" cy="4704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/>
              <a:t>ВСТРЕЧА С УЧЕБНОЙ ПРОБЛЕМОЙ</a:t>
            </a:r>
            <a:endParaRPr b="1" sz="2100"/>
          </a:p>
        </p:txBody>
      </p:sp>
      <p:sp>
        <p:nvSpPr>
          <p:cNvPr id="182" name="Google Shape;182;p28"/>
          <p:cNvSpPr/>
          <p:nvPr/>
        </p:nvSpPr>
        <p:spPr>
          <a:xfrm>
            <a:off x="3336300" y="2644725"/>
            <a:ext cx="5592900" cy="9054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/>
              <a:t>АНАЛИЗ, ОСМЫСЛЕНИЕ И ОБЪЯСНЕНИЕ ДАННОЙ СИТУАЦИИ ИЛИ ВЫБОР СПОСОБА ДЕЙСТВИЯ В НЕЙ</a:t>
            </a:r>
            <a:endParaRPr b="1" sz="2100"/>
          </a:p>
        </p:txBody>
      </p:sp>
      <p:sp>
        <p:nvSpPr>
          <p:cNvPr id="183" name="Google Shape;183;p28"/>
          <p:cNvSpPr/>
          <p:nvPr/>
        </p:nvSpPr>
        <p:spPr>
          <a:xfrm>
            <a:off x="3336300" y="3912100"/>
            <a:ext cx="5592900" cy="9642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/>
              <a:t>ПОНИМАНИЕ ЦЕННОСТИ ЗНАНИЙ ДЛЯ ЭФФЕКТИВНОЙ ДАЛЬНЕЙШЕЙ ДЕЯТЕЛЬНОСТИ</a:t>
            </a:r>
            <a:endParaRPr b="1" sz="2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/>
        </p:nvSpPr>
        <p:spPr>
          <a:xfrm>
            <a:off x="101475" y="550175"/>
            <a:ext cx="8807400" cy="3648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0000FF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Контекстная задача</a:t>
            </a:r>
            <a:r>
              <a:rPr b="1" lang="ru" sz="20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lang="ru" sz="15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– </a:t>
            </a:r>
            <a:r>
              <a:rPr b="1" i="1" lang="ru" sz="15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это задача, в условии которой известным, </a:t>
            </a:r>
            <a:endParaRPr b="1" i="1" sz="15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5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или данным, является </a:t>
            </a:r>
            <a:r>
              <a:rPr b="1" i="1" lang="ru" sz="1500" u="sng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описание конкретной жизненной ситуации,</a:t>
            </a:r>
            <a:r>
              <a:rPr b="1" i="1" lang="ru" sz="15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1" i="1" sz="15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5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связанной с имеющимися у ребят знаниями и опытом. </a:t>
            </a:r>
            <a:endParaRPr b="1" i="1" sz="15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5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Требованием, или </a:t>
            </a:r>
            <a:r>
              <a:rPr b="1" i="1" lang="ru" sz="1500" u="sng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искомым, задачи является актуализация этого опыта</a:t>
            </a:r>
            <a:r>
              <a:rPr b="1" i="1" lang="ru" sz="15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 с целью </a:t>
            </a:r>
            <a:r>
              <a:rPr b="1" i="1" lang="ru" sz="1500" u="sng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анализа, осмысления и объяснения данной ситуации </a:t>
            </a:r>
            <a:endParaRPr b="1" i="1" sz="1500" u="sng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500" u="sng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или для выбора способа действия в ней</a:t>
            </a:r>
            <a:r>
              <a:rPr b="1" i="1" lang="ru" sz="15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b="1" i="1" sz="15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5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А результатом ее решения становится </a:t>
            </a:r>
            <a:r>
              <a:rPr b="1" i="1" lang="ru" sz="1500" u="sng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встреча с учебной проблемой,</a:t>
            </a:r>
            <a:r>
              <a:rPr b="1" i="1" lang="ru" sz="15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1" i="1" sz="15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5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то есть осознание неполноты, недостаточности своих знаний и одновременно с этим — </a:t>
            </a:r>
            <a:r>
              <a:rPr b="1" i="1" lang="ru" sz="1500" u="sng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понимание их ценности </a:t>
            </a:r>
            <a:endParaRPr b="1" i="1" sz="1500" u="sng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500" u="sng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для эффективной дальнейшей деятельности.</a:t>
            </a:r>
            <a:endParaRPr b="1" i="1" sz="1700" u="sng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/>
          <p:nvPr/>
        </p:nvSpPr>
        <p:spPr>
          <a:xfrm>
            <a:off x="298950" y="123725"/>
            <a:ext cx="8546100" cy="4764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0000FF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ТРЕБОВАНИЯ</a:t>
            </a:r>
            <a:endParaRPr b="1" sz="1700">
              <a:solidFill>
                <a:srgbClr val="0000FF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1)  Опора на жизненный опыт детей </a:t>
            </a:r>
            <a:endParaRPr b="1" sz="17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2)  Новизна, интерес</a:t>
            </a:r>
            <a:endParaRPr b="1" sz="17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3)  Математические и нематематические проблемы и их взаимная связь</a:t>
            </a:r>
            <a:endParaRPr b="1" sz="17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4)  Задача - программа - цель (не притягиваем за уши)</a:t>
            </a:r>
            <a:endParaRPr b="1" sz="17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5)  Сплошные и несплошные тексты</a:t>
            </a:r>
            <a:endParaRPr b="1" sz="17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6) Модель решения существует</a:t>
            </a:r>
            <a:endParaRPr b="1" sz="17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7) Соответствие уровню подготовленности школьника</a:t>
            </a:r>
            <a:endParaRPr b="1" sz="17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7)  Последовательность сюжета и вопросов</a:t>
            </a:r>
            <a:endParaRPr b="1" sz="17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8)  Задача- «ловушка»,  </a:t>
            </a: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проблема </a:t>
            </a: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в неявном виде </a:t>
            </a:r>
            <a:endParaRPr b="1" sz="17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9) СВЕРХЗАДАЧА </a:t>
            </a:r>
            <a:endParaRPr b="1" sz="17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94" name="Google Shape;194;p30"/>
          <p:cNvPicPr preferRelativeResize="0"/>
          <p:nvPr/>
        </p:nvPicPr>
        <p:blipFill rotWithShape="1">
          <a:blip r:embed="rId3">
            <a:alphaModFix/>
          </a:blip>
          <a:srcRect b="16634" l="17868" r="17061" t="21203"/>
          <a:stretch/>
        </p:blipFill>
        <p:spPr>
          <a:xfrm>
            <a:off x="7549525" y="3742675"/>
            <a:ext cx="1144175" cy="109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/>
          <p:nvPr/>
        </p:nvSpPr>
        <p:spPr>
          <a:xfrm>
            <a:off x="0" y="0"/>
            <a:ext cx="87876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accent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Алгоритм “рождения” контекстной задачи</a:t>
            </a:r>
            <a:endParaRPr b="1" sz="1900">
              <a:solidFill>
                <a:schemeClr val="accent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fortaa"/>
              <a:buNone/>
            </a:pP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5) Составьте ТЕКСТ-ОПИСАНИЕ = “УСЛОВИЕ ЗАДАЧИ”</a:t>
            </a:r>
            <a:endParaRPr b="1" sz="17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fortaa"/>
              <a:buNone/>
            </a:pPr>
            <a:r>
              <a:rPr b="1" lang="ru" sz="17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6) Сформулируйте ЗАДАНИЕ (помните: план ситуации = план действий для её осуществления)</a:t>
            </a:r>
            <a:endParaRPr b="1" sz="17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31"/>
          <p:cNvSpPr/>
          <p:nvPr/>
        </p:nvSpPr>
        <p:spPr>
          <a:xfrm>
            <a:off x="117625" y="481200"/>
            <a:ext cx="4149000" cy="1999800"/>
          </a:xfrm>
          <a:prstGeom prst="wedgeRoundRectCallout">
            <a:avLst>
              <a:gd fmla="val 61071" name="adj1"/>
              <a:gd fmla="val 4723" name="adj2"/>
              <a:gd fmla="val 0" name="adj3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899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None/>
            </a:pPr>
            <a:r>
              <a:rPr b="1" lang="ru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1) Определите ТЕМУ</a:t>
            </a:r>
            <a:endParaRPr b="1" sz="1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28600" lvl="0" marL="899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fortaa"/>
              <a:buNone/>
            </a:pPr>
            <a:r>
              <a:rPr b="1" lang="ru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2) Выявите “ИЗВЕСТНОЕ”</a:t>
            </a:r>
            <a:endParaRPr b="1" sz="1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28600" lvl="0" marL="899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fortaa"/>
              <a:buNone/>
            </a:pPr>
            <a:r>
              <a:rPr b="1" lang="ru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3) Продумайте “НОВОЕ”</a:t>
            </a:r>
            <a:endParaRPr b="1" sz="1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28600" lvl="0" marL="899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fortaa"/>
              <a:buNone/>
            </a:pPr>
            <a:r>
              <a:rPr b="1" lang="ru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4) Ответьте “ЗАЧЕМ ЭТО ИМ?”</a:t>
            </a:r>
            <a:endParaRPr b="1" sz="19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1" name="Google Shape;201;p31"/>
          <p:cNvSpPr/>
          <p:nvPr/>
        </p:nvSpPr>
        <p:spPr>
          <a:xfrm>
            <a:off x="5004500" y="481200"/>
            <a:ext cx="4050600" cy="19998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Comfortaa"/>
                <a:ea typeface="Comfortaa"/>
                <a:cs typeface="Comfortaa"/>
                <a:sym typeface="Comfortaa"/>
              </a:rPr>
              <a:t>ПРЕВРАТИТЕ В ЛИЧНОСТНО-ЗНАЧИМУЮ ПРОБЛЕМУ. ВОПРОС ОТ ЛИЦА УЧЕНИКОВ. ПРИДУМАЙТЕ ЖИЗНЕННУЮ СИТУАЦИЮ.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02" name="Google Shape;20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8450" y="3582075"/>
            <a:ext cx="2702650" cy="13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76450" y="236725"/>
            <a:ext cx="8520600" cy="8418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340"/>
              <a:t>Отлично разбираюсь в данном вопросе</a:t>
            </a:r>
            <a:endParaRPr sz="2340"/>
          </a:p>
        </p:txBody>
      </p:sp>
      <p:sp>
        <p:nvSpPr>
          <p:cNvPr id="61" name="Google Shape;61;p14"/>
          <p:cNvSpPr txBox="1"/>
          <p:nvPr>
            <p:ph type="title"/>
          </p:nvPr>
        </p:nvSpPr>
        <p:spPr>
          <a:xfrm>
            <a:off x="76450" y="1220525"/>
            <a:ext cx="8520600" cy="8418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340"/>
              <a:t>Знаю теорию, но хочу понять на практике</a:t>
            </a:r>
            <a:endParaRPr sz="2340"/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76450" y="2204325"/>
            <a:ext cx="8520600" cy="8418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340"/>
              <a:t>Что-то слышал о ФГ</a:t>
            </a:r>
            <a:endParaRPr sz="2340"/>
          </a:p>
        </p:txBody>
      </p:sp>
      <p:sp>
        <p:nvSpPr>
          <p:cNvPr id="63" name="Google Shape;63;p14"/>
          <p:cNvSpPr txBox="1"/>
          <p:nvPr>
            <p:ph type="title"/>
          </p:nvPr>
        </p:nvSpPr>
        <p:spPr>
          <a:xfrm>
            <a:off x="76450" y="3210850"/>
            <a:ext cx="8520600" cy="8418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340"/>
              <a:t>Для меня это новая проблема, хочу учиться</a:t>
            </a:r>
            <a:endParaRPr sz="2340"/>
          </a:p>
        </p:txBody>
      </p:sp>
      <p:sp>
        <p:nvSpPr>
          <p:cNvPr id="64" name="Google Shape;64;p14"/>
          <p:cNvSpPr txBox="1"/>
          <p:nvPr>
            <p:ph type="title"/>
          </p:nvPr>
        </p:nvSpPr>
        <p:spPr>
          <a:xfrm>
            <a:off x="76450" y="4217375"/>
            <a:ext cx="8520600" cy="8418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340"/>
              <a:t>Просто хочу послушать</a:t>
            </a:r>
            <a:endParaRPr sz="234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/>
          <p:nvPr/>
        </p:nvSpPr>
        <p:spPr>
          <a:xfrm>
            <a:off x="0" y="0"/>
            <a:ext cx="8787600" cy="4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chemeClr val="accent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На что будем обращать внимание </a:t>
            </a:r>
            <a:endParaRPr b="1" sz="2300">
              <a:solidFill>
                <a:schemeClr val="accent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chemeClr val="accent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при анализе задачи:</a:t>
            </a:r>
            <a:endParaRPr b="1" sz="2300">
              <a:solidFill>
                <a:schemeClr val="accent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None/>
            </a:pPr>
            <a:r>
              <a:rPr b="1" lang="ru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1) Названа ТЕМА урока</a:t>
            </a:r>
            <a:endParaRPr b="1" sz="2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mfortaa"/>
              <a:buNone/>
            </a:pPr>
            <a:r>
              <a:rPr b="1" lang="ru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2) Определено, что НОВОЕ должны узнать учащиеся</a:t>
            </a:r>
            <a:endParaRPr b="1" sz="2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mfortaa"/>
              <a:buNone/>
            </a:pPr>
            <a:r>
              <a:rPr b="1" lang="ru" sz="2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4) Понятно, ЗАЧЕМ ЭТО ИМ (они сталкиваются/столкнутся с этим в жизни)</a:t>
            </a:r>
            <a:endParaRPr b="1" sz="2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mfortaa"/>
              <a:buNone/>
            </a:pPr>
            <a:r>
              <a:rPr b="1" lang="ru" sz="21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5) Составлен ТЕКСТ-ОПИСАНИЕ ситуации</a:t>
            </a:r>
            <a:endParaRPr b="1" sz="21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mfortaa"/>
              <a:buNone/>
            </a:pPr>
            <a:r>
              <a:rPr b="1" lang="ru" sz="21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6) Сформулировано ЗАДАНИЕ по предмету в последовательности, соответствующей ситуации</a:t>
            </a:r>
            <a:endParaRPr b="1" sz="21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3"/>
          <p:cNvPicPr preferRelativeResize="0"/>
          <p:nvPr/>
        </p:nvPicPr>
        <p:blipFill rotWithShape="1">
          <a:blip r:embed="rId3">
            <a:alphaModFix/>
          </a:blip>
          <a:srcRect b="52401" l="0" r="0" t="0"/>
          <a:stretch/>
        </p:blipFill>
        <p:spPr>
          <a:xfrm>
            <a:off x="1136200" y="151050"/>
            <a:ext cx="6766201" cy="480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4200" y="167075"/>
            <a:ext cx="6225275" cy="480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5"/>
          <p:cNvPicPr preferRelativeResize="0"/>
          <p:nvPr/>
        </p:nvPicPr>
        <p:blipFill rotWithShape="1">
          <a:blip r:embed="rId3">
            <a:alphaModFix/>
          </a:blip>
          <a:srcRect b="5704" l="0" r="0" t="0"/>
          <a:stretch/>
        </p:blipFill>
        <p:spPr>
          <a:xfrm>
            <a:off x="1744825" y="1131750"/>
            <a:ext cx="5334000" cy="25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25450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55875" cy="469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/>
        </p:nvSpPr>
        <p:spPr>
          <a:xfrm>
            <a:off x="873750" y="664450"/>
            <a:ext cx="7188900" cy="7080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latin typeface="Comfortaa"/>
                <a:ea typeface="Comfortaa"/>
                <a:cs typeface="Comfortaa"/>
                <a:sym typeface="Comfortaa"/>
              </a:rPr>
              <a:t>1. </a:t>
            </a:r>
            <a:r>
              <a:rPr b="1" lang="ru" sz="1700">
                <a:latin typeface="Comfortaa"/>
                <a:ea typeface="Comfortaa"/>
                <a:cs typeface="Comfortaa"/>
                <a:sym typeface="Comfortaa"/>
              </a:rPr>
              <a:t>Т</a:t>
            </a:r>
            <a:r>
              <a:rPr b="1" lang="ru" sz="1700">
                <a:latin typeface="Comfortaa"/>
                <a:ea typeface="Comfortaa"/>
                <a:cs typeface="Comfortaa"/>
                <a:sym typeface="Comfortaa"/>
              </a:rPr>
              <a:t>ермин “функциональная грамотность” был введен ЮНЕСКО в 1998 г.?</a:t>
            </a:r>
            <a:endParaRPr b="1" sz="1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873750" y="1709825"/>
            <a:ext cx="7188900" cy="7080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latin typeface="Comfortaa"/>
                <a:ea typeface="Comfortaa"/>
                <a:cs typeface="Comfortaa"/>
                <a:sym typeface="Comfortaa"/>
              </a:rPr>
              <a:t>2. </a:t>
            </a:r>
            <a:r>
              <a:rPr b="1" lang="ru" sz="1700">
                <a:latin typeface="Comfortaa"/>
                <a:ea typeface="Comfortaa"/>
                <a:cs typeface="Comfortaa"/>
                <a:sym typeface="Comfortaa"/>
              </a:rPr>
              <a:t>Изначально этот термин был применим для взрослого  неграмотного населения?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873750" y="2715475"/>
            <a:ext cx="7188900" cy="7080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latin typeface="Comfortaa"/>
                <a:ea typeface="Comfortaa"/>
                <a:cs typeface="Comfortaa"/>
                <a:sym typeface="Comfortaa"/>
              </a:rPr>
              <a:t>3. Базовой составляющей ФГ являлись умение читать, писать и компьютерная грамотность?</a:t>
            </a:r>
            <a:endParaRPr b="1" sz="1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873750" y="3780725"/>
            <a:ext cx="7188900" cy="9696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latin typeface="Comfortaa"/>
                <a:ea typeface="Comfortaa"/>
                <a:cs typeface="Comfortaa"/>
                <a:sym typeface="Comfortaa"/>
              </a:rPr>
              <a:t>4. В современных педагогических работах авторы формулируют ФГ через понятия “уровень” (степень) и “способность”?</a:t>
            </a:r>
            <a:endParaRPr b="1" sz="17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b="0" l="9345" r="16831" t="0"/>
          <a:stretch/>
        </p:blipFill>
        <p:spPr>
          <a:xfrm>
            <a:off x="8282675" y="60525"/>
            <a:ext cx="770576" cy="10438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3266800" y="178725"/>
            <a:ext cx="2124900" cy="4002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>
                <a:solidFill>
                  <a:srgbClr val="9900FF"/>
                </a:solidFill>
                <a:latin typeface="Comfortaa"/>
                <a:ea typeface="Comfortaa"/>
                <a:cs typeface="Comfortaa"/>
                <a:sym typeface="Comfortaa"/>
              </a:rPr>
              <a:t>“крестики/нолики”</a:t>
            </a:r>
            <a:endParaRPr b="1" i="1">
              <a:solidFill>
                <a:srgbClr val="99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8"/>
          <p:cNvGraphicFramePr/>
          <p:nvPr/>
        </p:nvGraphicFramePr>
        <p:xfrm>
          <a:off x="1483700" y="418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{BA02147B-C5D5-4CA2-8622-78507E7F1922}</a:tableStyleId>
              </a:tblPr>
              <a:tblGrid>
                <a:gridCol w="2785425"/>
                <a:gridCol w="2998925"/>
              </a:tblGrid>
              <a:tr h="2280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100"/>
                        <a:t>Х</a:t>
                      </a:r>
                      <a:endParaRPr sz="13100"/>
                    </a:p>
                  </a:txBody>
                  <a:tcPr marT="91425" marB="91425" marR="91425" marL="91425">
                    <a:lnL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100"/>
                        <a:t>О</a:t>
                      </a:r>
                      <a:endParaRPr sz="13100"/>
                    </a:p>
                  </a:txBody>
                  <a:tcPr marT="91425" marB="91425" marR="91425" marL="91425">
                    <a:lnL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0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100"/>
                        <a:t>Х</a:t>
                      </a:r>
                      <a:endParaRPr sz="13100"/>
                    </a:p>
                  </a:txBody>
                  <a:tcPr marT="91425" marB="91425" marR="91425" marL="91425">
                    <a:lnL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100"/>
                        <a:t>О</a:t>
                      </a:r>
                      <a:endParaRPr sz="13100"/>
                    </a:p>
                  </a:txBody>
                  <a:tcPr marT="91425" marB="91425" marR="91425" marL="91425">
                    <a:lnL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976850" y="973675"/>
            <a:ext cx="7453200" cy="129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9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Функциональная грамотность</a:t>
            </a:r>
            <a:r>
              <a:rPr lang="ru"/>
              <a:t> </a:t>
            </a:r>
            <a:r>
              <a:rPr b="1" lang="ru" sz="3085">
                <a:solidFill>
                  <a:schemeClr val="dk1"/>
                </a:solidFill>
              </a:rPr>
              <a:t>- </a:t>
            </a:r>
            <a:r>
              <a:rPr b="1" i="1" lang="ru" sz="3085">
                <a:solidFill>
                  <a:schemeClr val="dk1"/>
                </a:solidFill>
              </a:rPr>
              <a:t>это …</a:t>
            </a:r>
            <a:endParaRPr b="1" i="1" sz="3085">
              <a:solidFill>
                <a:schemeClr val="dk1"/>
              </a:solidFill>
            </a:endParaRPr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1775" y="2416375"/>
            <a:ext cx="2574725" cy="257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595200" y="685125"/>
            <a:ext cx="7953600" cy="328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b="1" lang="ru" sz="4300">
                <a:latin typeface="Comfortaa"/>
                <a:ea typeface="Comfortaa"/>
                <a:cs typeface="Comfortaa"/>
                <a:sym typeface="Comfortaa"/>
              </a:rPr>
              <a:t>Функциональная грамотность -</a:t>
            </a:r>
            <a:r>
              <a:rPr b="1" lang="ru" sz="300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i="1" lang="ru" sz="30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способность человека </a:t>
            </a:r>
            <a:r>
              <a:rPr b="1" i="1" lang="ru" sz="3000" u="sng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вступать в отношения</a:t>
            </a:r>
            <a:r>
              <a:rPr b="1" i="1" lang="ru" sz="30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 с внешней средой, </a:t>
            </a:r>
            <a:r>
              <a:rPr b="1" i="1" lang="ru" sz="3000" u="sng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быстро адаптироваться</a:t>
            </a:r>
            <a:r>
              <a:rPr b="1" i="1" lang="ru" sz="30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 и </a:t>
            </a:r>
            <a:r>
              <a:rPr b="1" i="1" lang="ru" sz="3000" u="sng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функционировать</a:t>
            </a:r>
            <a:r>
              <a:rPr b="1" i="1" lang="ru" sz="30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 в ней.</a:t>
            </a:r>
            <a:endParaRPr b="1" i="1" sz="3000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/>
        </p:nvSpPr>
        <p:spPr>
          <a:xfrm>
            <a:off x="724375" y="174800"/>
            <a:ext cx="7926900" cy="46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Основы функциональной грамотности закладываются в </a:t>
            </a:r>
            <a:r>
              <a:rPr b="1" lang="ru" sz="2200" u="sng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начальной школе</a:t>
            </a:r>
            <a:r>
              <a:rPr b="1" lang="ru" sz="2200">
                <a:solidFill>
                  <a:schemeClr val="dk1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, а именно:</a:t>
            </a:r>
            <a:endParaRPr b="1" sz="2200">
              <a:solidFill>
                <a:schemeClr val="dk1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00FF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Comfortaa"/>
              <a:buAutoNum type="arabicPeriod"/>
            </a:pPr>
            <a:r>
              <a:rPr b="1" i="1" lang="ru" sz="2000">
                <a:solidFill>
                  <a:srgbClr val="0000FF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грамотность в чтении и письме;</a:t>
            </a:r>
            <a:endParaRPr b="1" i="1" sz="2000">
              <a:solidFill>
                <a:srgbClr val="0000FF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Comfortaa"/>
              <a:buAutoNum type="arabicPeriod"/>
            </a:pPr>
            <a:r>
              <a:rPr b="1" i="1" lang="ru" sz="2000">
                <a:solidFill>
                  <a:srgbClr val="0000FF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естественнонаучная грамотность;</a:t>
            </a:r>
            <a:endParaRPr b="1" i="1" sz="2000">
              <a:solidFill>
                <a:srgbClr val="0000FF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Comfortaa"/>
              <a:buAutoNum type="arabicPeriod"/>
            </a:pPr>
            <a:r>
              <a:rPr b="1" i="1" lang="ru" sz="2000">
                <a:solidFill>
                  <a:srgbClr val="0000FF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орфографическая грамотность;</a:t>
            </a:r>
            <a:endParaRPr b="1" i="1" sz="2000">
              <a:solidFill>
                <a:srgbClr val="0000FF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Comfortaa"/>
              <a:buAutoNum type="arabicPeriod"/>
            </a:pPr>
            <a:r>
              <a:rPr b="1" i="1" lang="ru" sz="2000">
                <a:solidFill>
                  <a:srgbClr val="0000FF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математическая грамотность;</a:t>
            </a:r>
            <a:endParaRPr b="1" i="1" sz="2000">
              <a:solidFill>
                <a:srgbClr val="0000FF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Comfortaa"/>
              <a:buAutoNum type="arabicPeriod"/>
            </a:pPr>
            <a:r>
              <a:rPr b="1" i="1" lang="ru" sz="2000">
                <a:solidFill>
                  <a:srgbClr val="0000FF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компьютерная грамотность;</a:t>
            </a:r>
            <a:endParaRPr b="1" i="1" sz="2000">
              <a:solidFill>
                <a:srgbClr val="0000FF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Comfortaa"/>
              <a:buAutoNum type="arabicPeriod"/>
            </a:pPr>
            <a:r>
              <a:rPr b="1" i="1" lang="ru" sz="2000">
                <a:solidFill>
                  <a:srgbClr val="0000FF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финансовая грамотность;</a:t>
            </a:r>
            <a:endParaRPr b="1" i="1" sz="2000">
              <a:solidFill>
                <a:srgbClr val="0000FF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Comfortaa"/>
              <a:buAutoNum type="arabicPeriod"/>
            </a:pPr>
            <a:r>
              <a:rPr b="1" i="1" lang="ru" sz="2000">
                <a:solidFill>
                  <a:srgbClr val="0000FF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глобальная грамотность;</a:t>
            </a:r>
            <a:endParaRPr b="1" i="1" sz="2000">
              <a:solidFill>
                <a:srgbClr val="0000FF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Comfortaa"/>
              <a:buAutoNum type="arabicPeriod"/>
            </a:pPr>
            <a:r>
              <a:rPr b="1" i="1" lang="ru" sz="2000">
                <a:solidFill>
                  <a:srgbClr val="0000FF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интеллектуальная грамотность;</a:t>
            </a:r>
            <a:endParaRPr b="1" i="1" sz="2000">
              <a:solidFill>
                <a:srgbClr val="0000FF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Comfortaa"/>
              <a:buAutoNum type="arabicPeriod"/>
            </a:pPr>
            <a:r>
              <a:rPr b="1" i="1" lang="ru" sz="2000">
                <a:solidFill>
                  <a:srgbClr val="0000FF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социально-бытовая грамотность;</a:t>
            </a:r>
            <a:endParaRPr b="1" i="1" sz="2000">
              <a:solidFill>
                <a:srgbClr val="0000FF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ru" sz="2000">
                <a:solidFill>
                  <a:srgbClr val="0000FF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10 грамотность в вопросах здоровья.</a:t>
            </a:r>
            <a:endParaRPr b="1" i="1" sz="2000">
              <a:solidFill>
                <a:srgbClr val="0000FF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6" name="Google Shape;106;p21"/>
          <p:cNvSpPr txBox="1"/>
          <p:nvPr/>
        </p:nvSpPr>
        <p:spPr>
          <a:xfrm rot="-709380">
            <a:off x="5830651" y="2445374"/>
            <a:ext cx="2076247" cy="707957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400">
                <a:solidFill>
                  <a:srgbClr val="CC0000"/>
                </a:solidFill>
                <a:latin typeface="Caveat"/>
                <a:ea typeface="Caveat"/>
                <a:cs typeface="Caveat"/>
                <a:sym typeface="Caveat"/>
              </a:rPr>
              <a:t>“солянка”</a:t>
            </a:r>
            <a:endParaRPr b="1" sz="3400">
              <a:solidFill>
                <a:srgbClr val="CC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