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5" r:id="rId3"/>
    <p:sldId id="269" r:id="rId4"/>
    <p:sldId id="257" r:id="rId5"/>
    <p:sldId id="259" r:id="rId6"/>
    <p:sldId id="270" r:id="rId7"/>
    <p:sldId id="262" r:id="rId8"/>
    <p:sldId id="266" r:id="rId9"/>
    <p:sldId id="263" r:id="rId10"/>
    <p:sldId id="267" r:id="rId11"/>
    <p:sldId id="268" r:id="rId12"/>
    <p:sldId id="264" r:id="rId13"/>
    <p:sldId id="271" r:id="rId14"/>
    <p:sldId id="272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3E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23" autoAdjust="0"/>
    <p:restoredTop sz="90929"/>
  </p:normalViewPr>
  <p:slideViewPr>
    <p:cSldViewPr>
      <p:cViewPr varScale="1">
        <p:scale>
          <a:sx n="71" d="100"/>
          <a:sy n="71" d="100"/>
        </p:scale>
        <p:origin x="-2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BBDF60-C797-4CBB-8EAB-0ABCB6831D12}" type="datetimeFigureOut">
              <a:rPr lang="ru-RU" smtClean="0"/>
              <a:pPr/>
              <a:t>13.04.2009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64E6D2-48C4-426D-80CF-E58DE91A654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4E6D2-48C4-426D-80CF-E58DE91A654B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4E6D2-48C4-426D-80CF-E58DE91A654B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4E6D2-48C4-426D-80CF-E58DE91A654B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4E6D2-48C4-426D-80CF-E58DE91A654B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4E6D2-48C4-426D-80CF-E58DE91A654B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4E6D2-48C4-426D-80CF-E58DE91A654B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4E6D2-48C4-426D-80CF-E58DE91A654B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4E6D2-48C4-426D-80CF-E58DE91A654B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4E6D2-48C4-426D-80CF-E58DE91A654B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4E6D2-48C4-426D-80CF-E58DE91A654B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4E6D2-48C4-426D-80CF-E58DE91A654B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4E6D2-48C4-426D-80CF-E58DE91A654B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4E6D2-48C4-426D-80CF-E58DE91A654B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4E6D2-48C4-426D-80CF-E58DE91A654B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b"/>
          <a:lstStyle>
            <a:lvl1pPr>
              <a:defRPr sz="6000" b="0" i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b="1"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CA45171-8278-466D-B0CE-8034FC0652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EA5D23-CCB7-4454-BF1B-09948BD808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EFEB8F-229E-49EB-BCCB-7D8F28889B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AA6AE1-A092-4B82-8E6B-53A83CA901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FD92C0-18E9-4F19-9DC7-8E5F8820E7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AEB77C-1CEC-4981-B64B-FC69E92D79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00F6B3-918A-4677-8FE6-97941F5993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BE61FB-E699-4C22-A8E6-CC546EE5F5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44CE05-9024-4C59-A53C-093E185C15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2918C5-C4A6-4E7F-A89A-065B82C8A3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4251AD-C142-4F26-8ACA-D06E44F2AC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3C076CE-306E-4BFA-902A-D0088AA3E67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472" y="1142984"/>
            <a:ext cx="7772400" cy="4286280"/>
          </a:xfrm>
          <a:effectLst>
            <a:outerShdw blurRad="50800" dir="5400000" algn="ctr" rotWithShape="0">
              <a:srgbClr val="000000"/>
            </a:outerShdw>
          </a:effectLst>
        </p:spPr>
        <p:txBody>
          <a:bodyPr/>
          <a:lstStyle/>
          <a:p>
            <a:r>
              <a:rPr lang="ru-RU" sz="44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95000"/>
                    <a:lumOff val="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Экономика БССР в первое </a:t>
            </a:r>
            <a:br>
              <a:rPr lang="ru-RU" sz="44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95000"/>
                    <a:lumOff val="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44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95000"/>
                    <a:lumOff val="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ru-RU" sz="44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95000"/>
                    <a:lumOff val="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44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95000"/>
                    <a:lumOff val="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десятилетие после войны. </a:t>
            </a:r>
            <a:br>
              <a:rPr lang="ru-RU" sz="44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95000"/>
                    <a:lumOff val="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44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95000"/>
                    <a:lumOff val="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ru-RU" sz="44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95000"/>
                    <a:lumOff val="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44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95000"/>
                    <a:lumOff val="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Выход на новый уровень развития</a:t>
            </a:r>
            <a:endParaRPr lang="en-US" sz="4400" b="1" i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2">
                  <a:lumMod val="95000"/>
                  <a:lumOff val="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  <p:sndAc>
      <p:stSnd>
        <p:snd r:embed="rId3" name="coi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000108"/>
            <a:ext cx="8715436" cy="5643602"/>
          </a:xfrm>
        </p:spPr>
        <p:txBody>
          <a:bodyPr numCol="1"/>
          <a:lstStyle/>
          <a:p>
            <a:pPr algn="just">
              <a:buFont typeface="Arial" pitchFamily="34" charset="0"/>
              <a:buChar char="•"/>
            </a:pPr>
            <a:r>
              <a:rPr lang="ru-RU" b="1" dirty="0" smtClean="0"/>
              <a:t>Платой колхозникам за их самоотверженный труд были трудодни. </a:t>
            </a:r>
            <a:endParaRPr lang="ru-RU" b="1" dirty="0" smtClean="0"/>
          </a:p>
          <a:p>
            <a:pPr algn="just">
              <a:buFont typeface="Arial" pitchFamily="34" charset="0"/>
              <a:buChar char="•"/>
            </a:pPr>
            <a:r>
              <a:rPr lang="ru-RU" b="1" dirty="0" smtClean="0"/>
              <a:t> </a:t>
            </a:r>
            <a:endParaRPr lang="ru-RU" b="1" dirty="0"/>
          </a:p>
        </p:txBody>
      </p:sp>
      <p:pic>
        <p:nvPicPr>
          <p:cNvPr id="5" name="Рисунок 4" descr="99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5852" y="428604"/>
            <a:ext cx="6357982" cy="5940236"/>
          </a:xfrm>
          <a:prstGeom prst="rect">
            <a:avLst/>
          </a:prstGeom>
          <a:solidFill>
            <a:schemeClr val="accent3"/>
          </a:solidFill>
        </p:spPr>
      </p:pic>
    </p:spTree>
  </p:cSld>
  <p:clrMapOvr>
    <a:masterClrMapping/>
  </p:clrMapOvr>
  <p:transition>
    <p:sndAc>
      <p:stSnd>
        <p:snd r:embed="rId3" name="coi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428604"/>
            <a:ext cx="7772400" cy="1143000"/>
          </a:xfrm>
        </p:spPr>
        <p:txBody>
          <a:bodyPr/>
          <a:lstStyle/>
          <a:p>
            <a:r>
              <a:rPr lang="ru-RU" dirty="0" smtClean="0"/>
              <a:t>Пятилетка в четыре года!</a:t>
            </a:r>
            <a:br>
              <a:rPr lang="ru-RU" dirty="0" smtClean="0"/>
            </a:br>
            <a:r>
              <a:rPr lang="ru-RU" dirty="0" smtClean="0"/>
              <a:t>1946 – 1950 гг.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1643050"/>
            <a:ext cx="7643866" cy="5000660"/>
          </a:xfrm>
        </p:spPr>
        <p:txBody>
          <a:bodyPr numCol="1"/>
          <a:lstStyle/>
          <a:p>
            <a:pPr algn="ctr">
              <a:buNone/>
            </a:pPr>
            <a:r>
              <a:rPr lang="ru-RU" b="1" dirty="0" smtClean="0"/>
              <a:t>По нашему мнению, именно недостаточная материальная денежная поддержка колхозов и их работников  со стороны государства стала одной из основных причин того, что</a:t>
            </a:r>
          </a:p>
          <a:p>
            <a:pPr algn="just">
              <a:buFont typeface="Arial" pitchFamily="34" charset="0"/>
              <a:buChar char="•"/>
            </a:pPr>
            <a:endParaRPr lang="ru-RU" b="1" dirty="0" smtClean="0"/>
          </a:p>
          <a:p>
            <a:pPr algn="just">
              <a:buFont typeface="Arial" pitchFamily="34" charset="0"/>
              <a:buChar char="•"/>
            </a:pPr>
            <a:endParaRPr lang="ru-RU" b="1" dirty="0" smtClean="0"/>
          </a:p>
          <a:p>
            <a:pPr algn="ctr">
              <a:buNone/>
            </a:pPr>
            <a:r>
              <a:rPr lang="ru-RU" sz="3600" b="1" dirty="0" smtClean="0"/>
              <a:t>задание четвёртого пятилетнего плана выполнить не удалось. </a:t>
            </a:r>
          </a:p>
          <a:p>
            <a:pPr algn="just">
              <a:buFont typeface="Arial" pitchFamily="34" charset="0"/>
              <a:buChar char="•"/>
            </a:pPr>
            <a:endParaRPr lang="ru-RU" b="1" dirty="0" smtClean="0"/>
          </a:p>
          <a:p>
            <a:pPr algn="just">
              <a:buNone/>
            </a:pPr>
            <a:endParaRPr lang="ru-RU" b="1" dirty="0" smtClean="0"/>
          </a:p>
          <a:p>
            <a:pPr algn="just">
              <a:buFont typeface="Arial" pitchFamily="34" charset="0"/>
              <a:buChar char="•"/>
            </a:pPr>
            <a:endParaRPr lang="ru-RU" b="1" dirty="0"/>
          </a:p>
        </p:txBody>
      </p:sp>
      <p:sp>
        <p:nvSpPr>
          <p:cNvPr id="4" name="Стрелка вниз 3"/>
          <p:cNvSpPr/>
          <p:nvPr/>
        </p:nvSpPr>
        <p:spPr>
          <a:xfrm>
            <a:off x="4357686" y="4214818"/>
            <a:ext cx="1000132" cy="1214446"/>
          </a:xfrm>
          <a:prstGeom prst="downArrow">
            <a:avLst/>
          </a:prstGeom>
          <a:solidFill>
            <a:srgbClr val="1F3E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ndAc>
      <p:stSnd>
        <p:snd r:embed="rId3" name="coi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500042"/>
            <a:ext cx="7772400" cy="1143000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3d extrusionH="57150">
              <a:bevelT w="82550" h="38100" prst="coolSlant"/>
            </a:sp3d>
          </a:bodyPr>
          <a:lstStyle/>
          <a:p>
            <a:r>
              <a:rPr lang="ru-RU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Заключение </a:t>
            </a:r>
            <a:endParaRPr lang="ru-RU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643050"/>
            <a:ext cx="8215370" cy="5072098"/>
          </a:xfrm>
        </p:spPr>
        <p:txBody>
          <a:bodyPr/>
          <a:lstStyle/>
          <a:p>
            <a:pPr>
              <a:buNone/>
            </a:pPr>
            <a:r>
              <a:rPr lang="ru-RU" sz="2400" b="1" dirty="0" smtClean="0"/>
              <a:t>	Таким образом мы пришли к выводу, что :</a:t>
            </a:r>
          </a:p>
          <a:p>
            <a:pPr>
              <a:buFont typeface="Wingdings" pitchFamily="2" charset="2"/>
              <a:buChar char="q"/>
            </a:pPr>
            <a:r>
              <a:rPr lang="ru-RU" sz="2400" b="1" dirty="0" smtClean="0"/>
              <a:t>Восстановление народного хозяйства БССР произошло в чрезвычайно сжатые сроки только благодаря трудовому энтузиазму и самоотверженному труду народа . </a:t>
            </a:r>
          </a:p>
          <a:p>
            <a:pPr>
              <a:buFont typeface="Wingdings" pitchFamily="2" charset="2"/>
              <a:buChar char="q"/>
            </a:pPr>
            <a:r>
              <a:rPr lang="ru-RU" sz="2400" b="1" dirty="0" smtClean="0"/>
              <a:t>Важную роль сыграла помощь , полученная белорусским народом от других республик и правительства СССР. </a:t>
            </a:r>
          </a:p>
          <a:p>
            <a:pPr>
              <a:buFont typeface="Wingdings" pitchFamily="2" charset="2"/>
              <a:buChar char="q"/>
            </a:pPr>
            <a:r>
              <a:rPr lang="ru-RU" sz="2400" b="1" dirty="0" smtClean="0"/>
              <a:t>Включение западно-белорусских территорий в хозяйственную деятельность страны привело к увеличению экономического потенциала республики. </a:t>
            </a:r>
          </a:p>
          <a:p>
            <a:pPr>
              <a:buFont typeface="Wingdings" pitchFamily="2" charset="2"/>
              <a:buChar char="q"/>
            </a:pPr>
            <a:endParaRPr lang="ru-RU" sz="2400" b="1" dirty="0" smtClean="0"/>
          </a:p>
          <a:p>
            <a:pPr algn="just">
              <a:buNone/>
            </a:pPr>
            <a:endParaRPr lang="ru-RU" sz="2400" b="1" dirty="0"/>
          </a:p>
        </p:txBody>
      </p:sp>
    </p:spTree>
  </p:cSld>
  <p:clrMapOvr>
    <a:masterClrMapping/>
  </p:clrMapOvr>
  <p:transition>
    <p:wipe dir="d"/>
    <p:sndAc>
      <p:stSnd>
        <p:snd r:embed="rId3" name="coi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0"/>
            <a:ext cx="8029604" cy="5572164"/>
          </a:xfrm>
        </p:spPr>
        <p:txBody>
          <a:bodyPr/>
          <a:lstStyle/>
          <a:p>
            <a:pPr algn="just">
              <a:buNone/>
            </a:pPr>
            <a:endParaRPr lang="ru-RU" sz="1800" dirty="0" smtClean="0"/>
          </a:p>
          <a:p>
            <a:pPr>
              <a:buFont typeface="Wingdings" pitchFamily="2" charset="2"/>
              <a:buChar char="q"/>
            </a:pPr>
            <a:r>
              <a:rPr lang="ru-RU" sz="1800" dirty="0" smtClean="0"/>
              <a:t>	</a:t>
            </a:r>
            <a:r>
              <a:rPr lang="ru-RU" sz="2400" b="1" dirty="0" smtClean="0"/>
              <a:t>В результате послевоенного восстановления изменилась структура промышленного  производства. Удельный вес отраслей , преобладавших до </a:t>
            </a:r>
            <a:r>
              <a:rPr lang="ru-RU" sz="2400" b="1" smtClean="0"/>
              <a:t>войны </a:t>
            </a:r>
            <a:r>
              <a:rPr lang="ru-RU" sz="2400" b="1" smtClean="0"/>
              <a:t>      (легкая</a:t>
            </a:r>
            <a:r>
              <a:rPr lang="ru-RU" sz="2400" b="1" dirty="0" smtClean="0"/>
              <a:t>, пищевая, лесная , деревообрабатывающая ), значительно снизился, основной в промышленности стала продукция машиностроения и металлообработки. </a:t>
            </a:r>
          </a:p>
          <a:p>
            <a:pPr>
              <a:buFont typeface="Wingdings" pitchFamily="2" charset="2"/>
              <a:buChar char="q"/>
            </a:pPr>
            <a:r>
              <a:rPr lang="ru-RU" sz="2400" b="1" dirty="0" smtClean="0"/>
              <a:t>	Аграрная политика определялась подчинением сельского хозяйства интересам промышленности.</a:t>
            </a:r>
          </a:p>
          <a:p>
            <a:pPr algn="ctr">
              <a:buNone/>
            </a:pPr>
            <a:r>
              <a:rPr lang="ru-RU" sz="2400" b="1" dirty="0" smtClean="0"/>
              <a:t>	</a:t>
            </a:r>
            <a:r>
              <a:rPr lang="ru-RU" sz="2800" b="1" dirty="0" smtClean="0"/>
              <a:t>Последствия такой политики, как нам кажется, мы ощущаем до настоящего времени</a:t>
            </a:r>
            <a:endParaRPr lang="ru-RU" sz="2800" b="1" dirty="0"/>
          </a:p>
        </p:txBody>
      </p:sp>
    </p:spTree>
  </p:cSld>
  <p:clrMapOvr>
    <a:masterClrMapping/>
  </p:clrMapOvr>
  <p:transition>
    <p:wipe dir="d"/>
    <p:sndAc>
      <p:stSnd>
        <p:snd r:embed="rId3" name="coi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85800" y="609600"/>
            <a:ext cx="8172480" cy="5105416"/>
          </a:xfrm>
        </p:spPr>
        <p:txBody>
          <a:bodyPr/>
          <a:lstStyle/>
          <a:p>
            <a:r>
              <a:rPr lang="ru-RU" sz="8000" dirty="0" smtClean="0"/>
              <a:t/>
            </a:r>
            <a:br>
              <a:rPr lang="ru-RU" sz="8000" dirty="0" smtClean="0"/>
            </a:br>
            <a:r>
              <a:rPr lang="ru-RU" sz="8000" dirty="0" smtClean="0"/>
              <a:t>Спасибо за внимание</a:t>
            </a:r>
            <a:br>
              <a:rPr lang="ru-RU" sz="8000" dirty="0" smtClean="0"/>
            </a:br>
            <a:endParaRPr lang="ru-RU" sz="8000" dirty="0"/>
          </a:p>
        </p:txBody>
      </p:sp>
      <p:pic>
        <p:nvPicPr>
          <p:cNvPr id="8" name="Рисунок 7" descr="17-1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72330" y="2500306"/>
            <a:ext cx="1857388" cy="1857388"/>
          </a:xfrm>
          <a:prstGeom prst="rect">
            <a:avLst/>
          </a:prstGeom>
        </p:spPr>
      </p:pic>
    </p:spTree>
  </p:cSld>
  <p:clrMapOvr>
    <a:masterClrMapping/>
  </p:clrMapOvr>
  <p:transition>
    <p:wipe dir="d"/>
    <p:sndAc>
      <p:stSnd>
        <p:snd r:embed="rId3" name="coin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428604"/>
            <a:ext cx="7672414" cy="1323996"/>
          </a:xfrm>
        </p:spPr>
        <p:txBody>
          <a:bodyPr/>
          <a:lstStyle/>
          <a:p>
            <a:r>
              <a:rPr lang="ru-RU" dirty="0" smtClean="0"/>
              <a:t>Историческая справка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571612"/>
            <a:ext cx="7715304" cy="4786346"/>
          </a:xfrm>
        </p:spPr>
        <p:txBody>
          <a:bodyPr/>
          <a:lstStyle/>
          <a:p>
            <a:pPr algn="just">
              <a:buNone/>
            </a:pPr>
            <a:r>
              <a:rPr lang="ru-RU" b="1" dirty="0" smtClean="0"/>
              <a:t>     В 1941-1945 гг. Беларусь оказалась в эпицентре трагических событий Великой Отечественной войны. Наш народ пережил тяжелые испытания, вызванные оккупацией, борьбой с немецко-фашистскими захватчиками, а затем восстановлением разрушенной войной экономики. </a:t>
            </a:r>
          </a:p>
        </p:txBody>
      </p:sp>
    </p:spTree>
  </p:cSld>
  <p:clrMapOvr>
    <a:masterClrMapping/>
  </p:clrMapOvr>
  <p:transition>
    <p:wipe dir="d"/>
    <p:sndAc>
      <p:stSnd>
        <p:snd r:embed="rId3" name="coi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Историческая справка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2"/>
            <a:ext cx="8715436" cy="4929222"/>
          </a:xfrm>
        </p:spPr>
        <p:txBody>
          <a:bodyPr/>
          <a:lstStyle/>
          <a:p>
            <a:pPr algn="just">
              <a:buNone/>
            </a:pPr>
            <a:r>
              <a:rPr lang="ru-RU" sz="2000" dirty="0" smtClean="0"/>
              <a:t>     </a:t>
            </a:r>
            <a:r>
              <a:rPr lang="ru-RU" sz="2000" dirty="0" smtClean="0"/>
              <a:t>		</a:t>
            </a:r>
            <a:r>
              <a:rPr lang="ru-RU" sz="2400" b="1" dirty="0" smtClean="0"/>
              <a:t>Принимая </a:t>
            </a:r>
            <a:r>
              <a:rPr lang="ru-RU" sz="2400" b="1" dirty="0" smtClean="0"/>
              <a:t>во внимание  сложность положения Беларуси, правительство СССР выделило ей в качестве дотации из союзного бюджета </a:t>
            </a:r>
          </a:p>
          <a:p>
            <a:pPr algn="ctr">
              <a:buNone/>
            </a:pPr>
            <a:r>
              <a:rPr lang="ru-RU" sz="2400" b="1" dirty="0" smtClean="0"/>
              <a:t>120млн. рублей  </a:t>
            </a:r>
          </a:p>
          <a:p>
            <a:pPr algn="ctr">
              <a:buNone/>
            </a:pPr>
            <a:r>
              <a:rPr lang="ru-RU" sz="2400" b="1" dirty="0" smtClean="0"/>
              <a:t>РСФСР и другие республики передали в 1944-45 гг. </a:t>
            </a:r>
          </a:p>
          <a:p>
            <a:pPr algn="ctr">
              <a:buNone/>
            </a:pPr>
            <a:r>
              <a:rPr lang="ru-RU" sz="2400" b="1" dirty="0" smtClean="0"/>
              <a:t>более 3000 автомобилей , 2000 тракторов, </a:t>
            </a:r>
          </a:p>
          <a:p>
            <a:pPr algn="ctr">
              <a:buNone/>
            </a:pPr>
            <a:r>
              <a:rPr lang="ru-RU" sz="2400" b="1" dirty="0" smtClean="0"/>
              <a:t>13000 лошадей, 224 комбайна, </a:t>
            </a:r>
          </a:p>
          <a:p>
            <a:pPr algn="ctr">
              <a:buNone/>
            </a:pPr>
            <a:r>
              <a:rPr lang="ru-RU" sz="2400" b="1" dirty="0" smtClean="0"/>
              <a:t>80000 голов крупного рогатого </a:t>
            </a:r>
            <a:r>
              <a:rPr lang="ru-RU" sz="2400" b="1" dirty="0" smtClean="0"/>
              <a:t>скота. </a:t>
            </a:r>
            <a:endParaRPr lang="ru-RU" sz="2400" b="1" dirty="0" smtClean="0"/>
          </a:p>
          <a:p>
            <a:pPr algn="just">
              <a:buNone/>
            </a:pPr>
            <a:r>
              <a:rPr lang="ru-RU" sz="2400" b="1" dirty="0" smtClean="0"/>
              <a:t>		Совет </a:t>
            </a:r>
            <a:r>
              <a:rPr lang="ru-RU" sz="2400" b="1" dirty="0" smtClean="0"/>
              <a:t>Народных Комиссаров СССР выделил Беларуси для посевной компании необходимое количество </a:t>
            </a:r>
            <a:r>
              <a:rPr lang="ru-RU" sz="2400" b="1" dirty="0" smtClean="0"/>
              <a:t>зерна, </a:t>
            </a:r>
            <a:r>
              <a:rPr lang="ru-RU" sz="2400" b="1" dirty="0" smtClean="0"/>
              <a:t>семян льна. </a:t>
            </a:r>
            <a:endParaRPr lang="ru-RU" sz="2400" b="1" dirty="0"/>
          </a:p>
        </p:txBody>
      </p:sp>
    </p:spTree>
  </p:cSld>
  <p:clrMapOvr>
    <a:masterClrMapping/>
  </p:clrMapOvr>
  <p:transition>
    <p:wipe dir="d"/>
    <p:sndAc>
      <p:stSnd>
        <p:snd r:embed="rId3" name="coi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Особенности послевоенного восстановления экономики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48" y="2000240"/>
            <a:ext cx="7772400" cy="485776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2800" dirty="0" smtClean="0"/>
              <a:t> </a:t>
            </a:r>
            <a:r>
              <a:rPr lang="ru-RU" sz="2800" b="1" dirty="0" smtClean="0"/>
              <a:t>Большие человеческие и материальные потери в результате войны</a:t>
            </a:r>
          </a:p>
          <a:p>
            <a:pPr>
              <a:buFont typeface="Wingdings" pitchFamily="2" charset="2"/>
              <a:buChar char="v"/>
            </a:pPr>
            <a:r>
              <a:rPr lang="ru-RU" sz="2800" b="1" dirty="0"/>
              <a:t> </a:t>
            </a:r>
            <a:r>
              <a:rPr lang="ru-RU" sz="2800" b="1" dirty="0" smtClean="0"/>
              <a:t>Помощь советских республик. Получение части репараций.</a:t>
            </a:r>
          </a:p>
          <a:p>
            <a:pPr>
              <a:buFont typeface="Wingdings" pitchFamily="2" charset="2"/>
              <a:buChar char="v"/>
            </a:pPr>
            <a:r>
              <a:rPr lang="ru-RU" sz="2800" b="1" dirty="0"/>
              <a:t> </a:t>
            </a:r>
            <a:r>
              <a:rPr lang="ru-RU" sz="2800" b="1" dirty="0" smtClean="0"/>
              <a:t>Преимущественное развитие тяжёлой промышленности.</a:t>
            </a:r>
          </a:p>
          <a:p>
            <a:pPr>
              <a:buFont typeface="Wingdings" pitchFamily="2" charset="2"/>
              <a:buChar char="v"/>
            </a:pPr>
            <a:r>
              <a:rPr lang="ru-RU" sz="2800" b="1" dirty="0"/>
              <a:t> </a:t>
            </a:r>
            <a:r>
              <a:rPr lang="ru-RU" sz="2800" b="1" dirty="0" smtClean="0"/>
              <a:t>Сохранение колхозной системы в сельском хозяйстве.</a:t>
            </a:r>
          </a:p>
          <a:p>
            <a:pPr>
              <a:buFont typeface="Wingdings" pitchFamily="2" charset="2"/>
              <a:buChar char="v"/>
            </a:pPr>
            <a:r>
              <a:rPr lang="ru-RU" sz="2800" b="1" dirty="0"/>
              <a:t> </a:t>
            </a:r>
            <a:r>
              <a:rPr lang="ru-RU" sz="2800" b="1" dirty="0" smtClean="0"/>
              <a:t>Проведение коллективизации в западных областях </a:t>
            </a:r>
          </a:p>
        </p:txBody>
      </p:sp>
    </p:spTree>
  </p:cSld>
  <p:clrMapOvr>
    <a:masterClrMapping/>
  </p:clrMapOvr>
  <p:transition>
    <p:wipe dir="d"/>
    <p:sndAc>
      <p:stSnd>
        <p:snd r:embed="rId3" name="coi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48" y="285728"/>
            <a:ext cx="7772400" cy="1143000"/>
          </a:xfrm>
        </p:spPr>
        <p:txBody>
          <a:bodyPr/>
          <a:lstStyle/>
          <a:p>
            <a:r>
              <a:rPr lang="ru-RU" dirty="0" smtClean="0"/>
              <a:t>Промышленность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142984"/>
            <a:ext cx="7986714" cy="5238768"/>
          </a:xfrm>
        </p:spPr>
        <p:txBody>
          <a:bodyPr/>
          <a:lstStyle/>
          <a:p>
            <a:pPr>
              <a:buBlip>
                <a:blip r:embed="rId4"/>
              </a:buBlip>
            </a:pPr>
            <a:r>
              <a:rPr lang="ru-RU" sz="2000" dirty="0" smtClean="0"/>
              <a:t> </a:t>
            </a:r>
            <a:r>
              <a:rPr lang="ru-RU" sz="2800" b="1" dirty="0" smtClean="0"/>
              <a:t>восстановлены отрасли производства – машиностроение, энергетика, торфодобыча</a:t>
            </a:r>
          </a:p>
          <a:p>
            <a:pPr>
              <a:buBlip>
                <a:blip r:embed="rId4"/>
              </a:buBlip>
            </a:pPr>
            <a:r>
              <a:rPr lang="ru-RU" sz="2800" b="1" dirty="0" smtClean="0"/>
              <a:t> в 1944 году началось строительство Минского автомобильного, в 1946 г. – Минского тракторного заводов</a:t>
            </a:r>
          </a:p>
          <a:p>
            <a:pPr>
              <a:buBlip>
                <a:blip r:embed="rId4"/>
              </a:buBlip>
            </a:pPr>
            <a:r>
              <a:rPr lang="ru-RU" sz="2800" b="1" dirty="0" smtClean="0"/>
              <a:t>1947г. – автомобильный завод выпустил первую партию машин, 1950 – начался выпуск тракторов «</a:t>
            </a:r>
            <a:r>
              <a:rPr lang="ru-RU" sz="2800" b="1" dirty="0" err="1" smtClean="0"/>
              <a:t>Кировец</a:t>
            </a:r>
            <a:r>
              <a:rPr lang="ru-RU" sz="2800" b="1" dirty="0" smtClean="0"/>
              <a:t>» на Минском тракторном заводе</a:t>
            </a:r>
          </a:p>
        </p:txBody>
      </p:sp>
      <p:pic>
        <p:nvPicPr>
          <p:cNvPr id="5" name="Picture 3" descr="C:\Documents and Settings\user\Рабочий стол\тошр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08" y="4786322"/>
            <a:ext cx="3214710" cy="177335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  <p:sndAc>
      <p:stSnd>
        <p:snd r:embed="rId3" name="coi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48" y="285728"/>
            <a:ext cx="7772400" cy="1143000"/>
          </a:xfrm>
        </p:spPr>
        <p:txBody>
          <a:bodyPr/>
          <a:lstStyle/>
          <a:p>
            <a:r>
              <a:rPr lang="ru-RU" dirty="0" smtClean="0"/>
              <a:t>Промышленность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142984"/>
            <a:ext cx="7986714" cy="5238768"/>
          </a:xfrm>
        </p:spPr>
        <p:txBody>
          <a:bodyPr/>
          <a:lstStyle/>
          <a:p>
            <a:pPr>
              <a:buBlip>
                <a:blip r:embed="rId4"/>
              </a:buBlip>
            </a:pPr>
            <a:r>
              <a:rPr lang="ru-RU" sz="2800" b="1" dirty="0" smtClean="0"/>
              <a:t>1946 – 1950гг.  - построены Минский и Гродненский тонкосуконные комбинаты, велосипедный завод в Минске</a:t>
            </a:r>
          </a:p>
          <a:p>
            <a:pPr>
              <a:buBlip>
                <a:blip r:embed="rId4"/>
              </a:buBlip>
            </a:pPr>
            <a:r>
              <a:rPr lang="ru-RU" sz="2800" b="1" dirty="0"/>
              <a:t> </a:t>
            </a:r>
            <a:r>
              <a:rPr lang="ru-RU" sz="2800" b="1" dirty="0" smtClean="0"/>
              <a:t>ведущей отраслью промышленности стало машиностроение, объём продукции которого возрос в 3,4 раза</a:t>
            </a:r>
          </a:p>
          <a:p>
            <a:pPr>
              <a:buBlip>
                <a:blip r:embed="rId4"/>
              </a:buBlip>
            </a:pPr>
            <a:r>
              <a:rPr lang="ru-RU" sz="2800" b="1" dirty="0"/>
              <a:t> </a:t>
            </a:r>
            <a:r>
              <a:rPr lang="ru-RU" sz="2800" b="1" dirty="0" smtClean="0"/>
              <a:t>восстановлены или заново построены </a:t>
            </a:r>
            <a:r>
              <a:rPr lang="ru-RU" sz="2800" b="1" dirty="0" err="1" smtClean="0"/>
              <a:t>БелГРЭС</a:t>
            </a:r>
            <a:r>
              <a:rPr lang="ru-RU" sz="2800" b="1" dirty="0" smtClean="0"/>
              <a:t>, Минская ТЭЦ – 2, электростанции в Бресте, Гродно</a:t>
            </a:r>
          </a:p>
          <a:p>
            <a:pPr>
              <a:buNone/>
            </a:pPr>
            <a:endParaRPr lang="ru-RU" sz="2800" dirty="0" smtClean="0"/>
          </a:p>
        </p:txBody>
      </p:sp>
    </p:spTree>
  </p:cSld>
  <p:clrMapOvr>
    <a:masterClrMapping/>
  </p:clrMapOvr>
  <p:transition>
    <p:wipe dir="d"/>
    <p:sndAc>
      <p:stSnd>
        <p:snd r:embed="rId3" name="coi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357166"/>
            <a:ext cx="7772400" cy="1143000"/>
          </a:xfrm>
        </p:spPr>
        <p:txBody>
          <a:bodyPr/>
          <a:lstStyle/>
          <a:p>
            <a:r>
              <a:rPr lang="ru-RU" dirty="0" smtClean="0"/>
              <a:t>Сельское хозяйство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500174"/>
            <a:ext cx="7772400" cy="500066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sz="2400" dirty="0" smtClean="0"/>
              <a:t> </a:t>
            </a:r>
            <a:r>
              <a:rPr lang="ru-RU" sz="2800" b="1" dirty="0" smtClean="0"/>
              <a:t>нехватка трудоспособного населения и нехватка техники</a:t>
            </a:r>
          </a:p>
          <a:p>
            <a:pPr>
              <a:buFont typeface="Wingdings" pitchFamily="2" charset="2"/>
              <a:buChar char="q"/>
            </a:pPr>
            <a:r>
              <a:rPr lang="ru-RU" sz="2800" b="1" dirty="0"/>
              <a:t> </a:t>
            </a:r>
            <a:r>
              <a:rPr lang="ru-RU" sz="2800" b="1" dirty="0" smtClean="0"/>
              <a:t>существование до 1947г. карточной системы</a:t>
            </a:r>
          </a:p>
          <a:p>
            <a:pPr>
              <a:buFont typeface="Wingdings" pitchFamily="2" charset="2"/>
              <a:buChar char="q"/>
            </a:pPr>
            <a:r>
              <a:rPr lang="ru-RU" sz="2800" b="1" dirty="0"/>
              <a:t> </a:t>
            </a:r>
            <a:r>
              <a:rPr lang="ru-RU" sz="2800" b="1" dirty="0" smtClean="0"/>
              <a:t>взят курс на проведение сплошной коллективизации в короткие сроки</a:t>
            </a:r>
          </a:p>
          <a:p>
            <a:pPr>
              <a:buNone/>
            </a:pPr>
            <a:endParaRPr lang="ru-RU" sz="2000" dirty="0"/>
          </a:p>
        </p:txBody>
      </p:sp>
      <p:pic>
        <p:nvPicPr>
          <p:cNvPr id="6148" name="Picture 4" descr="C:\Documents and Settings\user\Рабочий стол\Запись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00232" y="4214818"/>
            <a:ext cx="3513667" cy="221457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wipe dir="d"/>
    <p:sndAc>
      <p:stSnd>
        <p:snd r:embed="rId3" name="coi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Пятилетка в четыре года!</a:t>
            </a:r>
            <a:br>
              <a:rPr lang="ru-RU" dirty="0" smtClean="0"/>
            </a:br>
            <a:r>
              <a:rPr lang="ru-RU" dirty="0" smtClean="0"/>
              <a:t>1946 – 1950 гг.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591072"/>
          </a:xfrm>
        </p:spPr>
        <p:txBody>
          <a:bodyPr numCol="1"/>
          <a:lstStyle/>
          <a:p>
            <a:pPr algn="ctr">
              <a:buFont typeface="Arial" pitchFamily="34" charset="0"/>
              <a:buChar char="•"/>
            </a:pPr>
            <a:r>
              <a:rPr lang="ru-RU" sz="2100" b="1" dirty="0" smtClean="0"/>
              <a:t> </a:t>
            </a:r>
            <a:r>
              <a:rPr lang="ru-RU" b="1" dirty="0" smtClean="0"/>
              <a:t>Проходила в условиях централизованной плановой системы экономики и являлась частью процесса модернизации. За годы четвёртой пятилетки объём промышленного производства возрос в 6 раз и превысил довоенный уровень на 15%. </a:t>
            </a:r>
          </a:p>
        </p:txBody>
      </p:sp>
    </p:spTree>
  </p:cSld>
  <p:clrMapOvr>
    <a:masterClrMapping/>
  </p:clrMapOvr>
  <p:transition>
    <p:sndAc>
      <p:stSnd>
        <p:snd r:embed="rId3" name="coi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571480"/>
            <a:ext cx="7772400" cy="1143000"/>
          </a:xfrm>
        </p:spPr>
        <p:txBody>
          <a:bodyPr/>
          <a:lstStyle/>
          <a:p>
            <a:r>
              <a:rPr lang="ru-RU" dirty="0" smtClean="0"/>
              <a:t>Пятилетка в четыре года!</a:t>
            </a:r>
            <a:br>
              <a:rPr lang="ru-RU" dirty="0" smtClean="0"/>
            </a:br>
            <a:r>
              <a:rPr lang="ru-RU" dirty="0" smtClean="0"/>
              <a:t>1946 – 1950 гг.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857364"/>
            <a:ext cx="8715436" cy="5500726"/>
          </a:xfrm>
        </p:spPr>
        <p:txBody>
          <a:bodyPr numCol="1"/>
          <a:lstStyle/>
          <a:p>
            <a:pPr algn="just">
              <a:buFont typeface="Arial" pitchFamily="34" charset="0"/>
              <a:buChar char="•"/>
            </a:pPr>
            <a:r>
              <a:rPr lang="ru-RU" sz="2100" dirty="0" smtClean="0"/>
              <a:t> </a:t>
            </a:r>
            <a:r>
              <a:rPr lang="ru-RU" b="1" dirty="0" smtClean="0"/>
              <a:t>За годы четвёртой пятилетки почти полностью был восстановлен довоенный уровень посевных площадей, расширены посевы технических культур, обеспечен значительный рост поголовья скота. Однако положение колхозного крестьянства оставалось очень тяжёлым. </a:t>
            </a:r>
            <a:endParaRPr lang="ru-RU" b="1" dirty="0"/>
          </a:p>
        </p:txBody>
      </p:sp>
    </p:spTree>
  </p:cSld>
  <p:clrMapOvr>
    <a:masterClrMapping/>
  </p:clrMapOvr>
  <p:transition>
    <p:sndAc>
      <p:stSnd>
        <p:snd r:embed="rId3" name="coi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green_swamp">
  <a:themeElements>
    <a:clrScheme name="Тема Offic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</TotalTime>
  <Words>348</Words>
  <Application>Microsoft PowerPoint</Application>
  <PresentationFormat>Экран (4:3)</PresentationFormat>
  <Paragraphs>65</Paragraphs>
  <Slides>14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green_swamp</vt:lpstr>
      <vt:lpstr>Экономика БССР в первое   десятилетие после войны.   Выход на новый уровень развития</vt:lpstr>
      <vt:lpstr>Историческая справка</vt:lpstr>
      <vt:lpstr>Историческая справка</vt:lpstr>
      <vt:lpstr>Особенности послевоенного восстановления экономики</vt:lpstr>
      <vt:lpstr>Промышленность</vt:lpstr>
      <vt:lpstr>Промышленность</vt:lpstr>
      <vt:lpstr>Сельское хозяйство</vt:lpstr>
      <vt:lpstr>Пятилетка в четыре года! 1946 – 1950 гг.</vt:lpstr>
      <vt:lpstr>Пятилетка в четыре года! 1946 – 1950 гг.</vt:lpstr>
      <vt:lpstr>Слайд 10</vt:lpstr>
      <vt:lpstr>Пятилетка в четыре года! 1946 – 1950 гг.</vt:lpstr>
      <vt:lpstr>Заключение </vt:lpstr>
      <vt:lpstr>Слайд 13</vt:lpstr>
      <vt:lpstr> Спасибо за внимание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Экономика БССР во второй   половине 50-х-60-х гг. ХХ  в.   Выход на новый уровень развития</dc:title>
  <dc:creator>admin</dc:creator>
  <cp:lastModifiedBy>1</cp:lastModifiedBy>
  <cp:revision>28</cp:revision>
  <dcterms:created xsi:type="dcterms:W3CDTF">2009-04-10T14:13:01Z</dcterms:created>
  <dcterms:modified xsi:type="dcterms:W3CDTF">2009-04-12T22:22:18Z</dcterms:modified>
</cp:coreProperties>
</file>