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037.radikal.ru/0803/9e/b5a396362929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900igr.ne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bibliotekar.ru/kVenecianov/13.files/image001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pir.ru/images/081e3a3ccbb4bb6e41a3313ea4dd0b89.jpe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iography.sgu.ru/bio/data/files/pictures/image/3777.jpg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hyperlink" Target="http://mama.tomsk.ru/images/baby/sh5.jpg" TargetMode="Externa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4786322"/>
            <a:ext cx="8458200" cy="128946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Живопись эпохи Возрождения</a:t>
            </a:r>
            <a:endParaRPr lang="ru-RU" sz="4000" dirty="0"/>
          </a:p>
        </p:txBody>
      </p:sp>
      <p:pic>
        <p:nvPicPr>
          <p:cNvPr id="8194" name="Picture 2" descr="Картинка 6 из 121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102406"/>
            <a:ext cx="5572164" cy="3669474"/>
          </a:xfrm>
          <a:prstGeom prst="rect">
            <a:avLst/>
          </a:prstGeom>
          <a:noFill/>
        </p:spPr>
      </p:pic>
      <p:sp>
        <p:nvSpPr>
          <p:cNvPr id="5" name="Скругленный прямоугольник 4">
            <a:hlinkClick r:id="rId4" tooltip=" Каталог презентаций "/>
          </p:cNvPr>
          <p:cNvSpPr/>
          <p:nvPr/>
        </p:nvSpPr>
        <p:spPr>
          <a:xfrm>
            <a:off x="3898900" y="6477000"/>
            <a:ext cx="1346200" cy="355600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shade val="88000"/>
                </a:srgbClr>
              </a:gs>
            </a:gsLst>
            <a:lin ang="5400000" scaled="1"/>
            <a:tileRect/>
          </a:gradFill>
          <a:ln w="127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25400" rIns="88900" bIns="50800" rtlCol="0" anchor="ctr"/>
          <a:lstStyle/>
          <a:p>
            <a:pPr algn="ctr"/>
            <a:r>
              <a:rPr lang="en-US" sz="2000" u="sng" smtClean="0">
                <a:solidFill>
                  <a:srgbClr val="3333CC"/>
                </a:solidFill>
                <a:latin typeface="Arial"/>
              </a:rPr>
              <a:t>900igr.net</a:t>
            </a:r>
            <a:endParaRPr lang="ru-RU" sz="2000" u="sng">
              <a:solidFill>
                <a:srgbClr val="3333CC"/>
              </a:solidFill>
              <a:latin typeface="Arial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Предвозрождение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>
            <a:normAutofit/>
          </a:bodyPr>
          <a:lstStyle/>
          <a:p>
            <a:r>
              <a:rPr lang="ru-RU" dirty="0" smtClean="0"/>
              <a:t>Первые предвестники искусства Возрождения появились в Италии в XIV веке. Художники этого времени, </a:t>
            </a:r>
            <a:r>
              <a:rPr lang="ru-RU" dirty="0" err="1" smtClean="0"/>
              <a:t>Пьетро</a:t>
            </a:r>
            <a:r>
              <a:rPr lang="ru-RU" dirty="0" smtClean="0"/>
              <a:t> Каваллини (1259—1344), Джотто (1267—1337), Симоне Мартини (1284—1344).</a:t>
            </a:r>
          </a:p>
          <a:p>
            <a:endParaRPr lang="ru-RU" dirty="0"/>
          </a:p>
        </p:txBody>
      </p:sp>
      <p:pic>
        <p:nvPicPr>
          <p:cNvPr id="7170" name="Picture 2" descr="Картинка 4 из 121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3214686"/>
            <a:ext cx="3000396" cy="3447167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Раннее Возрождение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Наиболее известные художники этого периода — Мазаччо (1401—1428), Мазолино (1383—1440), Беноццо </a:t>
            </a:r>
            <a:r>
              <a:rPr lang="ru-RU" sz="2800" dirty="0" err="1" smtClean="0"/>
              <a:t>Гоццоли</a:t>
            </a:r>
            <a:r>
              <a:rPr lang="ru-RU" sz="2800" dirty="0" smtClean="0"/>
              <a:t> (1420—1497), Пьеро </a:t>
            </a:r>
            <a:r>
              <a:rPr lang="ru-RU" sz="2800" dirty="0" err="1" smtClean="0"/>
              <a:t>Делла</a:t>
            </a:r>
            <a:r>
              <a:rPr lang="ru-RU" sz="2800" dirty="0" smtClean="0"/>
              <a:t> Франческо (1420—1492), </a:t>
            </a:r>
            <a:r>
              <a:rPr lang="ru-RU" sz="2800" dirty="0" err="1" smtClean="0"/>
              <a:t>Андреа</a:t>
            </a:r>
            <a:r>
              <a:rPr lang="ru-RU" sz="2800" dirty="0" smtClean="0"/>
              <a:t> Мантенья (1431—1506), Джованни Беллини (1430—1516), Антонелло да Мессина (1430—1479), Доменико Гирландайо (1449—1494), </a:t>
            </a:r>
            <a:r>
              <a:rPr lang="ru-RU" sz="2800" dirty="0" err="1" smtClean="0"/>
              <a:t>Сандро</a:t>
            </a:r>
            <a:r>
              <a:rPr lang="ru-RU" sz="2800" dirty="0" smtClean="0"/>
              <a:t> Боттичелли (1447—1515).</a:t>
            </a:r>
          </a:p>
          <a:p>
            <a:endParaRPr lang="ru-RU" dirty="0"/>
          </a:p>
        </p:txBody>
      </p:sp>
      <p:pic>
        <p:nvPicPr>
          <p:cNvPr id="6146" name="Picture 2" descr="Картинка 40 из 121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26404"/>
            <a:ext cx="4000496" cy="213159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Высокое Возрождение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Наивысший расцвет искусства Возрождения пришёлся на первую четверть XVI века, которая получила название «Высокое возрождение». Работы Леонардо да Винчи (1452—1519), Рафаэля Санти (1483—1520), Микеланджело </a:t>
            </a:r>
            <a:r>
              <a:rPr lang="ru-RU" dirty="0" err="1" smtClean="0"/>
              <a:t>Буонарроти</a:t>
            </a:r>
            <a:r>
              <a:rPr lang="ru-RU" dirty="0" smtClean="0"/>
              <a:t> (1475—1564), Джорджоне (1476—1510), Тициана (1477—1576), Антонио </a:t>
            </a:r>
            <a:r>
              <a:rPr lang="ru-RU" dirty="0" err="1" smtClean="0"/>
              <a:t>Корреджо</a:t>
            </a:r>
            <a:r>
              <a:rPr lang="ru-RU" dirty="0" smtClean="0"/>
              <a:t> (1489—1534) составляют золотой фонд европейского искусства.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928694"/>
          </a:xfrm>
        </p:spPr>
        <p:txBody>
          <a:bodyPr/>
          <a:lstStyle/>
          <a:p>
            <a:r>
              <a:rPr lang="ru-RU" b="1" dirty="0" smtClean="0"/>
              <a:t>Северное Возрождение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54162"/>
            <a:ext cx="4786346" cy="501811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К наиболее значительным художникам этого периода можно отнести Альбрехта Дюрера, (1471—1528), Лукаса </a:t>
            </a:r>
            <a:r>
              <a:rPr lang="ru-RU" dirty="0" err="1" smtClean="0"/>
              <a:t>Кранаха</a:t>
            </a:r>
            <a:r>
              <a:rPr lang="ru-RU" dirty="0" smtClean="0"/>
              <a:t> (1472—1553), Альбрехта </a:t>
            </a:r>
            <a:r>
              <a:rPr lang="ru-RU" dirty="0" err="1" smtClean="0"/>
              <a:t>Альтдорфера</a:t>
            </a:r>
            <a:r>
              <a:rPr lang="ru-RU" dirty="0" smtClean="0"/>
              <a:t> (1480—1538), Маттиаса </a:t>
            </a:r>
            <a:r>
              <a:rPr lang="ru-RU" dirty="0" err="1" smtClean="0"/>
              <a:t>Грюневальда</a:t>
            </a:r>
            <a:r>
              <a:rPr lang="ru-RU" dirty="0" smtClean="0"/>
              <a:t> (1470—1528).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67f19ce93c4975ebc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1083818"/>
            <a:ext cx="3786214" cy="577418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Термины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u="sng" dirty="0" smtClean="0"/>
              <a:t>дученто </a:t>
            </a:r>
            <a:r>
              <a:rPr lang="ru-RU" dirty="0" smtClean="0"/>
              <a:t>— 1200-е. От </a:t>
            </a:r>
            <a:r>
              <a:rPr lang="ru-RU" dirty="0" err="1" smtClean="0"/>
              <a:t>итал</a:t>
            </a:r>
            <a:r>
              <a:rPr lang="ru-RU" dirty="0" smtClean="0"/>
              <a:t>. </a:t>
            </a:r>
            <a:r>
              <a:rPr lang="ru-RU" i="1" dirty="0" err="1" smtClean="0"/>
              <a:t>ducento</a:t>
            </a:r>
            <a:r>
              <a:rPr lang="ru-RU" dirty="0" smtClean="0"/>
              <a:t> (двести). Начало Проторенессанса. </a:t>
            </a:r>
          </a:p>
          <a:p>
            <a:r>
              <a:rPr lang="ru-RU" b="1" u="sng" dirty="0" smtClean="0"/>
              <a:t>треченто</a:t>
            </a:r>
            <a:r>
              <a:rPr lang="ru-RU" dirty="0" smtClean="0"/>
              <a:t> — 1300-е. От </a:t>
            </a:r>
            <a:r>
              <a:rPr lang="ru-RU" dirty="0" err="1" smtClean="0"/>
              <a:t>итал</a:t>
            </a:r>
            <a:r>
              <a:rPr lang="ru-RU" dirty="0" smtClean="0"/>
              <a:t>. </a:t>
            </a:r>
            <a:r>
              <a:rPr lang="ru-RU" i="1" dirty="0" err="1" smtClean="0"/>
              <a:t>trecento</a:t>
            </a:r>
            <a:r>
              <a:rPr lang="ru-RU" dirty="0" smtClean="0"/>
              <a:t> (триста). Проторенессанс. </a:t>
            </a:r>
          </a:p>
          <a:p>
            <a:r>
              <a:rPr lang="ru-RU" b="1" u="sng" dirty="0" smtClean="0"/>
              <a:t>кватроченто </a:t>
            </a:r>
            <a:r>
              <a:rPr lang="ru-RU" dirty="0" smtClean="0"/>
              <a:t>— 1400-е. От </a:t>
            </a:r>
            <a:r>
              <a:rPr lang="ru-RU" dirty="0" err="1" smtClean="0"/>
              <a:t>итал</a:t>
            </a:r>
            <a:r>
              <a:rPr lang="ru-RU" dirty="0" smtClean="0"/>
              <a:t>. </a:t>
            </a:r>
            <a:r>
              <a:rPr lang="ru-RU" i="1" dirty="0" err="1" smtClean="0"/>
              <a:t>quattrocento</a:t>
            </a:r>
            <a:r>
              <a:rPr lang="ru-RU" dirty="0" smtClean="0"/>
              <a:t> (четыреста). Раннее Возрождение, Высокое Возрождение. </a:t>
            </a:r>
          </a:p>
          <a:p>
            <a:r>
              <a:rPr lang="ru-RU" b="1" u="sng" dirty="0" smtClean="0"/>
              <a:t>чинквеченто</a:t>
            </a:r>
            <a:r>
              <a:rPr lang="ru-RU" dirty="0" smtClean="0"/>
              <a:t> — 1500-е. От </a:t>
            </a:r>
            <a:r>
              <a:rPr lang="ru-RU" dirty="0" err="1" smtClean="0"/>
              <a:t>итал</a:t>
            </a:r>
            <a:r>
              <a:rPr lang="ru-RU" dirty="0" smtClean="0"/>
              <a:t>. </a:t>
            </a:r>
            <a:r>
              <a:rPr lang="ru-RU" i="1" dirty="0" err="1" smtClean="0"/>
              <a:t>cinquecento</a:t>
            </a:r>
            <a:r>
              <a:rPr lang="ru-RU" dirty="0" smtClean="0"/>
              <a:t> (пятьсот). Конец Высокого Возрождения, Позднее Возрождение. 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50px-Pieter_Bruegel_d__%C3%84__0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172756"/>
            <a:ext cx="7929618" cy="45040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14348" y="4500570"/>
            <a:ext cx="52149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Питер Брейгель Старший, Слепые, 1568, Национальные музей и галерея </a:t>
            </a:r>
            <a:r>
              <a:rPr lang="ru-RU" dirty="0" err="1" smtClean="0"/>
              <a:t>Каподимонте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180px-Raffael_0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0"/>
            <a:ext cx="3714776" cy="5799177"/>
          </a:xfrm>
          <a:prstGeom prst="rect">
            <a:avLst/>
          </a:prstGeom>
        </p:spPr>
      </p:pic>
      <p:pic>
        <p:nvPicPr>
          <p:cNvPr id="5" name="Рисунок 4" descr="150px-Albrecht_D%C3%BCrer_1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14290"/>
            <a:ext cx="4286280" cy="55150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2910" y="62865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0" y="5657671"/>
            <a:ext cx="44291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Рафаэль. Мадонна с младенцем и Иоанном Крестителем. 1507. Париж, Лувр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643438" y="5657671"/>
            <a:ext cx="4714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Альбрехт Дюрер, Автопортрет, 1498, Прадо, Мадрид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CAMREQW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3750496" cy="3000396"/>
          </a:xfrm>
          <a:prstGeom prst="rect">
            <a:avLst/>
          </a:prstGeom>
        </p:spPr>
      </p:pic>
      <p:pic>
        <p:nvPicPr>
          <p:cNvPr id="21506" name="Picture 2" descr="Картинка 72 из 121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4810" y="214290"/>
            <a:ext cx="4847426" cy="5857916"/>
          </a:xfrm>
          <a:prstGeom prst="rect">
            <a:avLst/>
          </a:prstGeom>
          <a:noFill/>
        </p:spPr>
      </p:pic>
      <p:pic>
        <p:nvPicPr>
          <p:cNvPr id="21508" name="Picture 4" descr="Картинка 76 из 1210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2844" y="3500438"/>
            <a:ext cx="3786182" cy="301088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</TotalTime>
  <Words>167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Живопись эпохи Возрождения</vt:lpstr>
      <vt:lpstr>Предвозрождение</vt:lpstr>
      <vt:lpstr>Раннее Возрождение</vt:lpstr>
      <vt:lpstr>Высокое Возрождение</vt:lpstr>
      <vt:lpstr>Северное Возрождение</vt:lpstr>
      <vt:lpstr>Термины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Живопись эпохи Возрождения</dc:title>
  <cp:lastModifiedBy>User</cp:lastModifiedBy>
  <cp:revision>8</cp:revision>
  <dcterms:modified xsi:type="dcterms:W3CDTF">2015-11-06T05:06:23Z</dcterms:modified>
</cp:coreProperties>
</file>