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custDataLst>
    <p:tags r:id="rId23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96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7AA71A-3837-4FF4-B35D-797ED301AE09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765AB9-385B-4334-B09C-5238083EA2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794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13E2B95-14C5-412D-AA36-4118DCAD0A03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31689F3-C787-4597-B811-CB06C940A83C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CE218CD-9FB0-482E-A5EE-CFE0EFD5316C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AE75954-521B-482A-89B6-47C49DA17858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42BA000-723D-4E4E-AF4F-A532880C7029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B6A1FB1-227A-4632-9B12-1E45E4CE7CAB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DB6D431-EED4-4B08-8745-CA488CE3774A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E847179-1EBC-4414-94C7-085D7C351DB8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38ED983-AB80-4194-A4DB-8F0C4FBCA014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3CED563-73A1-4719-AA22-3EB6B3A02348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0417BF1-4A60-4509-B69B-7285A166C60E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48B1E9B-0751-46F4-9983-1AB44C937957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4CCFDFD-3250-42E9-835D-255F5C01F316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5EC0B00-1F1B-439C-9AEF-3749D1CA3C33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ADE3642-7CA1-482E-BC6F-7B9C69253DEC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0963D9C-9A67-4CAF-92E8-75F357CE9AC3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D243F18-2D06-4588-955A-8E625C4B4529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FB7F285-23D0-4EA8-8B09-5867BBF9320D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C992A4A-4C29-40D6-A932-0BC2AE26A457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B250C64-CD33-44D5-9126-E0ECF1F99FF4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295E74A-C83A-411B-A23C-B5744D8B4FB3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E58DEB-0A5C-4485-86F3-AFE7C5D65E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276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9FB02-9183-487C-AA46-286C41F3537A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FCDD8-9495-4F2D-9E47-0490E2D51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001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FD7A8-17D4-4197-9DF4-035B909A4A9A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A2554-FE6D-402C-9C41-5B6E2E085C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171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C314D-AE3B-47E7-9B49-0D7315981B9A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A3047-3717-4661-AF7E-C8CBB135E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074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A1A34D-1195-481A-BF43-5045268E2876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5583CF-847F-434C-9422-126A678D6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9431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93FBEE-9521-4D1D-8355-BA074C419C0F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754971-2163-4738-81A2-E980CEBEC2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2992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AED23A-9EEA-4CD0-8E6F-FDD5B3F0B9C8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F902DC-F281-429A-835F-84443F53E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190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9CE95A-C886-452D-821F-DA4A498C8756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48D17D-A9A9-4128-9787-CC6617E116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5293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4B612-5DC3-480B-97AB-CFAC140B4A2B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949B3-B57B-44C6-AFEE-58177473C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58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7F203D-EF22-44F6-95F4-03AC2C0BC930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7C420C-48CF-4BA3-9AC4-E8D912E86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7444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31279C-D9AA-47ED-924F-4864B36FFEFB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857DF8-5BA4-4E1D-8C44-B57C2B1DD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5980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157E67B-BCFF-4185-BC3C-54FC6F8A14E5}" type="datetimeFigureOut">
              <a:rPr lang="ru-RU"/>
              <a:pPr>
                <a:defRPr/>
              </a:pPr>
              <a:t>26.06.2012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41B8389-4D38-4EE3-8466-09485A7695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1" r:id="rId2"/>
    <p:sldLayoutId id="2147483756" r:id="rId3"/>
    <p:sldLayoutId id="2147483757" r:id="rId4"/>
    <p:sldLayoutId id="2147483758" r:id="rId5"/>
    <p:sldLayoutId id="2147483759" r:id="rId6"/>
    <p:sldLayoutId id="2147483752" r:id="rId7"/>
    <p:sldLayoutId id="2147483760" r:id="rId8"/>
    <p:sldLayoutId id="2147483761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0.xml"/><Relationship Id="rId7" Type="http://schemas.openxmlformats.org/officeDocument/2006/relationships/slide" Target="slide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9.xml"/><Relationship Id="rId5" Type="http://schemas.openxmlformats.org/officeDocument/2006/relationships/slide" Target="slide15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71472" y="-285776"/>
            <a:ext cx="8229600" cy="400052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800" i="1" dirty="0" smtClean="0">
                <a:effectLst/>
                <a:latin typeface="Georgia" pitchFamily="18" charset="0"/>
                <a:cs typeface="Arial" pitchFamily="34" charset="0"/>
              </a:rPr>
              <a:t>СТОЛЕТНЯЯ  ВОЙНА </a:t>
            </a:r>
            <a:endParaRPr lang="ru-RU" sz="8800" i="1" dirty="0"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3786188" y="0"/>
            <a:ext cx="2214562" cy="4286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7422" y="3143248"/>
            <a:ext cx="5240315" cy="318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>  </a:t>
            </a:r>
            <a:r>
              <a:rPr lang="ru-RU" sz="6000" i="1" dirty="0" smtClean="0">
                <a:effectLst/>
                <a:latin typeface="Georgia" pitchFamily="18" charset="0"/>
              </a:rPr>
              <a:t>Битва при Пуатье</a:t>
            </a:r>
            <a:endParaRPr lang="ru-RU" sz="6000" i="1" dirty="0">
              <a:effectLst/>
              <a:latin typeface="Georgia" pitchFamily="18" charset="0"/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411413" y="1341438"/>
            <a:ext cx="5902325" cy="484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8001000" y="635793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88" y="642938"/>
            <a:ext cx="84550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7929563" y="6429375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75" y="428625"/>
            <a:ext cx="5857875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7563" y="642938"/>
            <a:ext cx="5429250" cy="580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1" y="214290"/>
            <a:ext cx="3143281" cy="394018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effectLst/>
                <a:latin typeface="Georgia" pitchFamily="18" charset="0"/>
              </a:rPr>
              <a:t>Битва при</a:t>
            </a:r>
            <a:br>
              <a:rPr lang="ru-RU" i="1" dirty="0" smtClean="0">
                <a:effectLst/>
                <a:latin typeface="Georgia" pitchFamily="18" charset="0"/>
              </a:rPr>
            </a:br>
            <a:r>
              <a:rPr lang="ru-RU" i="1" dirty="0" smtClean="0">
                <a:effectLst/>
                <a:latin typeface="Georgia" pitchFamily="18" charset="0"/>
              </a:rPr>
              <a:t>  </a:t>
            </a:r>
            <a:r>
              <a:rPr lang="ru-RU" i="1" dirty="0" err="1" smtClean="0">
                <a:effectLst/>
                <a:latin typeface="Georgia" pitchFamily="18" charset="0"/>
              </a:rPr>
              <a:t>Креси</a:t>
            </a:r>
            <a:endParaRPr lang="ru-RU" i="1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85750"/>
            <a:ext cx="5072063" cy="593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3188" y="500063"/>
            <a:ext cx="4614862" cy="576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8027988" y="6353175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вперед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550" y="260350"/>
            <a:ext cx="7921625" cy="552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20663"/>
            <a:ext cx="6483350" cy="605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8072438" y="6286500"/>
            <a:ext cx="1071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550" y="260350"/>
            <a:ext cx="7848600" cy="571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42875"/>
            <a:ext cx="4286250" cy="614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3"/>
          <p:cNvSpPr txBox="1">
            <a:spLocks noChangeArrowheads="1"/>
          </p:cNvSpPr>
          <p:nvPr/>
        </p:nvSpPr>
        <p:spPr bwMode="auto">
          <a:xfrm>
            <a:off x="7929563" y="6215063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sz="half" idx="1"/>
          </p:nvPr>
        </p:nvSpPr>
        <p:spPr>
          <a:xfrm>
            <a:off x="142875" y="2286000"/>
            <a:ext cx="8786813" cy="3721100"/>
          </a:xfrm>
        </p:spPr>
        <p:txBody>
          <a:bodyPr/>
          <a:lstStyle/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3" action="ppaction://hlinksldjump"/>
              </a:rPr>
              <a:t>Когда была война (хронологические рамки)</a:t>
            </a:r>
            <a:endParaRPr lang="ru-RU" smtClean="0"/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4" action="ppaction://hlinksldjump"/>
              </a:rPr>
              <a:t>Причины начала войны с обеих сторон </a:t>
            </a:r>
            <a:endParaRPr lang="ru-RU" smtClean="0"/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5" action="ppaction://hlinksldjump"/>
              </a:rPr>
              <a:t>Воюющие стороны</a:t>
            </a:r>
            <a:endParaRPr lang="ru-RU" smtClean="0"/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6" action="ppaction://hlinksldjump"/>
              </a:rPr>
              <a:t>Повод к войне </a:t>
            </a:r>
            <a:endParaRPr lang="ru-RU" smtClean="0"/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7" action="ppaction://hlinksldjump"/>
              </a:rPr>
              <a:t>Ход войны (этапы и основные события)</a:t>
            </a:r>
            <a:endParaRPr lang="ru-RU" smtClean="0"/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ru-RU" smtClean="0">
                <a:hlinkClick r:id="rId8" action="ppaction://hlinksldjump"/>
              </a:rPr>
              <a:t>Итоги войны. Ее значение</a:t>
            </a:r>
            <a:endParaRPr lang="ru-RU" smtClean="0"/>
          </a:p>
          <a:p>
            <a:pPr marL="623888" indent="-514350" eaLnBrk="1" hangingPunct="1">
              <a:buFont typeface="Wingdings 3" pitchFamily="18" charset="2"/>
              <a:buAutoNum type="arabicPeriod"/>
            </a:pPr>
            <a:endParaRPr lang="ru-RU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i="1" dirty="0" smtClean="0">
                <a:effectLst/>
                <a:latin typeface="Georgia" pitchFamily="18" charset="0"/>
              </a:rPr>
              <a:t>Памятка  для  изучения </a:t>
            </a:r>
            <a:br>
              <a:rPr lang="ru-RU" sz="4400" i="1" dirty="0" smtClean="0">
                <a:effectLst/>
                <a:latin typeface="Georgia" pitchFamily="18" charset="0"/>
              </a:rPr>
            </a:br>
            <a:r>
              <a:rPr lang="ru-RU" sz="4400" i="1" dirty="0" smtClean="0">
                <a:effectLst/>
                <a:latin typeface="Georgia" pitchFamily="18" charset="0"/>
              </a:rPr>
              <a:t>       истории войны </a:t>
            </a:r>
            <a:endParaRPr lang="ru-RU" sz="4400" i="1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48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i="1" dirty="0" smtClean="0">
                <a:effectLst/>
                <a:latin typeface="Georgia" pitchFamily="18" charset="0"/>
              </a:rPr>
              <a:t>Битва под </a:t>
            </a:r>
            <a:r>
              <a:rPr lang="ru-RU" sz="5400" i="1" dirty="0" err="1" smtClean="0">
                <a:effectLst/>
                <a:latin typeface="Georgia" pitchFamily="18" charset="0"/>
              </a:rPr>
              <a:t>Азенкуром</a:t>
            </a:r>
            <a:endParaRPr lang="ru-RU" sz="5400" i="1" dirty="0">
              <a:effectLst/>
              <a:latin typeface="Georgia" pitchFamily="18" charset="0"/>
            </a:endParaRP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357313"/>
            <a:ext cx="6410325" cy="468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Box 3"/>
          <p:cNvSpPr txBox="1">
            <a:spLocks noChangeArrowheads="1"/>
          </p:cNvSpPr>
          <p:nvPr/>
        </p:nvSpPr>
        <p:spPr bwMode="auto">
          <a:xfrm>
            <a:off x="8072438" y="6429375"/>
            <a:ext cx="857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9600" dirty="0" smtClean="0">
                <a:solidFill>
                  <a:srgbClr val="FF0000"/>
                </a:solidFill>
                <a:latin typeface="Arial Black" pitchFamily="34" charset="0"/>
              </a:rPr>
              <a:t>1337 - 1453</a:t>
            </a:r>
            <a:endParaRPr lang="ru-RU" sz="9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8001000" y="6357938"/>
            <a:ext cx="928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3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0375" y="214313"/>
            <a:ext cx="3714750" cy="608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7929563" y="635793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50" y="1481138"/>
            <a:ext cx="4210050" cy="452596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3200" dirty="0" smtClean="0"/>
              <a:t>         Франция </a:t>
            </a:r>
          </a:p>
          <a:p>
            <a:pPr marL="566928" indent="-457200" algn="just" eaLnBrk="1" fontAlgn="auto" hangingPunct="1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ru-RU" sz="2000" dirty="0" smtClean="0">
                <a:hlinkClick r:id="rId3" action="ppaction://hlinksldjump"/>
              </a:rPr>
              <a:t>Английские владения во Франции препятствовали объединению страны </a:t>
            </a:r>
            <a:endParaRPr lang="ru-RU" sz="2000" dirty="0" smtClean="0"/>
          </a:p>
          <a:p>
            <a:pPr marL="566928" indent="-457200" algn="just" eaLnBrk="1" fontAlgn="auto" hangingPunct="1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ru-RU" sz="2000" dirty="0" smtClean="0">
                <a:hlinkClick r:id="rId3" action="ppaction://hlinksldjump"/>
              </a:rPr>
              <a:t>Стремление укрепить влияние в богатой области Фландрии</a:t>
            </a:r>
            <a:endParaRPr lang="ru-RU" sz="2000" dirty="0" smtClean="0"/>
          </a:p>
          <a:p>
            <a:pPr marL="566928" indent="-457200" algn="just" eaLnBrk="1" fontAlgn="auto" hangingPunct="1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ru-RU" sz="2000" dirty="0" smtClean="0"/>
              <a:t>Феодалы стремились </a:t>
            </a:r>
            <a:r>
              <a:rPr lang="ru-RU" sz="2000" dirty="0" err="1" smtClean="0"/>
              <a:t>по-лучить</a:t>
            </a:r>
            <a:r>
              <a:rPr lang="ru-RU" sz="2000" dirty="0" smtClean="0"/>
              <a:t>  богатую добычу и славу</a:t>
            </a: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210050" cy="452596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3200" dirty="0" smtClean="0"/>
              <a:t>        Англия </a:t>
            </a:r>
          </a:p>
          <a:p>
            <a:pPr marL="566928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 smtClean="0">
                <a:hlinkClick r:id="rId3" action="ppaction://hlinksldjump"/>
              </a:rPr>
              <a:t>Стремление вернуть </a:t>
            </a:r>
            <a:r>
              <a:rPr lang="ru-RU" sz="2000" dirty="0" err="1" smtClean="0">
                <a:hlinkClick r:id="rId3" action="ppaction://hlinksldjump"/>
              </a:rPr>
              <a:t>вла-дения</a:t>
            </a:r>
            <a:r>
              <a:rPr lang="ru-RU" sz="2000" dirty="0" smtClean="0">
                <a:hlinkClick r:id="rId3" action="ppaction://hlinksldjump"/>
              </a:rPr>
              <a:t> во Франции и </a:t>
            </a:r>
            <a:r>
              <a:rPr lang="ru-RU" sz="2000" dirty="0" err="1" smtClean="0">
                <a:hlinkClick r:id="rId3" action="ppaction://hlinksldjump"/>
              </a:rPr>
              <a:t>вос</a:t>
            </a:r>
            <a:r>
              <a:rPr lang="ru-RU" sz="2000" dirty="0" smtClean="0">
                <a:hlinkClick r:id="rId3" action="ppaction://hlinksldjump"/>
              </a:rPr>
              <a:t>- становить Анжуйскую державу</a:t>
            </a:r>
            <a:endParaRPr lang="ru-RU" sz="2000" dirty="0" smtClean="0"/>
          </a:p>
          <a:p>
            <a:pPr marL="566928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 smtClean="0">
                <a:hlinkClick r:id="rId3" action="ppaction://hlinksldjump"/>
              </a:rPr>
              <a:t>Желание закрепиться во Фландрии , которая вела активную торговлю с Англией</a:t>
            </a:r>
            <a:endParaRPr lang="ru-RU" sz="2000" dirty="0" smtClean="0"/>
          </a:p>
          <a:p>
            <a:pPr marL="566928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000" dirty="0" smtClean="0"/>
              <a:t>Феодалы стремились получить богатую добычу и славу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dirty="0" smtClean="0"/>
              <a:t> </a:t>
            </a:r>
            <a:r>
              <a:rPr lang="ru-RU" sz="5400" i="1" dirty="0" smtClean="0">
                <a:effectLst/>
                <a:latin typeface="Georgia" pitchFamily="18" charset="0"/>
              </a:rPr>
              <a:t>Причины войны</a:t>
            </a:r>
            <a:endParaRPr lang="ru-RU" sz="5400" i="1" dirty="0">
              <a:effectLst/>
              <a:latin typeface="Georgia" pitchFamily="18" charset="0"/>
            </a:endParaRP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8072438" y="6286500"/>
            <a:ext cx="92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4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2276475"/>
            <a:ext cx="4038600" cy="2163763"/>
          </a:xfrm>
        </p:spPr>
        <p:txBody>
          <a:bodyPr/>
          <a:lstStyle/>
          <a:p>
            <a:pPr eaLnBrk="1" hangingPunct="1"/>
            <a:r>
              <a:rPr lang="ru-RU" sz="6600" smtClean="0"/>
              <a:t>АНГЛИЯ </a:t>
            </a:r>
          </a:p>
        </p:txBody>
      </p:sp>
      <p:sp>
        <p:nvSpPr>
          <p:cNvPr id="14339" name="Содержимое 3"/>
          <p:cNvSpPr>
            <a:spLocks noGrp="1"/>
          </p:cNvSpPr>
          <p:nvPr>
            <p:ph sz="half" idx="2"/>
          </p:nvPr>
        </p:nvSpPr>
        <p:spPr>
          <a:xfrm>
            <a:off x="4286250" y="1643063"/>
            <a:ext cx="4686300" cy="4525962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r>
              <a:rPr lang="ru-RU" sz="6600" smtClean="0"/>
              <a:t>ФРАНЦИЯ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</a:t>
            </a:r>
            <a:r>
              <a:rPr lang="ru-RU" sz="5400" i="1" dirty="0" smtClean="0">
                <a:effectLst/>
                <a:latin typeface="Georgia" pitchFamily="18" charset="0"/>
              </a:rPr>
              <a:t>Воюющие   стороны </a:t>
            </a:r>
            <a:endParaRPr lang="ru-RU" sz="5400" i="1" dirty="0">
              <a:effectLst/>
              <a:latin typeface="Georgia" pitchFamily="18" charset="0"/>
            </a:endParaRP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8143875" y="6286500"/>
            <a:ext cx="857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3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sz="half" idx="1"/>
          </p:nvPr>
        </p:nvSpPr>
        <p:spPr>
          <a:xfrm>
            <a:off x="554038" y="1628775"/>
            <a:ext cx="8401050" cy="2570163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endParaRPr lang="ru-RU" sz="2400" smtClean="0"/>
          </a:p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                                              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                                     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400" smtClean="0"/>
              <a:t>                                              Династический  спор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i="1" dirty="0" smtClean="0"/>
              <a:t> </a:t>
            </a:r>
            <a:r>
              <a:rPr lang="ru-RU" sz="6000" i="1" dirty="0" smtClean="0">
                <a:effectLst/>
                <a:latin typeface="Georgia" pitchFamily="18" charset="0"/>
              </a:rPr>
              <a:t>Повод к войне</a:t>
            </a:r>
            <a:endParaRPr lang="ru-RU" sz="6000" i="1" dirty="0">
              <a:effectLst/>
              <a:latin typeface="Georgia" pitchFamily="18" charset="0"/>
            </a:endParaRP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54038" y="1816100"/>
            <a:ext cx="3267075" cy="377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285875"/>
            <a:ext cx="28479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7929563" y="635793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5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i="1" dirty="0" smtClean="0">
                <a:effectLst/>
                <a:latin typeface="Georgia" pitchFamily="18" charset="0"/>
              </a:rPr>
              <a:t>Этапы и ход войны </a:t>
            </a:r>
            <a:endParaRPr lang="ru-RU" sz="5400" i="1" dirty="0">
              <a:effectLst/>
              <a:latin typeface="Georgia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714375" y="2786063"/>
            <a:ext cx="8072438" cy="1587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500062" y="3500438"/>
            <a:ext cx="1285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7644606" y="3499644"/>
            <a:ext cx="1285875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4858544" y="3499644"/>
            <a:ext cx="1285875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893763" y="2178050"/>
            <a:ext cx="50006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1714500" y="2786063"/>
            <a:ext cx="28575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2643188" y="2786063"/>
            <a:ext cx="28575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3572669" y="2785269"/>
            <a:ext cx="28416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8037513" y="2178050"/>
            <a:ext cx="500062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5251451" y="2178050"/>
            <a:ext cx="500062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4501357" y="2785269"/>
            <a:ext cx="285750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6359526" y="2784475"/>
            <a:ext cx="284162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1214438" y="2143125"/>
            <a:ext cx="4214812" cy="1588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5500688" y="2143125"/>
            <a:ext cx="2786062" cy="1588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1" name="TextBox 45"/>
          <p:cNvSpPr txBox="1">
            <a:spLocks noChangeArrowheads="1"/>
          </p:cNvSpPr>
          <p:nvPr/>
        </p:nvSpPr>
        <p:spPr bwMode="auto">
          <a:xfrm>
            <a:off x="1357313" y="2928938"/>
            <a:ext cx="8572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  <a:hlinkClick r:id="rId3" action="ppaction://hlinksldjump"/>
              </a:rPr>
              <a:t>Битва при Пуатье 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6402" name="TextBox 46"/>
          <p:cNvSpPr txBox="1">
            <a:spLocks noChangeArrowheads="1"/>
          </p:cNvSpPr>
          <p:nvPr/>
        </p:nvSpPr>
        <p:spPr bwMode="auto">
          <a:xfrm>
            <a:off x="642938" y="4214813"/>
            <a:ext cx="928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  <a:hlinkClick r:id="rId4" action="ppaction://hlinksldjump"/>
              </a:rPr>
              <a:t>Начало войны 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6403" name="TextBox 48"/>
          <p:cNvSpPr txBox="1">
            <a:spLocks noChangeArrowheads="1"/>
          </p:cNvSpPr>
          <p:nvPr/>
        </p:nvSpPr>
        <p:spPr bwMode="auto">
          <a:xfrm>
            <a:off x="2143125" y="2928938"/>
            <a:ext cx="1143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Мирный договор в Бретиньи</a:t>
            </a:r>
          </a:p>
        </p:txBody>
      </p:sp>
      <p:sp>
        <p:nvSpPr>
          <p:cNvPr id="16404" name="TextBox 49"/>
          <p:cNvSpPr txBox="1">
            <a:spLocks noChangeArrowheads="1"/>
          </p:cNvSpPr>
          <p:nvPr/>
        </p:nvSpPr>
        <p:spPr bwMode="auto">
          <a:xfrm>
            <a:off x="785813" y="242887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1337</a:t>
            </a:r>
          </a:p>
        </p:txBody>
      </p:sp>
      <p:sp>
        <p:nvSpPr>
          <p:cNvPr id="16405" name="TextBox 50"/>
          <p:cNvSpPr txBox="1">
            <a:spLocks noChangeArrowheads="1"/>
          </p:cNvSpPr>
          <p:nvPr/>
        </p:nvSpPr>
        <p:spPr bwMode="auto">
          <a:xfrm>
            <a:off x="1571625" y="2428875"/>
            <a:ext cx="642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1356</a:t>
            </a:r>
          </a:p>
        </p:txBody>
      </p:sp>
      <p:sp>
        <p:nvSpPr>
          <p:cNvPr id="16406" name="TextBox 51"/>
          <p:cNvSpPr txBox="1">
            <a:spLocks noChangeArrowheads="1"/>
          </p:cNvSpPr>
          <p:nvPr/>
        </p:nvSpPr>
        <p:spPr bwMode="auto">
          <a:xfrm>
            <a:off x="2428875" y="242887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1360</a:t>
            </a:r>
          </a:p>
        </p:txBody>
      </p:sp>
      <p:sp>
        <p:nvSpPr>
          <p:cNvPr id="16407" name="TextBox 52"/>
          <p:cNvSpPr txBox="1">
            <a:spLocks noChangeArrowheads="1"/>
          </p:cNvSpPr>
          <p:nvPr/>
        </p:nvSpPr>
        <p:spPr bwMode="auto">
          <a:xfrm>
            <a:off x="3357563" y="242887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1415</a:t>
            </a:r>
          </a:p>
        </p:txBody>
      </p:sp>
      <p:sp>
        <p:nvSpPr>
          <p:cNvPr id="16408" name="TextBox 53"/>
          <p:cNvSpPr txBox="1">
            <a:spLocks noChangeArrowheads="1"/>
          </p:cNvSpPr>
          <p:nvPr/>
        </p:nvSpPr>
        <p:spPr bwMode="auto">
          <a:xfrm>
            <a:off x="4357688" y="2428875"/>
            <a:ext cx="642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1428</a:t>
            </a:r>
          </a:p>
        </p:txBody>
      </p:sp>
      <p:sp>
        <p:nvSpPr>
          <p:cNvPr id="16409" name="TextBox 54"/>
          <p:cNvSpPr txBox="1">
            <a:spLocks noChangeArrowheads="1"/>
          </p:cNvSpPr>
          <p:nvPr/>
        </p:nvSpPr>
        <p:spPr bwMode="auto">
          <a:xfrm>
            <a:off x="5214938" y="2428875"/>
            <a:ext cx="642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1429</a:t>
            </a:r>
          </a:p>
        </p:txBody>
      </p:sp>
      <p:sp>
        <p:nvSpPr>
          <p:cNvPr id="16410" name="TextBox 55"/>
          <p:cNvSpPr txBox="1">
            <a:spLocks noChangeArrowheads="1"/>
          </p:cNvSpPr>
          <p:nvPr/>
        </p:nvSpPr>
        <p:spPr bwMode="auto">
          <a:xfrm>
            <a:off x="6143625" y="2428875"/>
            <a:ext cx="714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1431</a:t>
            </a:r>
          </a:p>
        </p:txBody>
      </p:sp>
      <p:sp>
        <p:nvSpPr>
          <p:cNvPr id="16411" name="TextBox 56"/>
          <p:cNvSpPr txBox="1">
            <a:spLocks noChangeArrowheads="1"/>
          </p:cNvSpPr>
          <p:nvPr/>
        </p:nvSpPr>
        <p:spPr bwMode="auto">
          <a:xfrm>
            <a:off x="7929563" y="2428875"/>
            <a:ext cx="6429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1453</a:t>
            </a:r>
          </a:p>
        </p:txBody>
      </p:sp>
      <p:sp>
        <p:nvSpPr>
          <p:cNvPr id="16412" name="TextBox 57"/>
          <p:cNvSpPr txBox="1">
            <a:spLocks noChangeArrowheads="1"/>
          </p:cNvSpPr>
          <p:nvPr/>
        </p:nvSpPr>
        <p:spPr bwMode="auto">
          <a:xfrm>
            <a:off x="4929188" y="4143375"/>
            <a:ext cx="1143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  <a:hlinkClick r:id="rId5" action="ppaction://hlinksldjump"/>
              </a:rPr>
              <a:t>Появление </a:t>
            </a:r>
          </a:p>
          <a:p>
            <a:pPr eaLnBrk="1" hangingPunct="1"/>
            <a:r>
              <a:rPr lang="ru-RU" sz="1400">
                <a:latin typeface="Lucida Sans Unicode" pitchFamily="34" charset="0"/>
                <a:hlinkClick r:id="rId5" action="ppaction://hlinksldjump"/>
              </a:rPr>
              <a:t>  Жанны </a:t>
            </a:r>
          </a:p>
          <a:p>
            <a:pPr eaLnBrk="1" hangingPunct="1"/>
            <a:r>
              <a:rPr lang="ru-RU" sz="1400">
                <a:latin typeface="Lucida Sans Unicode" pitchFamily="34" charset="0"/>
                <a:hlinkClick r:id="rId5" action="ppaction://hlinksldjump"/>
              </a:rPr>
              <a:t>   д Арк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6413" name="TextBox 58"/>
          <p:cNvSpPr txBox="1">
            <a:spLocks noChangeArrowheads="1"/>
          </p:cNvSpPr>
          <p:nvPr/>
        </p:nvSpPr>
        <p:spPr bwMode="auto">
          <a:xfrm>
            <a:off x="7500938" y="4143375"/>
            <a:ext cx="1214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Окончание</a:t>
            </a:r>
          </a:p>
          <a:p>
            <a:pPr eaLnBrk="1" hangingPunct="1"/>
            <a:r>
              <a:rPr lang="ru-RU" sz="1400">
                <a:latin typeface="Lucida Sans Unicode" pitchFamily="34" charset="0"/>
              </a:rPr>
              <a:t>    войны</a:t>
            </a:r>
          </a:p>
        </p:txBody>
      </p:sp>
      <p:sp>
        <p:nvSpPr>
          <p:cNvPr id="16414" name="TextBox 59"/>
          <p:cNvSpPr txBox="1">
            <a:spLocks noChangeArrowheads="1"/>
          </p:cNvSpPr>
          <p:nvPr/>
        </p:nvSpPr>
        <p:spPr bwMode="auto">
          <a:xfrm>
            <a:off x="2143125" y="1714500"/>
            <a:ext cx="2786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     Преимущества Англии</a:t>
            </a:r>
          </a:p>
        </p:txBody>
      </p:sp>
      <p:sp>
        <p:nvSpPr>
          <p:cNvPr id="16415" name="TextBox 60"/>
          <p:cNvSpPr txBox="1">
            <a:spLocks noChangeArrowheads="1"/>
          </p:cNvSpPr>
          <p:nvPr/>
        </p:nvSpPr>
        <p:spPr bwMode="auto">
          <a:xfrm>
            <a:off x="5786438" y="1714500"/>
            <a:ext cx="257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Преимущества Франции</a:t>
            </a:r>
          </a:p>
        </p:txBody>
      </p:sp>
      <p:sp>
        <p:nvSpPr>
          <p:cNvPr id="16416" name="TextBox 62"/>
          <p:cNvSpPr txBox="1">
            <a:spLocks noChangeArrowheads="1"/>
          </p:cNvSpPr>
          <p:nvPr/>
        </p:nvSpPr>
        <p:spPr bwMode="auto">
          <a:xfrm>
            <a:off x="6072188" y="2928938"/>
            <a:ext cx="8572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  <a:hlinkClick r:id="rId6" action="ppaction://hlinksldjump"/>
              </a:rPr>
              <a:t>Казнь Жанны д Арк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6417" name="TextBox 64"/>
          <p:cNvSpPr txBox="1">
            <a:spLocks noChangeArrowheads="1"/>
          </p:cNvSpPr>
          <p:nvPr/>
        </p:nvSpPr>
        <p:spPr bwMode="auto">
          <a:xfrm>
            <a:off x="3143250" y="2928938"/>
            <a:ext cx="1143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  <a:hlinkClick r:id="rId7" action="ppaction://hlinksldjump"/>
              </a:rPr>
              <a:t>Сражение</a:t>
            </a:r>
          </a:p>
          <a:p>
            <a:pPr eaLnBrk="1" hangingPunct="1"/>
            <a:r>
              <a:rPr lang="ru-RU" sz="1400">
                <a:latin typeface="Lucida Sans Unicode" pitchFamily="34" charset="0"/>
                <a:hlinkClick r:id="rId7" action="ppaction://hlinksldjump"/>
              </a:rPr>
              <a:t>     под Азенкуром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6418" name="TextBox 65"/>
          <p:cNvSpPr txBox="1">
            <a:spLocks noChangeArrowheads="1"/>
          </p:cNvSpPr>
          <p:nvPr/>
        </p:nvSpPr>
        <p:spPr bwMode="auto">
          <a:xfrm>
            <a:off x="4286250" y="2928938"/>
            <a:ext cx="1000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400">
                <a:latin typeface="Lucida Sans Unicode" pitchFamily="34" charset="0"/>
              </a:rPr>
              <a:t>  Осада Орлеана</a:t>
            </a:r>
          </a:p>
        </p:txBody>
      </p:sp>
      <p:sp>
        <p:nvSpPr>
          <p:cNvPr id="16419" name="TextBox 35"/>
          <p:cNvSpPr txBox="1">
            <a:spLocks noChangeArrowheads="1"/>
          </p:cNvSpPr>
          <p:nvPr/>
        </p:nvSpPr>
        <p:spPr bwMode="auto">
          <a:xfrm>
            <a:off x="8001000" y="6357938"/>
            <a:ext cx="928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latin typeface="Lucida Sans Unicode" pitchFamily="34" charset="0"/>
                <a:hlinkClick r:id="rId8" action="ppaction://hlinksldjump"/>
              </a:rPr>
              <a:t>назад</a:t>
            </a:r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86063"/>
            <a:ext cx="8043863" cy="3221037"/>
          </a:xfrm>
        </p:spPr>
        <p:txBody>
          <a:bodyPr/>
          <a:lstStyle/>
          <a:p>
            <a:pPr eaLnBrk="1" hangingPunct="1"/>
            <a:r>
              <a:rPr lang="ru-RU" smtClean="0"/>
              <a:t>Англичане были изгнаны с французских земель;англичанам удалось сохранить за собой еще на сто лет только порт Кале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dirty="0" smtClean="0"/>
              <a:t>   </a:t>
            </a:r>
            <a:r>
              <a:rPr lang="ru-RU" sz="6000" i="1" dirty="0" smtClean="0">
                <a:effectLst/>
                <a:latin typeface="Georgia" pitchFamily="18" charset="0"/>
              </a:rPr>
              <a:t>Итоги  войны </a:t>
            </a:r>
            <a:endParaRPr lang="ru-RU" sz="6000" i="1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33e5a3f56884e3bc994fbd976f8321d2d6be4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268</TotalTime>
  <Words>217</Words>
  <Application>Microsoft Office PowerPoint</Application>
  <PresentationFormat>Экран (4:3)</PresentationFormat>
  <Paragraphs>99</Paragraphs>
  <Slides>20</Slides>
  <Notes>20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Открытая</vt:lpstr>
      <vt:lpstr>СТОЛЕТНЯЯ  ВОЙНА </vt:lpstr>
      <vt:lpstr>Памятка  для  изучения         истории войны </vt:lpstr>
      <vt:lpstr>1337 - 1453</vt:lpstr>
      <vt:lpstr>Слайд 4</vt:lpstr>
      <vt:lpstr> Причины войны</vt:lpstr>
      <vt:lpstr>  Воюющие   стороны </vt:lpstr>
      <vt:lpstr> Повод к войне</vt:lpstr>
      <vt:lpstr>Этапы и ход войны </vt:lpstr>
      <vt:lpstr>   Итоги  войны </vt:lpstr>
      <vt:lpstr>  Битва при Пуатье</vt:lpstr>
      <vt:lpstr>Слайд 11</vt:lpstr>
      <vt:lpstr>Слайд 12</vt:lpstr>
      <vt:lpstr>Битва при   Креси</vt:lpstr>
      <vt:lpstr>Слайд 14</vt:lpstr>
      <vt:lpstr>Слайд 15</vt:lpstr>
      <vt:lpstr>Слайд 16</vt:lpstr>
      <vt:lpstr>Слайд 17</vt:lpstr>
      <vt:lpstr>Слайд 18</vt:lpstr>
      <vt:lpstr>Слайд 19</vt:lpstr>
      <vt:lpstr>Битва под Азенкуром</vt:lpstr>
    </vt:vector>
  </TitlesOfParts>
  <Company>Школа №11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СТОЛЕТНЯЯ  ВОЙНА</dc:title>
  <dc:creator>учитель</dc:creator>
  <cp:lastModifiedBy>Admin</cp:lastModifiedBy>
  <cp:revision>11</cp:revision>
  <dcterms:created xsi:type="dcterms:W3CDTF">2008-11-25T08:03:26Z</dcterms:created>
  <dcterms:modified xsi:type="dcterms:W3CDTF">2012-06-26T13:44:37Z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713765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NXTAG2">
    <vt:lpwstr>000800a2630000000000010250300207f7000400038000</vt:lpwstr>
  </property>
</Properties>
</file>