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8" r:id="rId10"/>
    <p:sldId id="269" r:id="rId11"/>
    <p:sldId id="273" r:id="rId12"/>
    <p:sldId id="270" r:id="rId13"/>
    <p:sldId id="274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579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21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412776"/>
            <a:ext cx="7272808" cy="24482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nstantia" pitchFamily="18" charset="0"/>
                <a:ea typeface="Batang" pitchFamily="18" charset="-127"/>
              </a:rPr>
              <a:t>Художественная культура и живопись СССР послевоенного времени (1960-е годы)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236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859453"/>
            <a:ext cx="4648200" cy="344389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3044896" cy="936104"/>
          </a:xfrm>
        </p:spPr>
        <p:txBody>
          <a:bodyPr/>
          <a:lstStyle/>
          <a:p>
            <a:r>
              <a:rPr lang="ru-RU" sz="4400" dirty="0">
                <a:latin typeface="Constantia" pitchFamily="18" charset="0"/>
              </a:rPr>
              <a:t>Первое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2648" y="1556792"/>
            <a:ext cx="2971800" cy="4158209"/>
          </a:xfrm>
        </p:spPr>
        <p:txBody>
          <a:bodyPr>
            <a:normAutofit fontScale="92500"/>
          </a:bodyPr>
          <a:lstStyle/>
          <a:p>
            <a:r>
              <a:rPr lang="ru-RU" sz="2000" dirty="0">
                <a:latin typeface="Constantia" pitchFamily="18" charset="0"/>
              </a:rPr>
              <a:t>полуофициальный авангард, экстерном переосмысляющий наследие российских модернистов и авангардистов начала XX века. Представители этого «художественного слоя» шли на территории, уже освоенные зарубежными современниками — от Пикассо до </a:t>
            </a:r>
            <a:r>
              <a:rPr lang="ru-RU" sz="2000" dirty="0" err="1">
                <a:latin typeface="Constantia" pitchFamily="18" charset="0"/>
              </a:rPr>
              <a:t>Ротко</a:t>
            </a:r>
            <a:r>
              <a:rPr lang="ru-RU" sz="2000" dirty="0">
                <a:latin typeface="Constant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864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908050"/>
            <a:ext cx="3888432" cy="4806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08720"/>
            <a:ext cx="4248150" cy="4824536"/>
          </a:xfrm>
        </p:spPr>
      </p:pic>
    </p:spTree>
    <p:extLst>
      <p:ext uri="{BB962C8B-B14F-4D97-AF65-F5344CB8AC3E}">
        <p14:creationId xmlns:p14="http://schemas.microsoft.com/office/powerpoint/2010/main" val="136355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908721"/>
            <a:ext cx="5040560" cy="46351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2648" y="188640"/>
            <a:ext cx="2971800" cy="1224136"/>
          </a:xfrm>
        </p:spPr>
        <p:txBody>
          <a:bodyPr/>
          <a:lstStyle/>
          <a:p>
            <a:r>
              <a:rPr lang="ru-RU" sz="4400" dirty="0">
                <a:latin typeface="Constantia" pitchFamily="18" charset="0"/>
              </a:rPr>
              <a:t>Второе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772816"/>
            <a:ext cx="2971800" cy="3942184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Constantia" pitchFamily="18" charset="0"/>
              </a:rPr>
              <a:t>новый реализм, преодолевший агитационно-пропагандистское наследие все того же соцреализма — так называемый «суровый стиль» (Гелий </a:t>
            </a:r>
            <a:r>
              <a:rPr lang="ru-RU" sz="1800" dirty="0" err="1">
                <a:latin typeface="Constantia" pitchFamily="18" charset="0"/>
              </a:rPr>
              <a:t>Коржев</a:t>
            </a:r>
            <a:r>
              <a:rPr lang="ru-RU" sz="1800" dirty="0">
                <a:latin typeface="Constantia" pitchFamily="18" charset="0"/>
              </a:rPr>
              <a:t>, Таир Салахов, Виктор Попков), который после 1962 года остался едва ли не единственной легальной формой живописи.</a:t>
            </a:r>
          </a:p>
        </p:txBody>
      </p:sp>
    </p:spTree>
    <p:extLst>
      <p:ext uri="{BB962C8B-B14F-4D97-AF65-F5344CB8AC3E}">
        <p14:creationId xmlns:p14="http://schemas.microsoft.com/office/powerpoint/2010/main" val="12283237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4608512" cy="4608511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0" y="1052736"/>
            <a:ext cx="4248596" cy="4608512"/>
          </a:xfrm>
        </p:spPr>
      </p:pic>
    </p:spTree>
    <p:extLst>
      <p:ext uri="{BB962C8B-B14F-4D97-AF65-F5344CB8AC3E}">
        <p14:creationId xmlns:p14="http://schemas.microsoft.com/office/powerpoint/2010/main" val="245780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873" y="1989138"/>
            <a:ext cx="3145679" cy="37258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2648" y="476673"/>
            <a:ext cx="4391400" cy="5238328"/>
          </a:xfrm>
        </p:spPr>
        <p:txBody>
          <a:bodyPr>
            <a:normAutofit/>
          </a:bodyPr>
          <a:lstStyle/>
          <a:p>
            <a:r>
              <a:rPr lang="ru-RU" dirty="0">
                <a:latin typeface="Constantia" pitchFamily="18" charset="0"/>
              </a:rPr>
              <a:t>Первым из важнейших событий оттепели, которое открыло советским гражданам мир актуального западного искусства, стала выставка живописи Пабло Пикассо в 1956 году, проведенная сначала в Москве, а через несколько месяцев и в Ленинграде. Тогда большинство зрителей так или иначе испытали культурный шок: слишком не похоже было творчество Пикассо на то, что приходилось видеть раньше не только обычному советскому экскурсанту, но и рядовому советскому художнику. Выставка состоялась благодаря усилиям поэта Ильи Эренбурга, друга Пикассо. Кроме того, художник никогда не скрывал своих прокоммунистических взглядов. Кстати, сам Эренбург вспоминал чуть ли не о давке на открытии экспозиции: поэту пришлось лично успокаивать публику. А в Ленинграде, после открытия экспозиции испанца в Эрмитаже, на Площади искусств стихийно собралось несколько сотен студентов — чтобы обсудить увиденное, из-за чего властям пришлось нагнать милиции и машин с водометами.</a:t>
            </a:r>
          </a:p>
        </p:txBody>
      </p:sp>
    </p:spTree>
    <p:extLst>
      <p:ext uri="{BB962C8B-B14F-4D97-AF65-F5344CB8AC3E}">
        <p14:creationId xmlns:p14="http://schemas.microsoft.com/office/powerpoint/2010/main" val="34948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2564904"/>
            <a:ext cx="4042781" cy="259654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39170"/>
            <a:ext cx="3947864" cy="270005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300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09600" y="692697"/>
            <a:ext cx="3733800" cy="1008111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Constantia" pitchFamily="18" charset="0"/>
              </a:rPr>
              <a:t>Пабло Пикассо , </a:t>
            </a:r>
            <a:r>
              <a:rPr lang="ru-RU" sz="1800" b="1" dirty="0" err="1">
                <a:latin typeface="Constantia" pitchFamily="18" charset="0"/>
              </a:rPr>
              <a:t>Кислинг</a:t>
            </a:r>
            <a:r>
              <a:rPr lang="ru-RU" sz="1800" b="1" dirty="0">
                <a:latin typeface="Constantia" pitchFamily="18" charset="0"/>
              </a:rPr>
              <a:t> и </a:t>
            </a:r>
            <a:r>
              <a:rPr lang="ru-RU" sz="1800" b="1" dirty="0" err="1">
                <a:latin typeface="Constantia" pitchFamily="18" charset="0"/>
              </a:rPr>
              <a:t>Пакерет</a:t>
            </a:r>
            <a:r>
              <a:rPr lang="ru-RU" sz="1800" b="1" dirty="0">
                <a:latin typeface="Constantia" pitchFamily="18" charset="0"/>
              </a:rPr>
              <a:t> в кафе </a:t>
            </a:r>
            <a:r>
              <a:rPr lang="ru-RU" sz="1800" b="1" dirty="0" err="1">
                <a:latin typeface="Constantia" pitchFamily="18" charset="0"/>
              </a:rPr>
              <a:t>La</a:t>
            </a:r>
            <a:r>
              <a:rPr lang="ru-RU" sz="1800" b="1" dirty="0">
                <a:latin typeface="Constantia" pitchFamily="18" charset="0"/>
              </a:rPr>
              <a:t> </a:t>
            </a:r>
            <a:r>
              <a:rPr lang="ru-RU" sz="1800" b="1" dirty="0" err="1">
                <a:latin typeface="Constantia" pitchFamily="18" charset="0"/>
              </a:rPr>
              <a:t>Rotonde</a:t>
            </a:r>
            <a:endParaRPr lang="ru-RU" sz="1800" dirty="0">
              <a:latin typeface="Constantia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800600" y="908721"/>
            <a:ext cx="3733800" cy="936103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Constantia" pitchFamily="18" charset="0"/>
              </a:rPr>
              <a:t>Илья Эренбург вручает Пикассо Международную Ленинскую премию, 1966 год. </a:t>
            </a:r>
            <a:endParaRPr lang="ru-RU" sz="18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27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75" y="1375986"/>
            <a:ext cx="4010025" cy="39933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176464" cy="720080"/>
          </a:xfrm>
        </p:spPr>
        <p:txBody>
          <a:bodyPr/>
          <a:lstStyle/>
          <a:p>
            <a:r>
              <a:rPr lang="ru-RU" dirty="0">
                <a:latin typeface="Constantia" pitchFamily="18" charset="0"/>
              </a:rPr>
              <a:t>Хрущев дегустирует пепси-колу.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2648" y="332656"/>
            <a:ext cx="3815336" cy="5382345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Constantia" pitchFamily="18" charset="0"/>
              </a:rPr>
              <a:t>На Американской национальной выставке, открытой лично Хрущевым и Никсоном, показывали все передовые достижения заграничной промышленности: бытовую технику, мебель, автомобили. И даже у тех, кто экспозицию не посетил, осталось в памяти знаменитое фото, на котором запечатлен дегустирующий пепси-колу Хрущев. Кроме бытовых достижений продемонстрировали тогда и культурные: картины </a:t>
            </a:r>
            <a:r>
              <a:rPr lang="ru-RU" sz="1800" dirty="0" err="1">
                <a:latin typeface="Constantia" pitchFamily="18" charset="0"/>
              </a:rPr>
              <a:t>Ротко</a:t>
            </a:r>
            <a:r>
              <a:rPr lang="ru-RU" sz="1800" dirty="0">
                <a:latin typeface="Constantia" pitchFamily="18" charset="0"/>
              </a:rPr>
              <a:t> и </a:t>
            </a:r>
            <a:r>
              <a:rPr lang="ru-RU" sz="1800" dirty="0" err="1">
                <a:latin typeface="Constantia" pitchFamily="18" charset="0"/>
              </a:rPr>
              <a:t>Поллока</a:t>
            </a:r>
            <a:r>
              <a:rPr lang="ru-RU" sz="1800" dirty="0">
                <a:latin typeface="Constantia" pitchFamily="18" charset="0"/>
              </a:rPr>
              <a:t> произвели на советских зрителей не меньшее впечатление, чем тремя годами ранее Пикассо.</a:t>
            </a:r>
          </a:p>
        </p:txBody>
      </p:sp>
    </p:spTree>
    <p:extLst>
      <p:ext uri="{BB962C8B-B14F-4D97-AF65-F5344CB8AC3E}">
        <p14:creationId xmlns:p14="http://schemas.microsoft.com/office/powerpoint/2010/main" val="52127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221227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5085184"/>
            <a:ext cx="3818384" cy="648072"/>
          </a:xfrm>
        </p:spPr>
        <p:txBody>
          <a:bodyPr/>
          <a:lstStyle/>
          <a:p>
            <a:r>
              <a:rPr lang="ru-RU" sz="1400" dirty="0" smtClean="0">
                <a:latin typeface="Constantia" pitchFamily="18" charset="0"/>
              </a:rPr>
              <a:t>*СДЕЛАЙТЕ СЕРЬЕЗНЫЙ ВИД, и похлопайте тип вы слушали….. </a:t>
            </a:r>
            <a:endParaRPr lang="ru-RU" sz="1400" dirty="0">
              <a:latin typeface="Constant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20688"/>
            <a:ext cx="3810000" cy="4114800"/>
          </a:xfrm>
        </p:spPr>
      </p:pic>
    </p:spTree>
    <p:extLst>
      <p:ext uri="{BB962C8B-B14F-4D97-AF65-F5344CB8AC3E}">
        <p14:creationId xmlns:p14="http://schemas.microsoft.com/office/powerpoint/2010/main" val="3190788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7994848" cy="14176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onstantia" pitchFamily="18" charset="0"/>
                <a:ea typeface="Batang" pitchFamily="18" charset="-127"/>
              </a:rPr>
              <a:t>С «секретной речи» Хрущева в 1956 году началась эпоха невиданной свободы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38" y="1600200"/>
            <a:ext cx="6179924" cy="4114800"/>
          </a:xfrm>
        </p:spPr>
      </p:pic>
    </p:spTree>
    <p:extLst>
      <p:ext uri="{BB962C8B-B14F-4D97-AF65-F5344CB8AC3E}">
        <p14:creationId xmlns:p14="http://schemas.microsoft.com/office/powerpoint/2010/main" val="28981937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H="1">
            <a:off x="467544" y="274637"/>
            <a:ext cx="142056" cy="4900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09600" y="620688"/>
            <a:ext cx="7924800" cy="5094312"/>
          </a:xfrm>
        </p:spPr>
        <p:txBody>
          <a:bodyPr/>
          <a:lstStyle/>
          <a:p>
            <a:r>
              <a:rPr lang="ru-RU" sz="2000" dirty="0">
                <a:latin typeface="Constantia" pitchFamily="18" charset="0"/>
              </a:rPr>
              <a:t>25 февраля 1956 года, в последний день работы ХХ съезда КПСС, генсек Никита Хрущев зачитал доклад «О культе личности и его последствиях», в котором среди прочего осуждались сталинский террор и репрессии. Несмотря на секретность, весть о докладе распространилась мгновенно</a:t>
            </a:r>
          </a:p>
          <a:p>
            <a:r>
              <a:rPr lang="ru-RU" sz="2000" dirty="0">
                <a:latin typeface="Constantia" pitchFamily="18" charset="0"/>
              </a:rPr>
              <a:t>Именно с этой «секретной речи» и началась эпоха невиданной свободы, которая затронула почти все стороны жизни советского человека.</a:t>
            </a:r>
            <a:br>
              <a:rPr lang="ru-RU" sz="2000" dirty="0">
                <a:latin typeface="Constantia" pitchFamily="18" charset="0"/>
              </a:rPr>
            </a:br>
            <a:r>
              <a:rPr lang="ru-RU" sz="2000" dirty="0">
                <a:latin typeface="Constantia" pitchFamily="18" charset="0"/>
              </a:rPr>
              <a:t/>
            </a:r>
            <a:br>
              <a:rPr lang="ru-RU" sz="2000" dirty="0">
                <a:latin typeface="Constantia" pitchFamily="18" charset="0"/>
              </a:rPr>
            </a:br>
            <a:r>
              <a:rPr lang="ru-RU" sz="2000" dirty="0">
                <a:latin typeface="Constantia" pitchFamily="18" charset="0"/>
              </a:rPr>
              <a:t>Заметно ослабла цензура в литературе и кино, легче задышало неофициальное искусство, которое перестали загонять в рамки сталинского соцреализма. СССР стал более открытой страной, и даже США в официальных источниках теперь позиционировались не как враги, а как «оппоненты».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270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2162200" cy="778098"/>
          </a:xfrm>
        </p:spPr>
        <p:txBody>
          <a:bodyPr/>
          <a:lstStyle/>
          <a:p>
            <a:r>
              <a:rPr lang="ru-RU" dirty="0" smtClean="0">
                <a:latin typeface="Constantia" pitchFamily="18" charset="0"/>
              </a:rPr>
              <a:t>КИНО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268760"/>
            <a:ext cx="7922840" cy="4446240"/>
          </a:xfrm>
        </p:spPr>
        <p:txBody>
          <a:bodyPr>
            <a:normAutofit/>
          </a:bodyPr>
          <a:lstStyle/>
          <a:p>
            <a:r>
              <a:rPr lang="ru-RU" sz="2500" dirty="0" smtClean="0"/>
              <a:t>На киноэкранах появились новые романтические герои– ученые , инженеры, геологи. Тогда же появилось известное противопоставление «физиков» и «лириков» , которое ,впрочем , на деле напоминало синергию ,поскольку и те и другие считали ,что искусство с наукой могут гармонично сосуществовать .</a:t>
            </a:r>
            <a:endParaRPr lang="en-US" sz="2500" dirty="0"/>
          </a:p>
          <a:p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60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6"/>
            <a:ext cx="7924800" cy="1138139"/>
          </a:xfrm>
        </p:spPr>
        <p:txBody>
          <a:bodyPr/>
          <a:lstStyle/>
          <a:p>
            <a:r>
              <a:rPr lang="ru-RU" sz="1400" dirty="0">
                <a:latin typeface="Constantia" pitchFamily="18" charset="0"/>
              </a:rPr>
              <a:t>Впрочем, и комедийный жанр ждало пришествие своего героя — Эльдара Рязанова с </a:t>
            </a:r>
            <a:r>
              <a:rPr lang="ru-RU" sz="1400" b="1" dirty="0">
                <a:latin typeface="Constantia" pitchFamily="18" charset="0"/>
              </a:rPr>
              <a:t>«Карнавальной </a:t>
            </a:r>
            <a:r>
              <a:rPr lang="ru-RU" sz="1400" b="1" dirty="0" smtClean="0">
                <a:latin typeface="Constantia" pitchFamily="18" charset="0"/>
              </a:rPr>
              <a:t>ночью»</a:t>
            </a:r>
            <a:r>
              <a:rPr lang="ru-RU" sz="1400" dirty="0" smtClean="0">
                <a:latin typeface="Constantia" pitchFamily="18" charset="0"/>
              </a:rPr>
              <a:t>, </a:t>
            </a:r>
            <a:r>
              <a:rPr lang="ru-RU" sz="1400" dirty="0">
                <a:latin typeface="Constantia" pitchFamily="18" charset="0"/>
              </a:rPr>
              <a:t>в которой тонко высмеивается не только советская бюрократия, но и механика ее культурного заказа. Здесь ирония по поводу коллективных идеалов общества еще вполне добродушна.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628800"/>
            <a:ext cx="3096344" cy="4086200"/>
          </a:xfrm>
        </p:spPr>
      </p:pic>
    </p:spTree>
    <p:extLst>
      <p:ext uri="{BB962C8B-B14F-4D97-AF65-F5344CB8AC3E}">
        <p14:creationId xmlns:p14="http://schemas.microsoft.com/office/powerpoint/2010/main" val="13759485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36904" cy="1512168"/>
          </a:xfrm>
        </p:spPr>
        <p:txBody>
          <a:bodyPr/>
          <a:lstStyle/>
          <a:p>
            <a:r>
              <a:rPr lang="ru-RU" sz="1400" dirty="0">
                <a:latin typeface="Constantia" pitchFamily="18" charset="0"/>
              </a:rPr>
              <a:t>Прошло несколько лет, и эта ирония стала уже куда более смелой — в фильме </a:t>
            </a:r>
            <a:r>
              <a:rPr lang="ru-RU" sz="1400" b="1" dirty="0">
                <a:latin typeface="Constantia" pitchFamily="18" charset="0"/>
              </a:rPr>
              <a:t>«Добро пожаловать, или Посторонним вход воспрещен» </a:t>
            </a:r>
            <a:r>
              <a:rPr lang="ru-RU" sz="1400" dirty="0" err="1">
                <a:latin typeface="Constantia" pitchFamily="18" charset="0"/>
              </a:rPr>
              <a:t>Элема</a:t>
            </a:r>
            <a:r>
              <a:rPr lang="ru-RU" sz="1400" dirty="0">
                <a:latin typeface="Constantia" pitchFamily="18" charset="0"/>
              </a:rPr>
              <a:t> Климова. Безобидная на первый взгляд картина о детском пионерском лагере открывала понимающему зрителю намного больше смыслов. Здесь нашлось место и для сатиры на нравы советского общества, и для критики политической повестки дня.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89138"/>
            <a:ext cx="3384376" cy="3786918"/>
          </a:xfrm>
        </p:spPr>
      </p:pic>
    </p:spTree>
    <p:extLst>
      <p:ext uri="{BB962C8B-B14F-4D97-AF65-F5344CB8AC3E}">
        <p14:creationId xmlns:p14="http://schemas.microsoft.com/office/powerpoint/2010/main" val="190592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3947864" cy="32403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2856"/>
            <a:ext cx="4499992" cy="280831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92888" cy="1080119"/>
          </a:xfrm>
        </p:spPr>
        <p:txBody>
          <a:bodyPr/>
          <a:lstStyle/>
          <a:p>
            <a:r>
              <a:rPr lang="ru-RU" sz="1600" dirty="0">
                <a:latin typeface="Constantia" pitchFamily="18" charset="0"/>
              </a:rPr>
              <a:t>Два ключевых фильма эпохи —</a:t>
            </a:r>
            <a:r>
              <a:rPr lang="ru-RU" sz="1600" b="1" dirty="0">
                <a:latin typeface="Constantia" pitchFamily="18" charset="0"/>
              </a:rPr>
              <a:t>«Летят </a:t>
            </a:r>
            <a:r>
              <a:rPr lang="ru-RU" sz="1600" b="1" dirty="0" smtClean="0">
                <a:latin typeface="Constantia" pitchFamily="18" charset="0"/>
              </a:rPr>
              <a:t>журавли » </a:t>
            </a:r>
            <a:r>
              <a:rPr lang="ru-RU" sz="1600" smtClean="0">
                <a:latin typeface="Constantia" pitchFamily="18" charset="0"/>
              </a:rPr>
              <a:t>Михаила  Калатозова </a:t>
            </a:r>
            <a:r>
              <a:rPr lang="ru-RU" sz="1600" dirty="0" smtClean="0">
                <a:latin typeface="Constantia" pitchFamily="18" charset="0"/>
              </a:rPr>
              <a:t>, </a:t>
            </a:r>
            <a:r>
              <a:rPr lang="ru-RU" sz="1600" dirty="0">
                <a:latin typeface="Constantia" pitchFamily="18" charset="0"/>
              </a:rPr>
              <a:t>награжденный главной премией Каннского фестиваля в 1958 году, и </a:t>
            </a:r>
            <a:r>
              <a:rPr lang="ru-RU" sz="1600" b="1" dirty="0">
                <a:latin typeface="Constantia" pitchFamily="18" charset="0"/>
              </a:rPr>
              <a:t>«Иваново </a:t>
            </a:r>
            <a:r>
              <a:rPr lang="ru-RU" sz="1600" b="1" dirty="0" smtClean="0">
                <a:latin typeface="Constantia" pitchFamily="18" charset="0"/>
              </a:rPr>
              <a:t>детство » </a:t>
            </a:r>
            <a:r>
              <a:rPr lang="ru-RU" sz="1600" dirty="0" smtClean="0">
                <a:latin typeface="Constantia" pitchFamily="18" charset="0"/>
              </a:rPr>
              <a:t>молодого </a:t>
            </a:r>
            <a:r>
              <a:rPr lang="ru-RU" sz="1600" dirty="0">
                <a:latin typeface="Constantia" pitchFamily="18" charset="0"/>
              </a:rPr>
              <a:t>Андрея Тарковского, завоевавший «Золотого льва» в Венеции в 1962-м.</a:t>
            </a:r>
          </a:p>
        </p:txBody>
      </p:sp>
    </p:spTree>
    <p:extLst>
      <p:ext uri="{BB962C8B-B14F-4D97-AF65-F5344CB8AC3E}">
        <p14:creationId xmlns:p14="http://schemas.microsoft.com/office/powerpoint/2010/main" val="153447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64704"/>
            <a:ext cx="7924800" cy="936104"/>
          </a:xfrm>
        </p:spPr>
        <p:txBody>
          <a:bodyPr/>
          <a:lstStyle/>
          <a:p>
            <a:r>
              <a:rPr lang="ru-RU" sz="4800" dirty="0" smtClean="0">
                <a:latin typeface="Constantia" pitchFamily="18" charset="0"/>
              </a:rPr>
              <a:t>Живопись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Constantia" pitchFamily="18" charset="0"/>
              </a:rPr>
              <a:t>Д</a:t>
            </a:r>
            <a:r>
              <a:rPr lang="ru-RU" sz="2800" dirty="0" smtClean="0">
                <a:latin typeface="Constantia" pitchFamily="18" charset="0"/>
              </a:rPr>
              <a:t>ля </a:t>
            </a:r>
            <a:r>
              <a:rPr lang="ru-RU" sz="2800" dirty="0">
                <a:latin typeface="Constantia" pitchFamily="18" charset="0"/>
              </a:rPr>
              <a:t>художников следствием разоблачения культа личности стала возможность легально заниматься чем-то еще, кроме генеральной линии Академии художеств — сталинского соцреализма. Жанровая свобода и свобода от партийного заказа бурлила первые несколько лет оттепели почти официально, вплоть до 1 декабря 1962 года</a:t>
            </a:r>
            <a:r>
              <a:rPr lang="ru-RU" sz="2000" dirty="0">
                <a:latin typeface="Constant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765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924800" cy="4077072"/>
          </a:xfrm>
        </p:spPr>
        <p:txBody>
          <a:bodyPr/>
          <a:lstStyle/>
          <a:p>
            <a:r>
              <a:rPr lang="ru-RU" dirty="0">
                <a:latin typeface="Constantia" pitchFamily="18" charset="0"/>
              </a:rPr>
              <a:t>В оттепельные же времена советское искусство можно было условно разделить на два основных </a:t>
            </a:r>
            <a:r>
              <a:rPr lang="ru-RU" dirty="0" smtClean="0">
                <a:latin typeface="Constantia" pitchFamily="18" charset="0"/>
              </a:rPr>
              <a:t>направления…</a:t>
            </a:r>
            <a:endParaRPr lang="ru-RU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67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576</Words>
  <Application>Microsoft Office PowerPoint</Application>
  <PresentationFormat>Экран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Горизонт</vt:lpstr>
      <vt:lpstr>Художественная культура и живопись СССР послевоенного времени (1960-е годы) </vt:lpstr>
      <vt:lpstr>С «секретной речи» Хрущева в 1956 году началась эпоха невиданной свободы</vt:lpstr>
      <vt:lpstr>Презентация PowerPoint</vt:lpstr>
      <vt:lpstr>КИНО</vt:lpstr>
      <vt:lpstr>Впрочем, и комедийный жанр ждало пришествие своего героя — Эльдара Рязанова с «Карнавальной ночью», в которой тонко высмеивается не только советская бюрократия, но и механика ее культурного заказа. Здесь ирония по поводу коллективных идеалов общества еще вполне добродушна.</vt:lpstr>
      <vt:lpstr>Прошло несколько лет, и эта ирония стала уже куда более смелой — в фильме «Добро пожаловать, или Посторонним вход воспрещен» Элема Климова. Безобидная на первый взгляд картина о детском пионерском лагере открывала понимающему зрителю намного больше смыслов. Здесь нашлось место и для сатиры на нравы советского общества, и для критики политической повестки дня.</vt:lpstr>
      <vt:lpstr>Два ключевых фильма эпохи —«Летят журавли » Михаила  Калатозова , награжденный главной премией Каннского фестиваля в 1958 году, и «Иваново детство » молодого Андрея Тарковского, завоевавший «Золотого льва» в Венеции в 1962-м.</vt:lpstr>
      <vt:lpstr>Живопись </vt:lpstr>
      <vt:lpstr>В оттепельные же времена советское искусство можно было условно разделить на два основных направления…</vt:lpstr>
      <vt:lpstr>Первое</vt:lpstr>
      <vt:lpstr>Презентация PowerPoint</vt:lpstr>
      <vt:lpstr>Второе</vt:lpstr>
      <vt:lpstr>Презентация PowerPoint</vt:lpstr>
      <vt:lpstr>Презентация PowerPoint</vt:lpstr>
      <vt:lpstr>Презентация PowerPoint</vt:lpstr>
      <vt:lpstr>Хрущев дегустирует пепси-колу.</vt:lpstr>
      <vt:lpstr>Презентация PowerPoint</vt:lpstr>
      <vt:lpstr>*СДЕЛАЙТЕ СЕРЬЕЗНЫЙ ВИД, и похлопайте тип вы слушали…..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Художественная культура и литература СССР послевоенного времени 1960-е годы</dc:title>
  <dc:creator>Орхан</dc:creator>
  <cp:lastModifiedBy>Abizkit</cp:lastModifiedBy>
  <cp:revision>21</cp:revision>
  <dcterms:created xsi:type="dcterms:W3CDTF">2019-11-23T20:12:37Z</dcterms:created>
  <dcterms:modified xsi:type="dcterms:W3CDTF">2019-11-24T17:55:53Z</dcterms:modified>
</cp:coreProperties>
</file>