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80" r:id="rId4"/>
    <p:sldId id="258" r:id="rId5"/>
    <p:sldId id="260" r:id="rId6"/>
    <p:sldId id="279" r:id="rId7"/>
    <p:sldId id="259" r:id="rId8"/>
    <p:sldId id="262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73" r:id="rId17"/>
    <p:sldId id="274" r:id="rId18"/>
    <p:sldId id="272" r:id="rId19"/>
    <p:sldId id="281" r:id="rId20"/>
    <p:sldId id="271" r:id="rId21"/>
    <p:sldId id="275" r:id="rId22"/>
    <p:sldId id="276" r:id="rId23"/>
    <p:sldId id="278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4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42522-F6DA-48EA-A89D-D5573D492A78}" type="datetimeFigureOut">
              <a:rPr lang="ru-RU" smtClean="0"/>
              <a:pPr/>
              <a:t>06.10.2014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05599A-C678-4392-B92B-FF1CF24CDD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12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gabook.ru/Article.asp?AID=683317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/>
              <a:t>Весной 1096 года под руководством Готфрида </a:t>
            </a:r>
            <a:r>
              <a:rPr lang="ru-RU" sz="1200" dirty="0" err="1" smtClean="0"/>
              <a:t>Бульонского</a:t>
            </a:r>
            <a:r>
              <a:rPr lang="ru-RU" sz="1200" dirty="0" smtClean="0"/>
              <a:t> и </a:t>
            </a:r>
            <a:r>
              <a:rPr lang="ru-RU" sz="1200" dirty="0" err="1" smtClean="0"/>
              <a:t>Раймунда</a:t>
            </a:r>
            <a:r>
              <a:rPr lang="ru-RU" sz="1200" dirty="0" smtClean="0"/>
              <a:t> </a:t>
            </a:r>
            <a:r>
              <a:rPr lang="ru-RU" sz="1200" dirty="0" err="1" smtClean="0"/>
              <a:t>Тулузского</a:t>
            </a:r>
            <a:r>
              <a:rPr lang="ru-RU" sz="1200" dirty="0" smtClean="0"/>
              <a:t> многочисленные отряды</a:t>
            </a:r>
            <a:r>
              <a:rPr lang="ru-RU" sz="1200" baseline="0" dirty="0" smtClean="0"/>
              <a:t> </a:t>
            </a:r>
            <a:r>
              <a:rPr lang="ru-RU" sz="1200" dirty="0" smtClean="0"/>
              <a:t>крестоносцев были</a:t>
            </a:r>
            <a:r>
              <a:rPr lang="en-US" sz="1200" dirty="0" smtClean="0"/>
              <a:t> </a:t>
            </a:r>
            <a:r>
              <a:rPr lang="ru-RU" sz="1200" dirty="0" smtClean="0"/>
              <a:t>от</a:t>
            </a:r>
            <a:r>
              <a:rPr lang="en-US" sz="1200" dirty="0" smtClean="0"/>
              <a:t>- </a:t>
            </a:r>
            <a:r>
              <a:rPr lang="ru-RU" sz="1200" dirty="0" err="1" smtClean="0"/>
              <a:t>правлены</a:t>
            </a:r>
            <a:r>
              <a:rPr lang="en-US" sz="1200" baseline="0" dirty="0" smtClean="0"/>
              <a:t> </a:t>
            </a:r>
            <a:r>
              <a:rPr lang="ru-RU" sz="1200" dirty="0" smtClean="0"/>
              <a:t>в Иерусалим. Захватив город они учинили страшную расправу над его жителями.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Важно помнить, что многие из них имели звучные титулы, но не земельные владения, а посему были полны решимости заполучить их на Востоке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.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5599A-C678-4392-B92B-FF1CF24CDD5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839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5599A-C678-4392-B92B-FF1CF24CDD5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548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религиозное движение, которое зародилось во Франции и Германии, были вовлечены дети. Они считали, что невинность и вера свершат то, чего не могли добиться оружием.</a:t>
            </a:r>
            <a:r>
              <a:rPr lang="ru-RU" baseline="0" dirty="0" smtClean="0"/>
              <a:t> Папа и высшее духовенство не одобряли этот поход, на пресечь его не могли. Около 30000 детей под предводительством пастушка </a:t>
            </a:r>
            <a:r>
              <a:rPr lang="ru-RU" baseline="0" dirty="0" err="1" smtClean="0"/>
              <a:t>Этьена</a:t>
            </a:r>
            <a:r>
              <a:rPr lang="ru-RU" baseline="0" dirty="0" smtClean="0"/>
              <a:t> были погружены на корабли и были отправлены в Средиземное море. Достигнув берегов Египта  судовладельцы продали детей в рабство.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5599A-C678-4392-B92B-FF1CF24CDD5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75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Поход начался экспедицией в Святую землю, который увенчался провалом. 27мая 1218 года крестоносцы перенесли военные</a:t>
            </a:r>
            <a:r>
              <a:rPr lang="ru-RU" baseline="0" dirty="0" smtClean="0"/>
              <a:t> действия на крепость </a:t>
            </a:r>
            <a:r>
              <a:rPr lang="ru-RU" baseline="0" dirty="0" err="1" smtClean="0"/>
              <a:t>Дамиетту</a:t>
            </a:r>
            <a:r>
              <a:rPr lang="ru-RU" baseline="0" dirty="0" smtClean="0"/>
              <a:t> в Египте. Крепость была взята, но при дальнейшем завоевании Египта был заключён договор о возвращении крепости султану. Так, в 1221 году завершился Пятый крестовый поход.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5599A-C678-4392-B92B-FF1CF24CDD56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376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Этот поход называют «Дипломатическим».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Шестой крестовый поход (1228-1229) предпринял император 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Фридрих II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Штауфен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Этот постоянный противник папства был накануне похода отлучен от церкви. Летом 1228 он отплыл в Палестину, благодаря умелым переговорам заключил союз с египетским султаном и в качестве за помощь против всех его врагов, мусульман и христиан (!), получил без единого сражения Иерусалим, куда вступил 18 марта 1229. Поскольку император находился под отлучением, возвращение Святого Города в лоно христианства сопровождалось запретом богослужения в нем. Фридрих вскоре отбыл на родину, заниматься Иерусалимом ему было недосуг, и в 1244 египетский султан снова и окончательно взял Иерусалим, устроив резню христианского населения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5599A-C678-4392-B92B-FF1CF24CDD56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434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4300A-67F0-4B97-92D1-F59C7A13F17D}" type="datetimeFigureOut">
              <a:rPr lang="ru-RU" smtClean="0"/>
              <a:pPr/>
              <a:t>06.10.2014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C60A5-961F-4C77-8FCA-359B35BE6CA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gabook.ru/Article.asp?AID=648040" TargetMode="External"/><Relationship Id="rId7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2/2b/Seventh_crusade.jpg" TargetMode="External"/><Relationship Id="rId5" Type="http://schemas.openxmlformats.org/officeDocument/2006/relationships/hyperlink" Target="http://www.megabook.ru/Article.asp?AID=627346" TargetMode="External"/><Relationship Id="rId4" Type="http://schemas.openxmlformats.org/officeDocument/2006/relationships/hyperlink" Target="http://www.megabook.ru/Article.asp?AID=609796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&#1050;&#1088;&#1077;&#1089;&#1090;&#1086;&#1074;&#1099;&#1077;%20&#1087;&#1086;&#1093;&#1086;&#1076;&#1099;.mp4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G:\&#1050;&#1088;&#1077;&#1089;&#1090;&#1086;&#1074;&#1099;&#1077;%20&#1087;&#1086;&#1093;&#1086;&#1076;&#1099;.mp4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estonos.ru/arms.ht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secrets.wmsite.ru/_mod_files/ce_images/tampliery/tampliery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142852"/>
            <a:ext cx="62951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/>
              <a:t>Крестовые</a:t>
            </a:r>
            <a:r>
              <a:rPr lang="ru-RU" sz="6000" dirty="0" smtClean="0"/>
              <a:t> походы</a:t>
            </a:r>
            <a:endParaRPr lang="ru-RU" sz="6000" dirty="0"/>
          </a:p>
        </p:txBody>
      </p:sp>
      <p:sp>
        <p:nvSpPr>
          <p:cNvPr id="6" name="TextBox 5"/>
          <p:cNvSpPr txBox="1"/>
          <p:nvPr/>
        </p:nvSpPr>
        <p:spPr>
          <a:xfrm>
            <a:off x="2149649" y="521495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 i="1" dirty="0">
              <a:solidFill>
                <a:srgbClr val="00206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0034" y="0"/>
            <a:ext cx="6605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Причины крестовых походов:</a:t>
            </a:r>
            <a:endParaRPr lang="ru-RU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500043"/>
            <a:ext cx="82153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400" dirty="0" smtClean="0"/>
              <a:t>1) Присвоение новых земель</a:t>
            </a:r>
            <a:r>
              <a:rPr lang="ru-RU" sz="1600" dirty="0" smtClean="0"/>
              <a:t>.</a:t>
            </a:r>
            <a:endParaRPr lang="ru-RU" sz="2400" dirty="0" smtClean="0"/>
          </a:p>
          <a:p>
            <a:pPr marL="342900" indent="-342900"/>
            <a:r>
              <a:rPr lang="ru-RU" sz="2400" dirty="0" smtClean="0"/>
              <a:t>2) Стремление христианского главенства расширить сферу своего влияния , увеличить число приверженцев веры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 marL="342900" indent="-342900"/>
            <a:r>
              <a:rPr lang="ru-RU" sz="2400" dirty="0" smtClean="0"/>
              <a:t>3) Получение  нового источника доходов.</a:t>
            </a:r>
          </a:p>
          <a:p>
            <a:pPr marL="342900" indent="-342900"/>
            <a:r>
              <a:rPr lang="en-US" sz="2400" dirty="0" smtClean="0"/>
              <a:t>4) C</a:t>
            </a:r>
            <a:r>
              <a:rPr lang="ru-RU" sz="2400" dirty="0" err="1" smtClean="0"/>
              <a:t>тремление</a:t>
            </a:r>
            <a:r>
              <a:rPr lang="ru-RU" sz="2400" dirty="0" smtClean="0"/>
              <a:t> западных феодалов и католического духовенства захватить богатые восточные страны.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pic>
        <p:nvPicPr>
          <p:cNvPr id="23554" name="Picture 2" descr="http://www.planet-x.net.ua/img/krest_pohod9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6274"/>
            <a:ext cx="7215270" cy="4001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57752" y="642918"/>
            <a:ext cx="428624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      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В этих войнах между собой столкнулись последователи 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    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двух больших мировых религий, и эти войны охватили собой немалую географическую территорию. </a:t>
            </a:r>
            <a:endParaRPr lang="en-US" b="1" i="1" dirty="0" smtClean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  <a:p>
            <a:endParaRPr lang="en-US" dirty="0" smtClean="0"/>
          </a:p>
        </p:txBody>
      </p:sp>
      <p:pic>
        <p:nvPicPr>
          <p:cNvPr id="41986" name="Picture 2" descr="http://www.islam.ru/sites/default/files/img/kultura/2013/01/propov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54839" cy="3500438"/>
          </a:xfrm>
          <a:prstGeom prst="rect">
            <a:avLst/>
          </a:prstGeom>
          <a:noFill/>
        </p:spPr>
      </p:pic>
      <p:pic>
        <p:nvPicPr>
          <p:cNvPr id="41988" name="Picture 4" descr="http://www.oboznik.ru/wp-content/uploads/2011/05/ni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0439"/>
            <a:ext cx="4572000" cy="335756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378619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 smtClean="0">
                <a:latin typeface="Monotype Corsiva" pitchFamily="66" charset="0"/>
              </a:rPr>
              <a:t>К причинам, которые повлекли за собой начало крестовых походов, можно отнести стремление христиан обезопасить свои города от мусульман, а также жажда наживы и богатства.</a:t>
            </a:r>
            <a:endParaRPr lang="ru-RU" sz="2400" b="1" i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28604"/>
            <a:ext cx="88633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Клермонский собор и начало </a:t>
            </a:r>
            <a:r>
              <a:rPr lang="en-US" sz="3200" dirty="0" smtClean="0"/>
              <a:t>I</a:t>
            </a:r>
            <a:r>
              <a:rPr lang="ru-RU" sz="3200" dirty="0" smtClean="0"/>
              <a:t> крестового похода</a:t>
            </a:r>
            <a:endParaRPr lang="ru-RU" sz="3200" dirty="0"/>
          </a:p>
        </p:txBody>
      </p:sp>
      <p:pic>
        <p:nvPicPr>
          <p:cNvPr id="20486" name="Picture 6" descr="http://900igr.net/datai/istorija/Krestovyj-pokhod/0004-002-Klermonskij-sobor-i-nachalo-I-Krestovogo-pokho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00108"/>
            <a:ext cx="3857625" cy="5715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857620" y="1000108"/>
            <a:ext cx="52863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 1095 году на </a:t>
            </a:r>
            <a:r>
              <a:rPr lang="ru-RU" sz="2000" dirty="0" err="1" smtClean="0"/>
              <a:t>Клермонском</a:t>
            </a:r>
            <a:r>
              <a:rPr lang="ru-RU" sz="2000" dirty="0" smtClean="0"/>
              <a:t> соборе Папа </a:t>
            </a:r>
            <a:endParaRPr lang="ru-RU" sz="2000" dirty="0"/>
          </a:p>
          <a:p>
            <a:r>
              <a:rPr lang="ru-RU" sz="2000" dirty="0" smtClean="0"/>
              <a:t>Римский Урбан </a:t>
            </a:r>
            <a:r>
              <a:rPr lang="en-US" sz="2000" dirty="0" smtClean="0"/>
              <a:t>II</a:t>
            </a:r>
            <a:r>
              <a:rPr lang="ru-RU" sz="2000" dirty="0" smtClean="0"/>
              <a:t> выступил перед знатью с</a:t>
            </a:r>
          </a:p>
          <a:p>
            <a:r>
              <a:rPr lang="ru-RU" sz="2000" dirty="0"/>
              <a:t>п</a:t>
            </a:r>
            <a:r>
              <a:rPr lang="ru-RU" sz="2000" dirty="0" smtClean="0"/>
              <a:t>роповедью , призвав их прекратить </a:t>
            </a:r>
            <a:r>
              <a:rPr lang="ru-RU" sz="2000" dirty="0" err="1" smtClean="0"/>
              <a:t>междо</a:t>
            </a:r>
            <a:r>
              <a:rPr lang="ru-RU" sz="2000" dirty="0" smtClean="0"/>
              <a:t>-</a:t>
            </a:r>
          </a:p>
          <a:p>
            <a:r>
              <a:rPr lang="ru-RU" sz="2000" dirty="0" err="1"/>
              <a:t>у</a:t>
            </a:r>
            <a:r>
              <a:rPr lang="ru-RU" sz="2000" dirty="0" err="1" smtClean="0"/>
              <a:t>собные</a:t>
            </a:r>
            <a:r>
              <a:rPr lang="ru-RU" sz="2000" dirty="0" smtClean="0"/>
              <a:t> войны и начать поход в Палестину, </a:t>
            </a:r>
          </a:p>
          <a:p>
            <a:r>
              <a:rPr lang="ru-RU" sz="2000" dirty="0"/>
              <a:t>я</a:t>
            </a:r>
            <a:r>
              <a:rPr lang="ru-RU" sz="2000" dirty="0" smtClean="0"/>
              <a:t>кобы для освобождения гроба Иисуса, </a:t>
            </a:r>
            <a:r>
              <a:rPr lang="ru-RU" sz="2000" dirty="0" err="1" smtClean="0"/>
              <a:t>кото</a:t>
            </a:r>
            <a:r>
              <a:rPr lang="ru-RU" sz="2000" dirty="0" smtClean="0"/>
              <a:t>-</a:t>
            </a:r>
          </a:p>
          <a:p>
            <a:r>
              <a:rPr lang="ru-RU" sz="2000" dirty="0" err="1"/>
              <a:t>р</a:t>
            </a:r>
            <a:r>
              <a:rPr lang="ru-RU" sz="2000" dirty="0" err="1" smtClean="0"/>
              <a:t>ый</a:t>
            </a:r>
            <a:r>
              <a:rPr lang="ru-RU" sz="2000" dirty="0" smtClean="0"/>
              <a:t>  по их поверьям находился на «Священной земле».Так и начался Первый Крестовый поход.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1472" y="28572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  Первый крестовый поход (1096-1099)</a:t>
            </a:r>
            <a:endParaRPr lang="ru-RU" sz="3200" dirty="0"/>
          </a:p>
        </p:txBody>
      </p:sp>
      <p:pic>
        <p:nvPicPr>
          <p:cNvPr id="18438" name="Picture 6" descr="http://100grm.ru/wp-content/uploads/2011/11/1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428736"/>
            <a:ext cx="2643206" cy="300444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142976" y="4857760"/>
            <a:ext cx="19592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Готфрид </a:t>
            </a:r>
            <a:r>
              <a:rPr lang="ru-RU" sz="1600" dirty="0" err="1" smtClean="0"/>
              <a:t>Бульонский</a:t>
            </a:r>
            <a:endParaRPr lang="ru-RU" sz="1600" dirty="0"/>
          </a:p>
        </p:txBody>
      </p:sp>
      <p:pic>
        <p:nvPicPr>
          <p:cNvPr id="18440" name="Picture 8" descr="http://upload.wikimedia.org/wikipedia/commons/thumb/a/a6/Raymond_IV_of_Toulouse.jpg/200px-Raymond_IV_of_Toulou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1500174"/>
            <a:ext cx="2643206" cy="3020807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429388" y="4786322"/>
            <a:ext cx="18565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 smtClean="0"/>
              <a:t>Раймунд</a:t>
            </a:r>
            <a:r>
              <a:rPr lang="ru-RU" sz="1600" dirty="0" smtClean="0"/>
              <a:t> </a:t>
            </a:r>
            <a:r>
              <a:rPr lang="ru-RU" sz="1600" dirty="0" err="1" smtClean="0"/>
              <a:t>Тулусский</a:t>
            </a:r>
            <a:endParaRPr lang="ru-RU" sz="1600" dirty="0"/>
          </a:p>
        </p:txBody>
      </p:sp>
      <p:pic>
        <p:nvPicPr>
          <p:cNvPr id="21506" name="Picture 2" descr="http://www.planet-x.net.ua/img/krest_pohod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857232"/>
            <a:ext cx="8072494" cy="5795920"/>
          </a:xfrm>
          <a:prstGeom prst="rect">
            <a:avLst/>
          </a:prstGeom>
          <a:noFill/>
        </p:spPr>
      </p:pic>
      <p:sp>
        <p:nvSpPr>
          <p:cNvPr id="8" name="Стрелка вниз 7"/>
          <p:cNvSpPr/>
          <p:nvPr/>
        </p:nvSpPr>
        <p:spPr>
          <a:xfrm>
            <a:off x="0" y="578645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b-battlefield.narod.ru/pics/armii/Italeri6009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715148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14282" y="285728"/>
            <a:ext cx="8786874" cy="6429420"/>
          </a:xfrm>
          <a:prstGeom prst="roundRect">
            <a:avLst/>
          </a:prstGeom>
          <a:solidFill>
            <a:schemeClr val="accent6">
              <a:lumMod val="50000"/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642918"/>
            <a:ext cx="83582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Историки упоминают в своих трудах о восьми крестовых походах, но важнейшим из них был первый крестовых поход. Первый крестовый поход был самым массовым, самым разрушительным и повлёк за собой множество последствий для обеих сторон. В первом крестовом походе христиане сумели одолеть мусульман и захватили Иерусалим, создав там своё государство. 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data:image/jpeg;base64,/9j/4AAQSkZJRgABAQAAAQABAAD/2wCEAAkGBhQSERUUExMVFRUUGBoYGBgYGBkXGhcYGhocHBcUFxgYHCYeHRwkHRgXHy8gIycpLC0sGB4xNTAqNSYrLCkBCQoKDgwOGg8PGikkHyQsLCwsLCwsLCwsLCwsKSwsLCwsLCwpLCwsLCwsKSwsLCwsLCwsLCkpLCwsLCwsLCwsLP/AABEIAMIBAwMBIgACEQEDEQH/xAAcAAABBQEBAQAAAAAAAAAAAAACAAEDBAUGBwj/xABGEAACAQMDAQUFBgMFBQcFAAABAhEAAyEEEjFBBSJRYXEGEzKB8AdCkaGx0RTB8SMzUmLhFSRygqIWNENjg5OyF0RTVJL/xAAaAQADAAMBAAAAAAAAAAAAAAAAAQIDBAUG/8QALREAAgIABAQGAgEFAAAAAAAAAAECEQMSITFBUWGRBBMUcYHwBeGhFSIyQvH/2gAMAwEAAhEDEQA/APRyePrp60Q4+v3pBjIpyx8PyrhWdAEjP41He+vqalLZ4obs5xSsYw6fX86cHP1+9Ojcf6+FPuP1/SmAIP8AP65oj9fU09tjFLcfD8qLAAfDQJ8Xl9edSqccUAOeP18qEwFOPr96eePr+dFJj+vjTbjigBKcfX70iMiiLHw/KmLGeKGxEd3+X8/WkpwPrp60dyfCkhOP9fCixgg5+v3pwf1P1zRbjP1+1PbY/nRYhj9fU0K8fX70e4+H5UykxxSvUCFfi8o/bzoyfr6NKc/L9qPcY/HxpjYM8ev11ol+vqaYk4o2Y+H5UWADDIobv1+PrRljIxTOfLpSsAEOB9fzpwc/X706E4/1oixn6/amAM/r9daL6+s0rbHPrT7j4flRYgVH6/XWohyPT661MhxxQZnjpRYxE+f1+NNTs2f601FIVBTxj86Stj/Wg3UiTFIYc5rnNd7UMp1SKqG7bu27NlJzce4ltgWHMA3GJI4VDXQJM1y+v9lWZtXeUW11DXEu6a7jcpS1bUIzRIRmRlK8FWOKyQUeJMr4GprfajT2XKO7brYDOFS4+xSoIuPsU7Uj7xxz4Gptd7RWLLQ7HCh22q9wJbPFxyikIuDloGD0BI568uofU65LVu2xu2rCHfc2i2zWXG4jad6gE4EHHnhm9lXtu21Gv23s2bcDU3dOQbVv3ffCGGVlg9SDuwQatQjx+7CzPgdFqO37Nu4LZYlsMdq3LgRWwjO1tSqAkGCxHBPGaise1une41sG7vUSwNi+oUAM0szWwACFMScxiapaTs+/p71w2bVtrd4WYm4U90bVsWivwEuu1VIjMyDzNWD2Zc9/rHxtv27aJnMolxTuHTLioyxoLZpL2inuBe3AWvdi5uOBsK7t5nIEZzVFfaexF1izqLKC4++1dtkITAcK6AkEo3APFYHZvszqUsFBaRR/CGw1t773bd66VRVuFThFWHPdyQ0QIFS6z2RubNWiXGue+0luyrXbhZjcVrkliZ2r31OMZOKvJBcQzPkdO/aVtWKM0MEa6ZMAW1bazlogAEjrVW17TWGTfucKDby9u6ki4wS2y70G5WYgSJGcxWPrvY4s90JcfZe0l2xuuXbl5ld3UggXGJCwDMETU/aOk1Op05tXLSWjusHu3iZ2Xke4QQqlBtU7c7p8ImpUY6ahbNj/AG3aBKl8i6LJw396yhlSYidpBngTkg1W1/b1sreFq6guWmW0SysypeuFRbVgozJZQY4nMRWPqfZvUC17qy6qE1a3rVxjucIwY3C8iXuK7NBYnd3ZPNBd9krqpqLenCLvuaR7Rclh/Ym2Xa51JLIzHqxPnTUYcwtm72b2mz3b1q41v3lvYxt2yX90jDuhnZV3MxV2wBAK+plt9s2iVAbJvGwAAf71VJZeOgVjPEDmqPZPYB09+6wMq9m0pYkF7lxbl57tx/NjdB/IQAKpaD2buW9QL4ILHVXWKlyV9xe+8inCXBCnuwSAVJM0motsdujV0/tTp3dUVyS7FFO24ENwTNr3hTZv7p7szR2/aGwbothjJuG2G2vsLqDNoXduwuIPdBmQRyIrmOwtJfvWLCbLYtW9U973m+WItam44QW9uGLiJmNs9TFW+yPZprToj2jcS3eN1bh1V0LHvDcRjp/h3qTEAbSRM5qnCCb/AEJSZt/9qLEsAXbbuEravOpZPjVGVCHYQZCknB8DEOm9r9O9tnVn2qQsmzeXc5YqEQMgLtuBG1ZMiofZ7SajTqmnZENu1vi6Lhl1LMyf2ezDZG6WjBImar2uwLyaextCG7p9VdvhC0K6u9/u7oMNsvSDBAYfOllhf7C3Roj2lsbGubmhWW2ym3cFxXcqEQ2im+WLLGMyKlsdvWWWdzCboswyurC6wkIysoIJBBkiIIzWF2h2DfvC9cZVW5duaVhaW7EW9O4b+9UCHaXyOO7nE1De9mrxssNgIOrt3xaN9i2xUCuG1B7xYkSJJgQAcQBRjz+6BmZ1t/XIr27bHvXN20Zzsy+QMQCOax+zO3mL2Bcu2CmoFw2dvvN98YdG2MoFsLbmZJkkcYFU+zewr63bDuRttvqGCG41w2ku20W3aDsJeGVifDdAkAVD2H7I3bK6J7jK12yQLhnCW10921btW/IM+4+JZjxAAoxS3+6ibZ0faXbduyyK+/c4YqqW7l0kJt3GLasYG5cnxqB/aWwbSXAzlbpZUC27jXHZCQ4W0E3ypUzjEZpXdC7azT3sbLdu8rZzNw2tsD/02n5Vk6bsLUWBYuKqO9r+LVk37ZTUXveKyOVI3DakgxhjnGUoxa+9f0U27NjT+0Fh/d7bn95v2yGXNufeK24Day5JVoODjBgbvtRYARtzt7xPeKEt3Xb3fS6URCyofEgT0msHV+yN3UWjauFEF+9d1F0qQ5tuV22rSbgNw4LtAmGXh6vWrOrt3vfizad7li3buILmwJctNcIZG2mbZ94cRIgc08sef3791FmZp6j2gsotptxYXs2/drcul1C7iQLSkxGZq7o9el22ly2dyXFDKciVYSDBE8eIriuydHqbVxESyl1dFbazJu+6m7eFu7ccAo3dAKoo/wCKa2vY0uNJbtOu19NOnaGkFrUKWUwMHmlKCStApNs6BDigPM+X8jRW+KA/y/esRYLvk4/OlSIpUUBK0/XpUHaftLo7F57Ll99pdzCGOIBwRzgj86nYfWP3rg/tC0d0a3UXUEJFsM0Hnb4gV0fBYMcWTjI18aWVWjqD7fdmiDvuZ47rVZb2x7N4a8ySARuW4sg8HK8HxryNrDm4FiW27sKTg4nj1qdrN1vi3mMZngcD08q68fxuG+P8Gk/EyPV19rezP/2VnH3jU1v2l7NPGqt5/wDM/XwrySxpr0nDQBzBOT4079l3TGGz49c8ij+mw+oXqn9Z66vtB2eZjUodvMPIH4dMj8RSTt7QHi+h8e8cfOK8nfs64dx2GSMwMfED0PlVZdCwnuflxUP8dHmu37L9T79/0exDtvQRH8Qn/wDf+lS29do24uqcT/edJ5rxW5oGmCny/rTWrLKcCOnhg8j08qX9NXBrsHqffue3/wATpf8A8i/+5QP2hpBzdX/3RXh97s4gmUE9ZUftQDs/HwLHoP2qX+O6rsP1Pv3Pb27V0kYuKf8A1RQ6btXS3HVVYFiQABc/lFeL2tGQT3MgeWQM+HSAa6/2PZv4rTAqY38kz9xj14Ej86xYng1BW67GSGNmda9zubyZIzz5+NCq8fXSi1B7x9T+tCnA/wBPD1rivc3VsOBzHn+tITTAZ/p+9OBn+n70gCb0plGOvNOy5oVGOlHEAdn6ftRxj5/vUY5j66edE3H9P3oAczjJokmP60G36x+9GoxQgBjI9RScT40iOKZ6QDKvFGeevWgTgf6fvT9f6fvTAcE0TUIGf6fvRMtHABkGD60BT1olFR9Y+v1oQBH50qZh5/p+9PStASRkZrzj7U3X+LvIzxv9zM8KNjjcY6AgeJ/KvRo4xXnP2odlC7rrxZyAqWsACThjgnHWuj+PlTkYMZKvvQ5fszXk37CJecqqQTuO0nZ3lUECASBzkwOK6js3tO3dVihkKxUyDBjMj1x+NcJZ7E3oSpjaeD185FSWr97TKdpwSDjIPifyFdzDx8uj2OdPDUtjttf2x7lZCiSGiQeQJznNT2O0N6q8CSoOB4jpXDdp9rNfVCYwsYHJ+8fmf5V0PYfbVpdPbBYBlBBEMTyfL51twmpMwSg0jol7VdBKiGkQYAIgHOf+KqAvOxLOe8ZmOvhOKpXvai0WQEFQZlo+QxJPIoL/ALSojoAwKtywnunpiPqaVx1YqZsopjBHziorgzJVPxH71Fb7dTP9otA3btouU3CQAeMGfPx4/H1py5i1L72hcQkgbhgkRkf6foKqNtOCCQOcjpHj601rXW5+MZwYP5/z+Vctqu13G8BsG4T5Qenn61ixHk1LinI7C2bQHdXmD0MDxiPrNaHs9rdussKoMMxEDEYIM/kY8QPCuS9ntcxsmSAtohZLdOc+XArpfs+7TS92hb2TCo8z4nbxk+JrW8RTw75mfBTUzudSveP11oUXA+unrRaiJPr/ADoF6Y+oryzerOutjP1na/unYFSwRQxKyTB+ER/ilXMf4VmitdsKQ5g9wbjJA6AxEyD3o9Qw5GVq+1hbZhsJ2wOQJlC2B5xtHi3d86r2O3jO10Ml2AjoAUUjklmG8EgAQAfnddBBn2lSMW7h+QyZcACT/iRVnibi+DQJ9oRA2qTJjicSQeD3T3S2ekHqBRp2+CFIt3CGgGMwTcKARGeN3oR40Wj7dVtgKsu/AkyVPdwwHHxYOZAJwM0VrsL5Hv8AaQVbrjb/AGRIO5o4IBnkiek8yD1qs/bj7iAinvFfigzvK7WE4IANwnICx4g02m7eyN6ET4fdEKSMmWZd3eGI2tjGZD7SKFO+26lQSQY8SOfURnmccGhJ8ht9SUdsAJbYhjvMd0SARcW2cgkbZeZkggHPFOe2h7pLgAIZmXaSQx2h42eJJUR61E/tAo4tuQOuAvxKFO7iO9M9APMTLqO2wjbTbfiZxA7pYyRPB2Dr8Y5g0q6B8lRvaF5HcQjowYbfi27ySRCCQJJGZzVrV9shQCVYgorT8PxBmCwxwYtkR4lR1oB2+DB2MJAMFoObe+I/6R4kNxFFc7bBt70R2ExHHFsuSMGeCB4mIMZp/Avkm7M7QW8G2EQjbcEGcYbBxIPWru3PP61kDtlVMC0RkgHADKvwkY470x0WT5VY0PagutAtuvdnvAAj4cMvQ9+PVHH3cy096Ks0EE9evnT/ADFCB5dfKn21FjHUfzqILken11o0oMT8v3osAjTULc8flSp6BQ8iuA+05k/i7yuSCVtbQvUbck/pXfEeZ+vnXl32qWy/ad6JAVbYwJzsH5V0PAq2/g1sd/2/ehhaHaiyjkCTgmePlVm87NtaVZIMdD8seVc9/D3BIXM8yIz4RU29xtBMACJkjJ5866lVoaJJqdJ3sCF58qi09mZBxHn9RUqll+8B/wA1T27Rgnu7oJkkCAJMeZPhTuUUO0Qtp+In5HyzkdKG9pOCZxk58OlS27p3RGFOes+AMZnnion1QkqFzwIkyZwMz+VVmT33DUsWXgkmSOmSOoxzxE1BcQk4LDEGP68Vav60IsBF45InMcjrEnk0O1Ckhx1Jxkk58cRFGe9Gw2A982ILd0evPOTxUbL+EH8Yq1o7tokgiW8QH8cGBj9KsavQKWK28GBO6QVkccUnOwMe45OepAOAIrufshb/AH8eatj5f6Vy+u7PCqqpu3AANkEfIgc+tdR9kdqNcCZBhoB8IifzrFiP+0yYbtnpl8Dc3z/Wol6fXSpNQct6n9aBDx9dPWvPNanRWxS1Pa+x2QW2aBzwpJ2QAY/zmeYCGo7Xa+6WFlpUqBuxO+4UMGCYG0MceHhNNru1jbZl92x6AyYY7d0CATOCI8Y84Q7VbMWmke8jcxE7Bhe6phjyBxAwTV5egrEnbhP/AIT/AHZjkbsd4RjxxOCDijs9sMQwNpxtRnMEkYUMEBKiSZI4wR5io7vajAke4cwSO6SYywnKjHdDYnDqesUVntkxm0wHid3+WQO5yu4yOBtME08vQVkNz2hIE+6bAH3j/iCzO34cyG8jjrVnT9r7mVdjDczDLRtggZBHMHdE/DnyqqPaFj3lsuRjqZkrJxE8ynqCMHFWW7Ubdt908e8CSZgy7qWURkDaG9G8BNGXoO+o2l7a3uq+6ddx5YgfcV8ePxx8j6CNO3//ACn+JhAyTG34cZOTiREHmmXtVw5DKdu+JyoVQzCWLcmFD+EMM0Fr2gLKSLLtHMEmO4zgGQDOFHHLekij0/kVhf8AaMSZRoVSzEEmFl5cd3KxbJnBMqAM1Jd7cILTZuAqOSe7JYKRujpmT5Hnmq79rspJayxWOgJBIVWjdB3A7yBjEHkyBPe7dbO2xcYAGDnOVAjGZBJ8gvnTy9AvqMe3CDHubvI/+dxZ9O5P/MPWjs9uh2QC28NtBJ4UmZnpAiJ8WUYzGih4pyMnPj/PzqNORWosfnSLfQplHnTtbqaGEgxUbfy/ejtDFATn5UUBG4z/AFpVIR9fRpVOULCY1517c6U3O09QBwNh8M7Rn1g16OT9fL1rg/b5tmuvAHabvu+//h3LtJB6ERXW/HVmdmr4i8un3VHCdsXRbgIZ3A5nggxGMdPzrPs6C9dkqrMIyTMYxPyn8609OLXvSNQ+1I+IEnIZZyB1UOOPDmt9dK1lVb3iMj7gGhmIhEJB24AG8AEHkDiBHTu9jTRz9js86beWuxcGNiLuHJB3MxAGViBM4PFULmt3MJ6kSfPmTW1a7RsBm3+8JFwkMMHOAZHBAkfLHOJT2Nbcg2l3gkcshPnkNk/Koc60Ky8TntTqdrk25G7nMEzzmZ5JqOxp3e4ggyWgfePyrZ13Y4ssFuWdpb/EYPqBVT+GtASQRz97n8fSpzJrQevIrXkLMQCIA9TSa+wUIWJCyR1AnmBOMmrCWLJ6v+M/yon7Ptf4/wDSnpsTZl6O9F1T5iY6zjzrpL4Chj3xH5/9NZ2j0VoGS24gzMfyrRPaIJMvnjkxgdBUt8hP2Mi/qySDJGc/I/tXc/ZFfL60GcBWH/xrl7vaG8QW3E4AMT6ZHyrqvsjf/fRtiNr8R/kzWOf+Jlwt9j0i8e8fU/rQK3H10otTMn5/rTKcD66etcR7s6C2M/V9pOrOFtM20SpzDGASAQpiAW9SABMmIx2u8n+xaAWAkNkDbkQhP3iT/wABiTilrdXetuzgFra5KgDKi0WYg87twgZiYHnRNrb4E+6EgtKgP0iCrTBB5wD4c1aRLFc7WfeB7loLhZ72ASwLZQdFDejiYOKC92pcF0hbZNvapB2tgsckmDhRkiCfKpf9oXyR/u5gkcmCAS3PSYCmeM1Da7S1BUf7tGM54O1WOPIkjzKkCitdv5AkftJwFiyZKqSJMgtJZT3fu7QOhl1wKjHbdyMWHjvHqOJjG3jAnrn8S1OrvTdC2yNi9xuSxleBnoT0OQcHEgnaN/aQbJLBQZIIBaCW6+AxwZMEDihLTZAyXUdqXFCxYZpQMYOASHOwHbkkqo6fGJjrL/GvgLbyVQ53D4mhh8B+HkzB4xUDdpX4kWYgxB3HMjvCDJWD0HQnIol1t50bakEOFEdQLjK8b8fCs7ojvf5TQkFkf+2XgMLDnJn4pgCVgbczBEYggeIotRr70qwtkCFLLG4yboVlDYEhZaY8+Kc66/3Ysz0MhlyZgwYiIzPiMiam02quODvtm2Y7vJBzyfyxzSquAblR+2rgVT7r4ogbmktFw7QBbPS3/wBYnFbBbNZCa/ULg2tx8RJXCDIIgnIbuwDkAcVZs6y77wK1vume8AwiACCwJPMkdOODmhoaLo5onGaU/r9daM5qOAyNevrQ7h9GpEH61EDken11oQCYj6NPTk/X0aVKwD3GRxXF/a3oCbu5fi2rwYOJOPOK7Mnj96537RLsOW/wMnHkAZrrfio5sRo1vEyqOh45dG6BPh18av8As17QHR3iW3FIKkKfNT3SccLE0PaegIcsgwTMcRzx+NZK2jB3SPX8q6c8OUHTRqRalset2ux9FrlVVNlRcGnC7GCXADK3CqxknrIOZnjNG/8AZiLjO2nIIRmXbcHedtoXagCgQpYEtkHceIIrz/sntRtNetXrcH3ThgrZUweMepz867P2e9u7T3dY98tbbUIgUrMK0EOcGVGQxg4C9YmsDRkSJu0vsq1Fu07BgzIogC4Wz3e7BiABuOJPeAg1n9vew40OkL3nRr52gqMKn3iVPNyQjKfhEnGK9Hu9tW21GqP8SFtqsgQP73uKGBZTIh7PzcEeNcN7b6+1b0eis2Ht3XA74kEsbqEMHggidx8I3TUpFWzhGcQuJM/Cqz4/eBP0TxEkWsMVkrHe2yfhmJiRicj86IG0E2iEaILGST5gnx+WMVWu3CDjCsPnjIJ/D8DQimOWG4+X6YzwRVuxo5KjcDKb2j7izyT48Y8wJmYg1dsqe9G5u8eeSN23np5+HWq9u4VJExIIOY3dc/gPwqlQmmiZEDui/DuMbjgDzI8hmM+teg/Y8g/jGiYG8CfAG38vCvPdADuADRORznpGPr1r0b7ILgOqEEkDfkmZM285rHibFQ3fsek3/iOOv86FDx9dKe+TJ55/nUSnj66VwXubi2K2o1N4XCERdsLkg9SNw5A4JMjjbkZqHSavUM6bre1fvGABlWztMtIYKOQIz1FLU3tQLrbVm3jbwSMJJIkEgf2kCRnyiWtarUFlDWlVSRLA74+OcBhjCZk/ET5C+xI41uoiPcrMDO0gSdnPf4E3BEz3AZ7wFMNfqAP7gGZgDBGWAkyQfhUk4w3jEi2v1IBiyrHYDztBf3ZYj4mxv2r+PEyCbU6kSFtKwzn4cTcCj4iZ7tsz/mOPB9hEeo7TvC4VSySACJKNyApPBAIJJXHEEyQKnOsvxItKe8wKwZjeqgh90EbWZpj7sRUH8XqZ/u1Bj1AysGd4me/jEbQesUa6rUZ/sx8X5S277+TASDiNxEGKOwxDXamFJtL4sACY7uI7wnvA/KOpmtPTXmZFLqFYqCy+BIyPkazm1l/3U+6Buie7JCwQ5WGk5lVB/wCLpMhxrL+1z7oEhhCzEruO4A7oJ2gQcCW4waTV8gNMnIxTOfLpWO2u1XWysgGSO9kBIhdwwSX+9wJMR3jv6rVZi0pw3yzc2gd7J7tszj4oieJysdmoh4oixngVX07kqu74sTGBOfHNT9ev40hjo360t3lQT+vjRb/qaQDq3lUfXjpRIcdaAnPy/kaACZs9KVRs+ev40qWcAt9YX2guAXBH3lzP+UY/GDW+xPj9RXOfarq9oABEk5+e2DnHC12fxLrFZqeKVxOFvXQ0zAg+Pp4/zqa9oUeynw7/AHjAmRlTlfznx6ZrLn+sg+cR9c1La1zKMeM8D/Xxr1M6kjjpNFPtvQe6ZAR8S7oDA/fYHgQPhjr1rHvWR09a1+2He7tPO0EAeAk8fMmso6Z8d0nHTNcjFg4yehvwaaWpN/tK6ttkB+PaGb7xVFAVPLAXOT3V4jMnaHaXvgzM20i4rKD3yVKsDnjBC4P+KqDoeoM46H9adXPVY+VYtTJ8jNfVskTHE8kDoQDx49ahe6WJJO44iD+UfhUtx18PT6ip4z8bAjpPHlSCyPXI3vCvJGBnmBkmevNVkEieoEeoq5dtEySdx5MnNDpboBnbx54PlS2Qah6KxOeMGS3ToNv5DPn8vQfsft7dSFjoTnmO5+sVyGhYNcBO3niVVfQzgDrPrXoX2eXJ1xjaRByMz3hGR4TWHElwLw1qdrqOW+f61GvT66VJfEsfU/rQKvH10riNam4tjP1V++HbYqlemAT9yT8Ynm5jHwjPjBc1GrK4RJIbOO6YIAEtnMGTjkVZ1jXwze72lenE8pJywnm5gwO6PnDbv6kt8K7d5GQBgMwwN/wlQhnnOARVpexIBvakQFQMAI7xAY9/4z3zHcIJAnIIHQE21ephttoEhB0AG8qhMEvkSXGB05NL3+qBgoG7skgAAkqcSXgENA4OOYmaFbus2nuJMCJiAdmThpI3zjwA4mada8ACOo1O+PdoFkZmcbn5E47ot8Tz14UxcvG0ARtcum7btEKXG8CSchQ2fAiM8Mp1O8d1dhOZiVXeojDZOzcfXxgAx+/1XGxZgnptna0Ddu5nbiDyZxDFV7ABY12qKqfdqJUGCNuSswe+dveJE5kdAauaG9eJPvEVVjEESWxPDGBlh/y+kxl9TGNsiIkCGGwnPfkHfAPQDI8mW7qv8C7Z5xvjc2du7bu27TG6JxxwVfILNBCZFHc/lWUdTqAATbkyshdpEd2SO/J+/iOQI3c0g+qPKr8B8PjhoHxcbtgnwJmpy6bjs0x0NIvn6/eotEH2L7wQ3WPUxwT0irHXnxqaoYAaaTE0UmadqKAa3xxQn+X70SjB9aHbmgLAalRn50qKAIrWf7Z+zh1kneFFptvw3GJJCtwk+fTrWltyM1Pf1Ee+g/8AjAc3AMWwYJtgnp6Vv+DdZmuhgxuB57b9g1KEm4DtEmBeUwSFnabPQnp4dagb7PoybixJA/vZxHMaY+I8OtehDWAgAshRSf8Axb2Qdx78p3pC9ZHPpUC9ogFSXQbRH97eiG4AUIF4ODGK6Xmz5s18q5I4j/6fn/EJBIy16CRtnjT/AOYesHwNS6b2EVnC7rZMQJa8o8u8bAHT8q7PD90PPiBfvqsDaowqAAkxgAdT1xZ7Ouo10KX3rOAXvOS3dGVddsAqSM4564Xmz5sKjyOJ1/2XMi7mNsCYEXLhPkO7p56eFUT9n6/40nnLXugkz/u2MA/hXq3b9wC2JYLLcl3t/dY/EmRxWLbcDkp3QcnUX5hwsRK5B7v8qlzlzGq5HCD7Ph8JNuZiJuczET/Dkc9Zqt/9O0crt933+Ia5A4wT7n/MPGvQBr+ClxSAWJ/3i8RHdxlP8wx+WcD774h79RtjaP4i4OTgN3ROAxny8OFnk+I0lyPOj9n6pJY7gELhQ7jdAbgG0JI2kxI486ydf7IJYnebgbGN6HnmYTpP4zXq3aJ3ae+Uu71t27hBF645kjuBgwiIBxJrjLnYgZQTPEjI9TNZsCCxG7ZOJiOCVI5bT9gLcIUC4xx95APLLKBn86732C0qprE2XPebg0xO0EbZG4xu4BxjNYnaWntW0WUJAI+9BO51U/DzySPU11Hsjphb1lpcyBdDSTloXif+GMeFY8eCitLHhYjk9eTOh1B7x9T+tCnT66etSalJJ+utCi4H10rhPdm8tjM1dq/7xmtkQUKqJHxchyGxzK+lRlNXPNuJOBExuMQWETG05EcjnNWNVZ1HvDsdAmIGNx+CclSBw8c/FnpERsancQtwEZILbOrXO6AEmdvusnAzM1a+CWS6z35ClBB4YDZzuUb+9ONocgeLLPWo9J/EG0S8BztgDbgT3wDxu247wjd5cMNFqAXIcSwHeJGIAgBdpA7wIPPxSIinNjVbTD2573KjyiIHHPIJz86OwiBl1nAa1O3w4O3nz70YxVjVpqJbYw2mYHdBAhYIkc7t8zOOMxTe61BzKBjPHAGxQsyDjdJIBnODik1jVQCHSQIIaMnfJJ2gfd7uCOJjNC+ChNZ1HR0McCAAcj4pBI68Hwp2TUwsMp7nf+ES3ekrM5+GOnM+cO3VkmCiSZAbawA3HuCBMhduTPJ5nE/utTJO5IBuAAwCQP7tp2kA8zjoOKNuQgL1i+yMCxkssbSFOwNkBhwSsAz1mMHAsNVBE2xAIDD/AIlgw04jcM5lsjEkhZ1cr37R+GZEfdAbheJBOP8AF0gVfsI+wC4QXAAJH3jiWgDGZxSuuQLUr9nC9k3SnTbt8Jbn/l2enHmbkZ+v3pImBRbc81DdlIEDNE606L5jmn2+lAAJ/Oo56VMq4/GogmR6UkAiPr6NKjK01GoD7eMU95xt1BJGNT1Z0+4oAlAT18IoSRVfXdp27B1W+4ib74K77jWQSbSyN6Anw8q3vB/7fBhxldD29X/Z7hejeISdRfYYMNyoIIzB6mOKZr/xTc7o7udTe+OCQDK8QG8+7VS12pbe3tTUbj3VP+9vtBIIILhMDgZGSeKludtW1ba+ptqUJH/fSGkTG4FJkk7SDwAOYFb1ow5Q17SET7xVmcfxF8DvHdnuCDBn+lXuyrm+4ELEFWJIF68ZAgA95QGlhEcRnk1mP2yihQdSgJG47taQeO7tO0YO9jx0XNTdn+0dhbik6qyR96dWXjngEANz18fIU0I6HttoVJfYu8SQzIeDwygx6HB8RWFY123K3QwHd/70SM4BYG1jxnpmr/aPtRpmCqmq08Ew/wDbKpCEEMVIPORWXp+3rQgPq7Sg5MaxHYGAAuUAPXr+NISRY/j9pYG4qwQCv8SBAAUiD7sRIyYk/jTXdQA/eYFUYgG5qIBYSZgpyNwBAOMA+dK92wgIK31YMzf/AHKCFhRyZknaOgjIFWE1+5T3wGZtwjUWTKnruKcCBwOMdKhtJl0xr+rFxblnehF0bDOoBYFhtMAgk8rAB68k15je9triwjIlxVkQ3HLL3gMHAn516ONYyr8ZMTxqbE44GbYOa8h9oPdi84UqqgtgHdk7pOT4zzx5dahOnSG4Jx1LHaHtO91VUWFTYwfuNwoIYKAwwBAPWu/9h/aMarVWIt7TbFwnwO/efnEgT1I6V5FfWQLmIx+UCM+nFdt9jl4tr18Arf8AxNGIriTFJNnqWoiT6/zoF6fXSjvjvHnr186iXp9dK4j3N1bGfq9BeNwtbuQJBCniPdlT05nI5HXkUv4fU9Liz4kDOFjAXEEMTkz02z3X1+nvlm93dUKQQAZwYTvSAeIfH+YfJjpb3PvM7mODAYFlgfB3e5uWc5IOeBfYkTaXUxIdcRgwZG8nvEIJO3auI4PrT2LGokFnUjcSQMQu4HblST3dw5GWU9Mxfw+pWD71W+CRlR3R38hDz6Coz2dqnQBrqgxxztIRsztyd5HlA4OQXXsBOumv7h/aAiZPAxKSPgyIDj1YGcVFbtaokZUAYJwQe8G3FdoPEp8XgfOlqezbvvGe3c2li3VvhPutoyCBGx+h+LzNEmm1Jz70AbzgkGV3tHCYlNo2/OZ4E/YA7Ol1Pd3ODDDdAGQPDu/Ij5iOKO7p9SWMXE27xGIIXe5YcGTsNsdMr8zAmivk2y9xO6QTAOe8kgSOqh58yIjkOdNqd2LqwS5B6LJXYpXbLQN3Ucz0FHYCRtNqNwBuLEESBBywhgCDBCTiTk09uxflS1wQJL9dwxAA2iIz1MnOJwNvS3jzdPSDPGcqRsG7HWR4edA2j1Iz70fDwTOc9dgmcZjHHmV2A1l6fXjRbc8GsnS6O971Xe4pAwQs8EuYyOBKR1wZPjqsc1DKHX060+2ozH50i1IA0igxPy/eiQYoG/l+9ACbnj6/GlUbAz/qaVK2Mkjzrzz7XGg3cAf24yOSPdrG78MV6IxrzH7Vb5LagE4GpAH/ALamPzrpeC3l8GtjcDz65qzggkcDBI+EADrWonbKi2oVGZoG4seSfiPUnJPNYZ4qaysrJ4mOck+nh9enXjNx1RpuKlubdvtQLdDPuUFRKjwjIHnMfnV6/qibe62IVg/ea4oYFACe6DwQceOYyKwUtb2RV+LCgQes/Pw/GrY7K2sFckEieIx0gHJp+fJKrE8NXsX+y+3re0i9vJ/xAA4xEgxxnM1D2n2kr/DKr0nk+fhVHU6B4JVAF8eDj1+sU66liQWg7IIHcjBHdg4iYp+fJqifLV2bvafaWkuoPjssqAAKq3AxnvEkup85/LEnA1l0m3YE8IYx43X+o8/Oq+tUbjAPhyMxj7oA6fPzmam15AWyBGE6DoXc5zzNa8nbtmeCpNFJjQtcNEt2OQDjHI/Q1sez3ZdvUMqNc2SfvL3eciZnj0oby6sdXoZZQhAZiQT6iYxXdfYvP8cp8Qw/6ZrnNf2VcuyAy3GSFwchRgLB6CInwArrPse0LJrE3Agw5E4nBU48J61jnJOJSTTPS9Qct6n9aBOn10qS+e8fU/rQKePrpXEa1NxbGfqtHdLsVuQD92WAgFJEgGD3XyM94fKH+C1IyLwcjIBlRI24MLkHa/p7z/IJ192TTAZpqQqKug0zqkXTuYE53FpB4MkDxjjpVtIinYZ60y8VPEfAAnPypyMfP96Uj6+VFOPnRQA7eM0QTFNPFEoxQgIwsEUdyl4etJuaSABTxT7cn5/zp1PFOWzQAIXzp2t5pDmifnrT4ANa4oCc/KpF4PrQSKQAkU9Imnp0AZP18q8y+0Pse67XSFMNqWILd2QEUAru5XwIr04NkcVZfXGIAA+ZrZ8PjLDuzHiQcqPnHWez9xSoEMSAe60iSMgmABBkc9OTyZ9J7PXty77cyRyyx8zugV7+zmetK5cPnjzrc9bExeSzwcdj3S522zPSSp/OfzqwfZfUMQ22CP8AMOnAg/XFe2rMg7j+NSC6fo0vWQ+oPJPEL/YOpdVBRiR0kAH5VV/7E6xsiyY6ZWMepr3dPGabPnR6yH1B5TPALvsvqlwbR84K5/6qnv8AYVyEVrZlUg+sk89ea94knqaDJPJ/H68aT8XF/wDBrCZ4AexbvhHzUAelEvYt4d7bx1Ec+GD9TXv+08z+dAbApPxcR+WeGaa+6EwjZGYHn5V2/wBlAP8AHLO89xoLCIxwPxrt9R2crCMj0puzOzlsXRcWSRPMZkeQrH6mNlZHRa1PJ+utMvA+ulFdaSTHPp40yHjH6eFaLdtmXgIc0h+9PuzwKdG9OaVgIiaFRii3eVMrY4ovUCJfi+X7UZ/emBzx08vKjnHA6+FAxp4olpt3GBRFvIUWIFlyKG59fjRlsjFM58unlSsYCcDx/wBKfr/WnQ8Y/SnnPApgMOfnRETSRvIc0t3lRYhkFRDkelTK3lUfUY/SixiP1zSp2OeB+VKihDFuKINSpVKGKe9SvHmlSpgKcD66CkxpUqBgox/OpJxSpULYkZDihB7x+uopqVC2QwgefnQu1KlQwDVv1pE96lSpPYBXjihBwPl+lKlTYDsaFW/WlSpMCQGmtnFKlTAGe98qcHn50qVAAsx+vWiDUqVCAdjkUrp59KVKgAQcD68aJmpUqBgK3NSBqVKkiRrZoCe98v5GlSprYY1w5NKlSqR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data:image/jpeg;base64,/9j/4AAQSkZJRgABAQAAAQABAAD/2wCEAAkGBhQSERUUExMVFRUUGBoYGBgYGBkXGhcYGhocHBcUFxgYHCYeHRwkHRgXHy8gIycpLC0sGB4xNTAqNSYrLCkBCQoKDgwOGg8PGikkHyQsLCwsLCwsLCwsLCwsKSwsLCwsLCwpLCwsLCwsKSwsLCwsLCwsLCkpLCwsLCwsLCwsLP/AABEIAMIBAwMBIgACEQEDEQH/xAAcAAABBQEBAQAAAAAAAAAAAAACAAEDBAUGBwj/xABGEAACAQMDAQUFBgMFBQcFAAABAhEAAyEEEjFBBSJRYXEGEzKB8AdCkaGx0RTB8SMzUmLhFSRygqIWNENjg5OyF0RTVJL/xAAaAQADAAMBAAAAAAAAAAAAAAAAAQIDBAUG/8QALREAAgIABAQGAgEFAAAAAAAAAAECEQMSITFBUWGRBBMUcYHwBeGhFSIyQvH/2gAMAwEAAhEDEQA/APRyePrp60Q4+v3pBjIpyx8PyrhWdAEjP41He+vqalLZ4obs5xSsYw6fX86cHP1+9Ojcf6+FPuP1/SmAIP8AP65oj9fU09tjFLcfD8qLAAfDQJ8Xl9edSqccUAOeP18qEwFOPr96eePr+dFJj+vjTbjigBKcfX70iMiiLHw/KmLGeKGxEd3+X8/WkpwPrp60dyfCkhOP9fCixgg5+v3pwf1P1zRbjP1+1PbY/nRYhj9fU0K8fX70e4+H5UykxxSvUCFfi8o/bzoyfr6NKc/L9qPcY/HxpjYM8ev11ol+vqaYk4o2Y+H5UWADDIobv1+PrRljIxTOfLpSsAEOB9fzpwc/X706E4/1oixn6/amAM/r9daL6+s0rbHPrT7j4flRYgVH6/XWohyPT661MhxxQZnjpRYxE+f1+NNTs2f601FIVBTxj86Stj/Wg3UiTFIYc5rnNd7UMp1SKqG7bu27NlJzce4ltgWHMA3GJI4VDXQJM1y+v9lWZtXeUW11DXEu6a7jcpS1bUIzRIRmRlK8FWOKyQUeJMr4GprfajT2XKO7brYDOFS4+xSoIuPsU7Uj7xxz4Gptd7RWLLQ7HCh22q9wJbPFxyikIuDloGD0BI568uofU65LVu2xu2rCHfc2i2zWXG4jad6gE4EHHnhm9lXtu21Gv23s2bcDU3dOQbVv3ffCGGVlg9SDuwQatQjx+7CzPgdFqO37Nu4LZYlsMdq3LgRWwjO1tSqAkGCxHBPGaise1une41sG7vUSwNi+oUAM0szWwACFMScxiapaTs+/p71w2bVtrd4WYm4U90bVsWivwEuu1VIjMyDzNWD2Zc9/rHxtv27aJnMolxTuHTLioyxoLZpL2inuBe3AWvdi5uOBsK7t5nIEZzVFfaexF1izqLKC4++1dtkITAcK6AkEo3APFYHZvszqUsFBaRR/CGw1t773bd66VRVuFThFWHPdyQ0QIFS6z2RubNWiXGue+0luyrXbhZjcVrkliZ2r31OMZOKvJBcQzPkdO/aVtWKM0MEa6ZMAW1bazlogAEjrVW17TWGTfucKDby9u6ki4wS2y70G5WYgSJGcxWPrvY4s90JcfZe0l2xuuXbl5ld3UggXGJCwDMETU/aOk1Op05tXLSWjusHu3iZ2Xke4QQqlBtU7c7p8ImpUY6ahbNj/AG3aBKl8i6LJw396yhlSYidpBngTkg1W1/b1sreFq6guWmW0SysypeuFRbVgozJZQY4nMRWPqfZvUC17qy6qE1a3rVxjucIwY3C8iXuK7NBYnd3ZPNBd9krqpqLenCLvuaR7Rclh/Ym2Xa51JLIzHqxPnTUYcwtm72b2mz3b1q41v3lvYxt2yX90jDuhnZV3MxV2wBAK+plt9s2iVAbJvGwAAf71VJZeOgVjPEDmqPZPYB09+6wMq9m0pYkF7lxbl57tx/NjdB/IQAKpaD2buW9QL4ILHVXWKlyV9xe+8inCXBCnuwSAVJM0motsdujV0/tTp3dUVyS7FFO24ENwTNr3hTZv7p7szR2/aGwbothjJuG2G2vsLqDNoXduwuIPdBmQRyIrmOwtJfvWLCbLYtW9U973m+WItam44QW9uGLiJmNs9TFW+yPZprToj2jcS3eN1bh1V0LHvDcRjp/h3qTEAbSRM5qnCCb/AEJSZt/9qLEsAXbbuEravOpZPjVGVCHYQZCknB8DEOm9r9O9tnVn2qQsmzeXc5YqEQMgLtuBG1ZMiofZ7SajTqmnZENu1vi6Lhl1LMyf2ezDZG6WjBImar2uwLyaextCG7p9VdvhC0K6u9/u7oMNsvSDBAYfOllhf7C3Roj2lsbGubmhWW2ym3cFxXcqEQ2im+WLLGMyKlsdvWWWdzCboswyurC6wkIysoIJBBkiIIzWF2h2DfvC9cZVW5duaVhaW7EW9O4b+9UCHaXyOO7nE1De9mrxssNgIOrt3xaN9i2xUCuG1B7xYkSJJgQAcQBRjz+6BmZ1t/XIr27bHvXN20Zzsy+QMQCOax+zO3mL2Bcu2CmoFw2dvvN98YdG2MoFsLbmZJkkcYFU+zewr63bDuRttvqGCG41w2ku20W3aDsJeGVifDdAkAVD2H7I3bK6J7jK12yQLhnCW10921btW/IM+4+JZjxAAoxS3+6ibZ0faXbduyyK+/c4YqqW7l0kJt3GLasYG5cnxqB/aWwbSXAzlbpZUC27jXHZCQ4W0E3ypUzjEZpXdC7azT3sbLdu8rZzNw2tsD/02n5Vk6bsLUWBYuKqO9r+LVk37ZTUXveKyOVI3DakgxhjnGUoxa+9f0U27NjT+0Fh/d7bn95v2yGXNufeK24Day5JVoODjBgbvtRYARtzt7xPeKEt3Xb3fS6URCyofEgT0msHV+yN3UWjauFEF+9d1F0qQ5tuV22rSbgNw4LtAmGXh6vWrOrt3vfizad7li3buILmwJctNcIZG2mbZ94cRIgc08sef3791FmZp6j2gsotptxYXs2/drcul1C7iQLSkxGZq7o9el22ly2dyXFDKciVYSDBE8eIriuydHqbVxESyl1dFbazJu+6m7eFu7ccAo3dAKoo/wCKa2vY0uNJbtOu19NOnaGkFrUKWUwMHmlKCStApNs6BDigPM+X8jRW+KA/y/esRYLvk4/OlSIpUUBK0/XpUHaftLo7F57Ll99pdzCGOIBwRzgj86nYfWP3rg/tC0d0a3UXUEJFsM0Hnb4gV0fBYMcWTjI18aWVWjqD7fdmiDvuZ47rVZb2x7N4a8ySARuW4sg8HK8HxryNrDm4FiW27sKTg4nj1qdrN1vi3mMZngcD08q68fxuG+P8Gk/EyPV19rezP/2VnH3jU1v2l7NPGqt5/wDM/XwrySxpr0nDQBzBOT4079l3TGGz49c8ij+mw+oXqn9Z66vtB2eZjUodvMPIH4dMj8RSTt7QHi+h8e8cfOK8nfs64dx2GSMwMfED0PlVZdCwnuflxUP8dHmu37L9T79/0exDtvQRH8Qn/wDf+lS29do24uqcT/edJ5rxW5oGmCny/rTWrLKcCOnhg8j08qX9NXBrsHqffue3/wATpf8A8i/+5QP2hpBzdX/3RXh97s4gmUE9ZUftQDs/HwLHoP2qX+O6rsP1Pv3Pb27V0kYuKf8A1RQ6btXS3HVVYFiQABc/lFeL2tGQT3MgeWQM+HSAa6/2PZv4rTAqY38kz9xj14Ej86xYng1BW67GSGNmda9zubyZIzz5+NCq8fXSi1B7x9T+tCnA/wBPD1rivc3VsOBzHn+tITTAZ/p+9OBn+n70gCb0plGOvNOy5oVGOlHEAdn6ftRxj5/vUY5j66edE3H9P3oAczjJokmP60G36x+9GoxQgBjI9RScT40iOKZ6QDKvFGeevWgTgf6fvT9f6fvTAcE0TUIGf6fvRMtHABkGD60BT1olFR9Y+v1oQBH50qZh5/p+9PStASRkZrzj7U3X+LvIzxv9zM8KNjjcY6AgeJ/KvRo4xXnP2odlC7rrxZyAqWsACThjgnHWuj+PlTkYMZKvvQ5fszXk37CJecqqQTuO0nZ3lUECASBzkwOK6js3tO3dVihkKxUyDBjMj1x+NcJZ7E3oSpjaeD185FSWr97TKdpwSDjIPifyFdzDx8uj2OdPDUtjttf2x7lZCiSGiQeQJznNT2O0N6q8CSoOB4jpXDdp9rNfVCYwsYHJ+8fmf5V0PYfbVpdPbBYBlBBEMTyfL51twmpMwSg0jol7VdBKiGkQYAIgHOf+KqAvOxLOe8ZmOvhOKpXvai0WQEFQZlo+QxJPIoL/ALSojoAwKtywnunpiPqaVx1YqZsopjBHziorgzJVPxH71Fb7dTP9otA3btouU3CQAeMGfPx4/H1py5i1L72hcQkgbhgkRkf6foKqNtOCCQOcjpHj601rXW5+MZwYP5/z+Vctqu13G8BsG4T5Qenn61ixHk1LinI7C2bQHdXmD0MDxiPrNaHs9rdussKoMMxEDEYIM/kY8QPCuS9ntcxsmSAtohZLdOc+XArpfs+7TS92hb2TCo8z4nbxk+JrW8RTw75mfBTUzudSveP11oUXA+unrRaiJPr/ADoF6Y+oryzerOutjP1na/unYFSwRQxKyTB+ER/ilXMf4VmitdsKQ5g9wbjJA6AxEyD3o9Qw5GVq+1hbZhsJ2wOQJlC2B5xtHi3d86r2O3jO10Ml2AjoAUUjklmG8EgAQAfnddBBn2lSMW7h+QyZcACT/iRVnibi+DQJ9oRA2qTJjicSQeD3T3S2ekHqBRp2+CFIt3CGgGMwTcKARGeN3oR40Wj7dVtgKsu/AkyVPdwwHHxYOZAJwM0VrsL5Hv8AaQVbrjb/AGRIO5o4IBnkiek8yD1qs/bj7iAinvFfigzvK7WE4IANwnICx4g02m7eyN6ET4fdEKSMmWZd3eGI2tjGZD7SKFO+26lQSQY8SOfURnmccGhJ8ht9SUdsAJbYhjvMd0SARcW2cgkbZeZkggHPFOe2h7pLgAIZmXaSQx2h42eJJUR61E/tAo4tuQOuAvxKFO7iO9M9APMTLqO2wjbTbfiZxA7pYyRPB2Dr8Y5g0q6B8lRvaF5HcQjowYbfi27ySRCCQJJGZzVrV9shQCVYgorT8PxBmCwxwYtkR4lR1oB2+DB2MJAMFoObe+I/6R4kNxFFc7bBt70R2ExHHFsuSMGeCB4mIMZp/Avkm7M7QW8G2EQjbcEGcYbBxIPWru3PP61kDtlVMC0RkgHADKvwkY470x0WT5VY0PagutAtuvdnvAAj4cMvQ9+PVHH3cy096Ks0EE9evnT/ADFCB5dfKn21FjHUfzqILken11o0oMT8v3osAjTULc8flSp6BQ8iuA+05k/i7yuSCVtbQvUbck/pXfEeZ+vnXl32qWy/ad6JAVbYwJzsH5V0PAq2/g1sd/2/ehhaHaiyjkCTgmePlVm87NtaVZIMdD8seVc9/D3BIXM8yIz4RU29xtBMACJkjJ5866lVoaJJqdJ3sCF58qi09mZBxHn9RUqll+8B/wA1T27Rgnu7oJkkCAJMeZPhTuUUO0Qtp+In5HyzkdKG9pOCZxk58OlS27p3RGFOes+AMZnnion1QkqFzwIkyZwMz+VVmT33DUsWXgkmSOmSOoxzxE1BcQk4LDEGP68Vav60IsBF45InMcjrEnk0O1Ckhx1Jxkk58cRFGe9Gw2A982ILd0evPOTxUbL+EH8Yq1o7tokgiW8QH8cGBj9KsavQKWK28GBO6QVkccUnOwMe45OepAOAIrufshb/AH8eatj5f6Vy+u7PCqqpu3AANkEfIgc+tdR9kdqNcCZBhoB8IifzrFiP+0yYbtnpl8Dc3z/Wol6fXSpNQct6n9aBDx9dPWvPNanRWxS1Pa+x2QW2aBzwpJ2QAY/zmeYCGo7Xa+6WFlpUqBuxO+4UMGCYG0MceHhNNru1jbZl92x6AyYY7d0CATOCI8Y84Q7VbMWmke8jcxE7Bhe6phjyBxAwTV5egrEnbhP/AIT/AHZjkbsd4RjxxOCDijs9sMQwNpxtRnMEkYUMEBKiSZI4wR5io7vajAke4cwSO6SYywnKjHdDYnDqesUVntkxm0wHid3+WQO5yu4yOBtME08vQVkNz2hIE+6bAH3j/iCzO34cyG8jjrVnT9r7mVdjDczDLRtggZBHMHdE/DnyqqPaFj3lsuRjqZkrJxE8ynqCMHFWW7Ubdt908e8CSZgy7qWURkDaG9G8BNGXoO+o2l7a3uq+6ddx5YgfcV8ePxx8j6CNO3//ACn+JhAyTG34cZOTiREHmmXtVw5DKdu+JyoVQzCWLcmFD+EMM0Fr2gLKSLLtHMEmO4zgGQDOFHHLekij0/kVhf8AaMSZRoVSzEEmFl5cd3KxbJnBMqAM1Jd7cILTZuAqOSe7JYKRujpmT5Hnmq79rspJayxWOgJBIVWjdB3A7yBjEHkyBPe7dbO2xcYAGDnOVAjGZBJ8gvnTy9AvqMe3CDHubvI/+dxZ9O5P/MPWjs9uh2QC28NtBJ4UmZnpAiJ8WUYzGih4pyMnPj/PzqNORWosfnSLfQplHnTtbqaGEgxUbfy/ejtDFATn5UUBG4z/AFpVIR9fRpVOULCY1517c6U3O09QBwNh8M7Rn1g16OT9fL1rg/b5tmuvAHabvu+//h3LtJB6ERXW/HVmdmr4i8un3VHCdsXRbgIZ3A5nggxGMdPzrPs6C9dkqrMIyTMYxPyn8609OLXvSNQ+1I+IEnIZZyB1UOOPDmt9dK1lVb3iMj7gGhmIhEJB24AG8AEHkDiBHTu9jTRz9js86beWuxcGNiLuHJB3MxAGViBM4PFULmt3MJ6kSfPmTW1a7RsBm3+8JFwkMMHOAZHBAkfLHOJT2Nbcg2l3gkcshPnkNk/Koc60Ky8TntTqdrk25G7nMEzzmZ5JqOxp3e4ggyWgfePyrZ13Y4ssFuWdpb/EYPqBVT+GtASQRz97n8fSpzJrQevIrXkLMQCIA9TSa+wUIWJCyR1AnmBOMmrCWLJ6v+M/yon7Ptf4/wDSnpsTZl6O9F1T5iY6zjzrpL4Chj3xH5/9NZ2j0VoGS24gzMfyrRPaIJMvnjkxgdBUt8hP2Mi/qySDJGc/I/tXc/ZFfL60GcBWH/xrl7vaG8QW3E4AMT6ZHyrqvsjf/fRtiNr8R/kzWOf+Jlwt9j0i8e8fU/rQK3H10otTMn5/rTKcD66etcR7s6C2M/V9pOrOFtM20SpzDGASAQpiAW9SABMmIx2u8n+xaAWAkNkDbkQhP3iT/wABiTilrdXetuzgFra5KgDKi0WYg87twgZiYHnRNrb4E+6EgtKgP0iCrTBB5wD4c1aRLFc7WfeB7loLhZ72ASwLZQdFDejiYOKC92pcF0hbZNvapB2tgsckmDhRkiCfKpf9oXyR/u5gkcmCAS3PSYCmeM1Da7S1BUf7tGM54O1WOPIkjzKkCitdv5AkftJwFiyZKqSJMgtJZT3fu7QOhl1wKjHbdyMWHjvHqOJjG3jAnrn8S1OrvTdC2yNi9xuSxleBnoT0OQcHEgnaN/aQbJLBQZIIBaCW6+AxwZMEDihLTZAyXUdqXFCxYZpQMYOASHOwHbkkqo6fGJjrL/GvgLbyVQ53D4mhh8B+HkzB4xUDdpX4kWYgxB3HMjvCDJWD0HQnIol1t50bakEOFEdQLjK8b8fCs7ojvf5TQkFkf+2XgMLDnJn4pgCVgbczBEYggeIotRr70qwtkCFLLG4yboVlDYEhZaY8+Kc66/3Ysz0MhlyZgwYiIzPiMiam02quODvtm2Y7vJBzyfyxzSquAblR+2rgVT7r4ogbmktFw7QBbPS3/wBYnFbBbNZCa/ULg2tx8RJXCDIIgnIbuwDkAcVZs6y77wK1vume8AwiACCwJPMkdOODmhoaLo5onGaU/r9daM5qOAyNevrQ7h9GpEH61EDken11oQCYj6NPTk/X0aVKwD3GRxXF/a3oCbu5fi2rwYOJOPOK7Mnj96537RLsOW/wMnHkAZrrfio5sRo1vEyqOh45dG6BPh18av8As17QHR3iW3FIKkKfNT3SccLE0PaegIcsgwTMcRzx+NZK2jB3SPX8q6c8OUHTRqRalset2ux9FrlVVNlRcGnC7GCXADK3CqxknrIOZnjNG/8AZiLjO2nIIRmXbcHedtoXagCgQpYEtkHceIIrz/sntRtNetXrcH3ThgrZUweMepz867P2e9u7T3dY98tbbUIgUrMK0EOcGVGQxg4C9YmsDRkSJu0vsq1Fu07BgzIogC4Wz3e7BiABuOJPeAg1n9vew40OkL3nRr52gqMKn3iVPNyQjKfhEnGK9Hu9tW21GqP8SFtqsgQP73uKGBZTIh7PzcEeNcN7b6+1b0eis2Ht3XA74kEsbqEMHggidx8I3TUpFWzhGcQuJM/Cqz4/eBP0TxEkWsMVkrHe2yfhmJiRicj86IG0E2iEaILGST5gnx+WMVWu3CDjCsPnjIJ/D8DQimOWG4+X6YzwRVuxo5KjcDKb2j7izyT48Y8wJmYg1dsqe9G5u8eeSN23np5+HWq9u4VJExIIOY3dc/gPwqlQmmiZEDui/DuMbjgDzI8hmM+teg/Y8g/jGiYG8CfAG38vCvPdADuADRORznpGPr1r0b7ILgOqEEkDfkmZM285rHibFQ3fsek3/iOOv86FDx9dKe+TJ55/nUSnj66VwXubi2K2o1N4XCERdsLkg9SNw5A4JMjjbkZqHSavUM6bre1fvGABlWztMtIYKOQIz1FLU3tQLrbVm3jbwSMJJIkEgf2kCRnyiWtarUFlDWlVSRLA74+OcBhjCZk/ET5C+xI41uoiPcrMDO0gSdnPf4E3BEz3AZ7wFMNfqAP7gGZgDBGWAkyQfhUk4w3jEi2v1IBiyrHYDztBf3ZYj4mxv2r+PEyCbU6kSFtKwzn4cTcCj4iZ7tsz/mOPB9hEeo7TvC4VSySACJKNyApPBAIJJXHEEyQKnOsvxItKe8wKwZjeqgh90EbWZpj7sRUH8XqZ/u1Bj1AysGd4me/jEbQesUa6rUZ/sx8X5S277+TASDiNxEGKOwxDXamFJtL4sACY7uI7wnvA/KOpmtPTXmZFLqFYqCy+BIyPkazm1l/3U+6Buie7JCwQ5WGk5lVB/wCLpMhxrL+1z7oEhhCzEruO4A7oJ2gQcCW4waTV8gNMnIxTOfLpWO2u1XWysgGSO9kBIhdwwSX+9wJMR3jv6rVZi0pw3yzc2gd7J7tszj4oieJysdmoh4oixngVX07kqu74sTGBOfHNT9ev40hjo360t3lQT+vjRb/qaQDq3lUfXjpRIcdaAnPy/kaACZs9KVRs+ev40qWcAt9YX2guAXBH3lzP+UY/GDW+xPj9RXOfarq9oABEk5+e2DnHC12fxLrFZqeKVxOFvXQ0zAg+Pp4/zqa9oUeynw7/AHjAmRlTlfznx6ZrLn+sg+cR9c1La1zKMeM8D/Xxr1M6kjjpNFPtvQe6ZAR8S7oDA/fYHgQPhjr1rHvWR09a1+2He7tPO0EAeAk8fMmso6Z8d0nHTNcjFg4yehvwaaWpN/tK6ttkB+PaGb7xVFAVPLAXOT3V4jMnaHaXvgzM20i4rKD3yVKsDnjBC4P+KqDoeoM46H9adXPVY+VYtTJ8jNfVskTHE8kDoQDx49ahe6WJJO44iD+UfhUtx18PT6ip4z8bAjpPHlSCyPXI3vCvJGBnmBkmevNVkEieoEeoq5dtEySdx5MnNDpboBnbx54PlS2Qah6KxOeMGS3ToNv5DPn8vQfsft7dSFjoTnmO5+sVyGhYNcBO3niVVfQzgDrPrXoX2eXJ1xjaRByMz3hGR4TWHElwLw1qdrqOW+f61GvT66VJfEsfU/rQKvH10riNam4tjP1V++HbYqlemAT9yT8Ynm5jHwjPjBc1GrK4RJIbOO6YIAEtnMGTjkVZ1jXwze72lenE8pJywnm5gwO6PnDbv6kt8K7d5GQBgMwwN/wlQhnnOARVpexIBvakQFQMAI7xAY9/4z3zHcIJAnIIHQE21ephttoEhB0AG8qhMEvkSXGB05NL3+qBgoG7skgAAkqcSXgENA4OOYmaFbus2nuJMCJiAdmThpI3zjwA4mada8ACOo1O+PdoFkZmcbn5E47ot8Tz14UxcvG0ARtcum7btEKXG8CSchQ2fAiM8Mp1O8d1dhOZiVXeojDZOzcfXxgAx+/1XGxZgnptna0Ddu5nbiDyZxDFV7ABY12qKqfdqJUGCNuSswe+dveJE5kdAauaG9eJPvEVVjEESWxPDGBlh/y+kxl9TGNsiIkCGGwnPfkHfAPQDI8mW7qv8C7Z5xvjc2du7bu27TG6JxxwVfILNBCZFHc/lWUdTqAATbkyshdpEd2SO/J+/iOQI3c0g+qPKr8B8PjhoHxcbtgnwJmpy6bjs0x0NIvn6/eotEH2L7wQ3WPUxwT0irHXnxqaoYAaaTE0UmadqKAa3xxQn+X70SjB9aHbmgLAalRn50qKAIrWf7Z+zh1kneFFptvw3GJJCtwk+fTrWltyM1Pf1Ee+g/8AjAc3AMWwYJtgnp6Vv+DdZmuhgxuB57b9g1KEm4DtEmBeUwSFnabPQnp4dagb7PoybixJA/vZxHMaY+I8OtehDWAgAshRSf8Axb2Qdx78p3pC9ZHPpUC9ogFSXQbRH97eiG4AUIF4ODGK6Xmz5s18q5I4j/6fn/EJBIy16CRtnjT/AOYesHwNS6b2EVnC7rZMQJa8o8u8bAHT8q7PD90PPiBfvqsDaowqAAkxgAdT1xZ7Ouo10KX3rOAXvOS3dGVddsAqSM4564Xmz5sKjyOJ1/2XMi7mNsCYEXLhPkO7p56eFUT9n6/40nnLXugkz/u2MA/hXq3b9wC2JYLLcl3t/dY/EmRxWLbcDkp3QcnUX5hwsRK5B7v8qlzlzGq5HCD7Ph8JNuZiJuczET/Dkc9Zqt/9O0crt933+Ia5A4wT7n/MPGvQBr+ClxSAWJ/3i8RHdxlP8wx+WcD774h79RtjaP4i4OTgN3ROAxny8OFnk+I0lyPOj9n6pJY7gELhQ7jdAbgG0JI2kxI486ydf7IJYnebgbGN6HnmYTpP4zXq3aJ3ae+Uu71t27hBF645kjuBgwiIBxJrjLnYgZQTPEjI9TNZsCCxG7ZOJiOCVI5bT9gLcIUC4xx95APLLKBn86732C0qprE2XPebg0xO0EbZG4xu4BxjNYnaWntW0WUJAI+9BO51U/DzySPU11Hsjphb1lpcyBdDSTloXif+GMeFY8eCitLHhYjk9eTOh1B7x9T+tCnT66etSalJJ+utCi4H10rhPdm8tjM1dq/7xmtkQUKqJHxchyGxzK+lRlNXPNuJOBExuMQWETG05EcjnNWNVZ1HvDsdAmIGNx+CclSBw8c/FnpERsancQtwEZILbOrXO6AEmdvusnAzM1a+CWS6z35ClBB4YDZzuUb+9ONocgeLLPWo9J/EG0S8BztgDbgT3wDxu247wjd5cMNFqAXIcSwHeJGIAgBdpA7wIPPxSIinNjVbTD2573KjyiIHHPIJz86OwiBl1nAa1O3w4O3nz70YxVjVpqJbYw2mYHdBAhYIkc7t8zOOMxTe61BzKBjPHAGxQsyDjdJIBnODik1jVQCHSQIIaMnfJJ2gfd7uCOJjNC+ChNZ1HR0McCAAcj4pBI68Hwp2TUwsMp7nf+ES3ekrM5+GOnM+cO3VkmCiSZAbawA3HuCBMhduTPJ5nE/utTJO5IBuAAwCQP7tp2kA8zjoOKNuQgL1i+yMCxkssbSFOwNkBhwSsAz1mMHAsNVBE2xAIDD/AIlgw04jcM5lsjEkhZ1cr37R+GZEfdAbheJBOP8AF0gVfsI+wC4QXAAJH3jiWgDGZxSuuQLUr9nC9k3SnTbt8Jbn/l2enHmbkZ+v3pImBRbc81DdlIEDNE606L5jmn2+lAAJ/Oo56VMq4/GogmR6UkAiPr6NKjK01GoD7eMU95xt1BJGNT1Z0+4oAlAT18IoSRVfXdp27B1W+4ib74K77jWQSbSyN6Anw8q3vB/7fBhxldD29X/Z7hejeISdRfYYMNyoIIzB6mOKZr/xTc7o7udTe+OCQDK8QG8+7VS12pbe3tTUbj3VP+9vtBIIILhMDgZGSeKludtW1ba+ptqUJH/fSGkTG4FJkk7SDwAOYFb1ow5Q17SET7xVmcfxF8DvHdnuCDBn+lXuyrm+4ELEFWJIF68ZAgA95QGlhEcRnk1mP2yihQdSgJG47taQeO7tO0YO9jx0XNTdn+0dhbik6qyR96dWXjngEANz18fIU0I6HttoVJfYu8SQzIeDwygx6HB8RWFY123K3QwHd/70SM4BYG1jxnpmr/aPtRpmCqmq08Ew/wDbKpCEEMVIPORWXp+3rQgPq7Sg5MaxHYGAAuUAPXr+NISRY/j9pYG4qwQCv8SBAAUiD7sRIyYk/jTXdQA/eYFUYgG5qIBYSZgpyNwBAOMA+dK92wgIK31YMzf/AHKCFhRyZknaOgjIFWE1+5T3wGZtwjUWTKnruKcCBwOMdKhtJl0xr+rFxblnehF0bDOoBYFhtMAgk8rAB68k15je9triwjIlxVkQ3HLL3gMHAn516ONYyr8ZMTxqbE44GbYOa8h9oPdi84UqqgtgHdk7pOT4zzx5dahOnSG4Jx1LHaHtO91VUWFTYwfuNwoIYKAwwBAPWu/9h/aMarVWIt7TbFwnwO/efnEgT1I6V5FfWQLmIx+UCM+nFdt9jl4tr18Arf8AxNGIriTFJNnqWoiT6/zoF6fXSjvjvHnr186iXp9dK4j3N1bGfq9BeNwtbuQJBCniPdlT05nI5HXkUv4fU9Liz4kDOFjAXEEMTkz02z3X1+nvlm93dUKQQAZwYTvSAeIfH+YfJjpb3PvM7mODAYFlgfB3e5uWc5IOeBfYkTaXUxIdcRgwZG8nvEIJO3auI4PrT2LGokFnUjcSQMQu4HblST3dw5GWU9Mxfw+pWD71W+CRlR3R38hDz6Coz2dqnQBrqgxxztIRsztyd5HlA4OQXXsBOumv7h/aAiZPAxKSPgyIDj1YGcVFbtaokZUAYJwQe8G3FdoPEp8XgfOlqezbvvGe3c2li3VvhPutoyCBGx+h+LzNEmm1Jz70AbzgkGV3tHCYlNo2/OZ4E/YA7Ol1Pd3ODDDdAGQPDu/Ij5iOKO7p9SWMXE27xGIIXe5YcGTsNsdMr8zAmivk2y9xO6QTAOe8kgSOqh58yIjkOdNqd2LqwS5B6LJXYpXbLQN3Ucz0FHYCRtNqNwBuLEESBBywhgCDBCTiTk09uxflS1wQJL9dwxAA2iIz1MnOJwNvS3jzdPSDPGcqRsG7HWR4edA2j1Iz70fDwTOc9dgmcZjHHmV2A1l6fXjRbc8GsnS6O971Xe4pAwQs8EuYyOBKR1wZPjqsc1DKHX060+2ozH50i1IA0igxPy/eiQYoG/l+9ACbnj6/GlUbAz/qaVK2Mkjzrzz7XGg3cAf24yOSPdrG78MV6IxrzH7Vb5LagE4GpAH/ALamPzrpeC3l8GtjcDz65qzggkcDBI+EADrWonbKi2oVGZoG4seSfiPUnJPNYZ4qaysrJ4mOck+nh9enXjNx1RpuKlubdvtQLdDPuUFRKjwjIHnMfnV6/qibe62IVg/ea4oYFACe6DwQceOYyKwUtb2RV+LCgQes/Pw/GrY7K2sFckEieIx0gHJp+fJKrE8NXsX+y+3re0i9vJ/xAA4xEgxxnM1D2n2kr/DKr0nk+fhVHU6B4JVAF8eDj1+sU66liQWg7IIHcjBHdg4iYp+fJqifLV2bvafaWkuoPjssqAAKq3AxnvEkup85/LEnA1l0m3YE8IYx43X+o8/Oq+tUbjAPhyMxj7oA6fPzmam15AWyBGE6DoXc5zzNa8nbtmeCpNFJjQtcNEt2OQDjHI/Q1sez3ZdvUMqNc2SfvL3eciZnj0oby6sdXoZZQhAZiQT6iYxXdfYvP8cp8Qw/6ZrnNf2VcuyAy3GSFwchRgLB6CInwArrPse0LJrE3Agw5E4nBU48J61jnJOJSTTPS9Qct6n9aBOn10qS+e8fU/rQKePrpXEa1NxbGfqtHdLsVuQD92WAgFJEgGD3XyM94fKH+C1IyLwcjIBlRI24MLkHa/p7z/IJ192TTAZpqQqKug0zqkXTuYE53FpB4MkDxjjpVtIinYZ60y8VPEfAAnPypyMfP96Uj6+VFOPnRQA7eM0QTFNPFEoxQgIwsEUdyl4etJuaSABTxT7cn5/zp1PFOWzQAIXzp2t5pDmifnrT4ANa4oCc/KpF4PrQSKQAkU9Imnp0AZP18q8y+0Pse67XSFMNqWILd2QEUAru5XwIr04NkcVZfXGIAA+ZrZ8PjLDuzHiQcqPnHWez9xSoEMSAe60iSMgmABBkc9OTyZ9J7PXty77cyRyyx8zugV7+zmetK5cPnjzrc9bExeSzwcdj3S522zPSSp/OfzqwfZfUMQ22CP8AMOnAg/XFe2rMg7j+NSC6fo0vWQ+oPJPEL/YOpdVBRiR0kAH5VV/7E6xsiyY6ZWMepr3dPGabPnR6yH1B5TPALvsvqlwbR84K5/6qnv8AYVyEVrZlUg+sk89ea94knqaDJPJ/H68aT8XF/wDBrCZ4AexbvhHzUAelEvYt4d7bx1Ec+GD9TXv+08z+dAbApPxcR+WeGaa+6EwjZGYHn5V2/wBlAP8AHLO89xoLCIxwPxrt9R2crCMj0puzOzlsXRcWSRPMZkeQrH6mNlZHRa1PJ+utMvA+ulFdaSTHPp40yHjH6eFaLdtmXgIc0h+9PuzwKdG9OaVgIiaFRii3eVMrY4ovUCJfi+X7UZ/emBzx08vKjnHA6+FAxp4olpt3GBRFvIUWIFlyKG59fjRlsjFM58unlSsYCcDx/wBKfr/WnQ8Y/SnnPApgMOfnRETSRvIc0t3lRYhkFRDkelTK3lUfUY/SixiP1zSp2OeB+VKihDFuKINSpVKGKe9SvHmlSpgKcD66CkxpUqBgox/OpJxSpULYkZDihB7x+uopqVC2QwgefnQu1KlQwDVv1pE96lSpPYBXjihBwPl+lKlTYDsaFW/WlSpMCQGmtnFKlTAGe98qcHn50qVAAsx+vWiDUqVCAdjkUrp59KVKgAQcD68aJmpUqBgK3NSBqVKkiRrZoCe98v5GlSprYY1w5NKlSqR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2" name="Picture 6" descr="http://900igr.net/datas/istorija/Krestovyj-pokhod/0005-005-Krestjanskij-krestovyj-pokh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4" descr="Людовик VII Молод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3226563" cy="3212536"/>
          </a:xfrm>
          <a:prstGeom prst="rect">
            <a:avLst/>
          </a:prstGeom>
          <a:noFill/>
        </p:spPr>
      </p:pic>
      <p:pic>
        <p:nvPicPr>
          <p:cNvPr id="19462" name="Picture 6" descr="Конрад II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214422"/>
            <a:ext cx="3071817" cy="471490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642918"/>
            <a:ext cx="7650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Второй крестовый поход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14942" y="6000768"/>
            <a:ext cx="3320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Император Конрад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5715016"/>
            <a:ext cx="2111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Людовик </a:t>
            </a:r>
            <a:r>
              <a:rPr lang="en-US" sz="2800" b="1" i="1" dirty="0" smtClean="0"/>
              <a:t>VII</a:t>
            </a:r>
            <a:endParaRPr lang="ru-RU" sz="2800" b="1" i="1" dirty="0"/>
          </a:p>
        </p:txBody>
      </p:sp>
      <p:pic>
        <p:nvPicPr>
          <p:cNvPr id="18434" name="Picture 2" descr="http://www.planet-x.net.ua/img/krest_pohod33_b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071546"/>
            <a:ext cx="7895305" cy="5606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0" name="Picture 2" descr="http://www.diletant.ru/upload/medialibrary/5cb/5cbd379ecb609129ecd530fb3bd7bff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357298"/>
            <a:ext cx="2162716" cy="289083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14348" y="142852"/>
            <a:ext cx="6942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Второй крестовый поход(1147-1148)</a:t>
            </a:r>
            <a:endParaRPr lang="ru-RU" sz="32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4429132"/>
            <a:ext cx="2571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</a:t>
            </a:r>
            <a:r>
              <a:rPr lang="ru-RU" sz="2800" b="1" i="1" dirty="0" err="1" smtClean="0"/>
              <a:t>Салахеддин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Эйюби</a:t>
            </a:r>
            <a:endParaRPr lang="ru-RU" sz="2800" b="1" i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2786050" y="714356"/>
            <a:ext cx="6143668" cy="5143536"/>
            <a:chOff x="2786050" y="714356"/>
            <a:chExt cx="6357950" cy="5143536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2786050" y="714356"/>
              <a:ext cx="6357950" cy="5143536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143208" y="1000108"/>
              <a:ext cx="5786510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Для борьбы с мусульманскими правителями западные </a:t>
              </a:r>
            </a:p>
            <a:p>
              <a:r>
                <a:rPr lang="ru-RU" sz="2400" dirty="0" smtClean="0"/>
                <a:t>феодалы в 1147 году организовали </a:t>
              </a:r>
              <a:r>
                <a:rPr lang="en-US" sz="2400" dirty="0" smtClean="0"/>
                <a:t>II</a:t>
              </a:r>
              <a:r>
                <a:rPr lang="ru-RU" sz="2400" dirty="0" smtClean="0"/>
                <a:t> крестовый поход,</a:t>
              </a:r>
            </a:p>
            <a:p>
              <a:r>
                <a:rPr lang="ru-RU" sz="2400" dirty="0"/>
                <a:t>к</a:t>
              </a:r>
              <a:r>
                <a:rPr lang="ru-RU" sz="2400" dirty="0" smtClean="0"/>
                <a:t>оторый увенчался полным поражением. Мусульмане</a:t>
              </a:r>
            </a:p>
            <a:p>
              <a:r>
                <a:rPr lang="ru-RU" sz="2400" dirty="0" smtClean="0"/>
                <a:t>Египта, создав мощное государство под предводительством</a:t>
              </a:r>
            </a:p>
            <a:p>
              <a:r>
                <a:rPr lang="ru-RU" sz="2400" dirty="0" err="1" smtClean="0"/>
                <a:t>Салахеддина</a:t>
              </a:r>
              <a:r>
                <a:rPr lang="ru-RU" sz="2400" dirty="0" smtClean="0"/>
                <a:t> </a:t>
              </a:r>
              <a:r>
                <a:rPr lang="ru-RU" sz="2400" dirty="0" err="1" smtClean="0"/>
                <a:t>Эйюби</a:t>
              </a:r>
              <a:r>
                <a:rPr lang="ru-RU" sz="2400" dirty="0" smtClean="0"/>
                <a:t>, разгромили крестоносцев и изгнали их</a:t>
              </a:r>
            </a:p>
            <a:p>
              <a:r>
                <a:rPr lang="ru-RU" sz="2400" dirty="0"/>
                <a:t>и</a:t>
              </a:r>
              <a:r>
                <a:rPr lang="ru-RU" sz="2400" dirty="0" smtClean="0"/>
                <a:t>з Иерусалима.</a:t>
              </a:r>
              <a:endParaRPr lang="ru-RU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286908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285728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Третий крестовый поход (1189-1192)</a:t>
            </a:r>
            <a:endParaRPr lang="ru-RU" sz="3200" b="1" i="1" dirty="0"/>
          </a:p>
        </p:txBody>
      </p:sp>
      <p:pic>
        <p:nvPicPr>
          <p:cNvPr id="1030" name="Picture 6" descr="http://rupark.com/jpg5358051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1142984"/>
            <a:ext cx="3247878" cy="478634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428993" y="1214422"/>
            <a:ext cx="50720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1190 году западные феодалы, пытаясь </a:t>
            </a:r>
            <a:r>
              <a:rPr lang="ru-RU" sz="2400" dirty="0" err="1" smtClean="0"/>
              <a:t>освобо</a:t>
            </a:r>
            <a:r>
              <a:rPr lang="ru-RU" sz="2400" dirty="0" smtClean="0"/>
              <a:t>-</a:t>
            </a:r>
          </a:p>
          <a:p>
            <a:r>
              <a:rPr lang="ru-RU" sz="2400" dirty="0" err="1" smtClean="0"/>
              <a:t>дить</a:t>
            </a:r>
            <a:r>
              <a:rPr lang="ru-RU" sz="2400" dirty="0" smtClean="0"/>
              <a:t> «Священную землю», снова направились на</a:t>
            </a:r>
          </a:p>
          <a:p>
            <a:r>
              <a:rPr lang="ru-RU" sz="2400" dirty="0" smtClean="0"/>
              <a:t>восток под предводительством короля Ричарда</a:t>
            </a:r>
          </a:p>
          <a:p>
            <a:r>
              <a:rPr lang="ru-RU" sz="2400" dirty="0" smtClean="0"/>
              <a:t>Львиное Сердце, Фридриха Барбаросса и Филиппа Августа. В поход были включены: </a:t>
            </a:r>
            <a:r>
              <a:rPr lang="ru-RU" sz="2400" dirty="0" err="1" smtClean="0"/>
              <a:t>Фран</a:t>
            </a:r>
            <a:r>
              <a:rPr lang="ru-RU" sz="2400" dirty="0" smtClean="0"/>
              <a:t>-</a:t>
            </a:r>
          </a:p>
          <a:p>
            <a:r>
              <a:rPr lang="ru-RU" sz="2400" dirty="0" err="1" smtClean="0"/>
              <a:t>ция</a:t>
            </a:r>
            <a:r>
              <a:rPr lang="ru-RU" sz="2400" dirty="0" smtClean="0"/>
              <a:t>, Англия, Германия. Однако они снова потер-</a:t>
            </a:r>
          </a:p>
          <a:p>
            <a:r>
              <a:rPr lang="ru-RU" sz="2400" dirty="0" smtClean="0"/>
              <a:t>пели поражение.</a:t>
            </a:r>
            <a:endParaRPr lang="ru-RU" sz="2400" dirty="0"/>
          </a:p>
        </p:txBody>
      </p:sp>
      <p:pic>
        <p:nvPicPr>
          <p:cNvPr id="15362" name="Picture 2" descr="http://www.planet-x.net.ua/img/krest_pohod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42852"/>
            <a:ext cx="9001156" cy="6715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71472" y="357166"/>
            <a:ext cx="6910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Четвёртый крестовый поход(1202-1204)</a:t>
            </a:r>
            <a:endParaRPr lang="ru-RU" sz="2800" b="1" i="1" dirty="0"/>
          </a:p>
        </p:txBody>
      </p:sp>
      <p:sp>
        <p:nvSpPr>
          <p:cNvPr id="15364" name="AutoShape 4" descr="data:image/jpeg;base64,/9j/4AAQSkZJRgABAQAAAQABAAD/2wCEAAkGBhQSERUUExQVExQWGBsaFxgXGB8eHhgaHR0aIhkYFxgcHSYfICAjGh0YHy8hJSgpLCwsGB4xNjAqNSYrLCkBCQoKDgwOGg8PGiwkHyQsLDAsLDQsLCwsLCwsLCwsLCwsKiwsLCwsKSwpLCwsLCwpLCwsKSwsLCwpLSwsLCwsKf/AABEIALgAoAMBIgACEQEDEQH/xAAbAAACAgMBAAAAAAAAAAAAAAADBAUGAAECB//EAD0QAAECBAQCCQIEBQQCAwAAAAECEQADITEEEkFRBWEGEyJxgZGhsfAywUJS0fEHFCMz4WJygpIkYyVDwv/EABoBAAIDAQEAAAAAAAAAAAAAAAEEAAIDBQb/xAAsEQACAgIABAUCBwEAAAAAAAAAAQIRAyEEEjFBBRMiMlGhsSNhgZHR4fDB/9oADAMBAAIRAxEAPwDrEcWzUDoTqqyuaUvYwhxGWghKxLsHzK/A+pUqgVvqIYw3Blz1HIcyR+KyUkVU6nqd2eOOI8dwuDcBsXPFK/2kEtYChOruSeUKt0bQhLI6SN4Tha5koqJCUGpUCchL6VBUD+aloTwmIwWEzEzVzFmplyg42ZSny+Ziu8Y6T4jFH+rM7NWSnsp8h9zEYlJcJSCpVwAHPkIq22dPD4dW8j/T+y143+JE60iXLkiwJGdXIh2SPIxAY7jM+e/XTVzBR0qUw/6Ds+kSGF6G4hVVhMkHWaqtvyittIlsN0PwyR/UmzJitQhkAeNTUVrAs2eThMHTb/cpqpjCjCrsBR+TXEdylk0S6i/4XNdDTlF9RwfCgsjDoBuColRNezfz8Kw8jGlIZASgNZKQPMs789DE2YvxWMfZEoieEYgkESJqv+BYB9DQfaCK4PPAL4ecLfh13i5zsWs3mEg94/aIbjPGVywMiiqYo5UJrUncPtfuERJ2ZrxbI3pIrUzh05N5E2jknIaNeFVTGbMlae9JizcH43OmoOYlKgopIBNFDQjf3iWTj5huonkfcOPLyg1QX4tkWnFFBTPGihTR2MbKQWcJNmLOfNvjReJ5Sr65UpXege8KzeCYYuTKKFaKQsj0iyCvFYP3xKtL4hMR9ExYGxOYP/yprBUceWf7iEzRR7pLi3K0Sc7oiguZc4gt9Kx5udYjMX0XxKH/AKWdIeqC9uUTZbzeFy9NfT7EjJ4tJVKMuSU4ZZ/MkCtKggs7eMRwE+QwmpUJYLCYkZksXFTWmrG0RAUxKSCDsRXk4IpDuD4hMlf21sKgpulQ2ymnlF1Oupjk4Pm3jdhZqZie1KGW5JlKcFvzS9+Qh/DcYmNkmNOSW7K6Lt+A2ZtDCizKmqCh/wCJOf60PkUaX/KNYzFJWktiAGbszUDUGpLbiNLTEJQlB1JExxrphNnpyS0/y+HRRMtFHANMx13YU3ivIQpRCUgrWXAQKmuwGkSXA+BzcR2yrqpIoqYqr7hAuT94t+ETLw6SnDpyAs61VWvcFWj0oLQs/hHXnxOLho8sVsgcD0JI7WJWZYYHq0MVnkSaJp4xP4bJJpJlplaZhUnvVclqwlj+JS5IeaXUbJAdSr0A0rqaUiCxvSpaqIBlpJ7zV9bDwgxxt9jlZuKy5vc9Fmn4rLVa2Bq5NfWvu0ReI6Ty0jsha+4BKS53PnaKvPmrVXUmp1paOFVu/j5wwsS7iqSJmZ0qmH6UpQDbNUj96WgE3jWIJ/uKsbFvIb+8RktI1cEa3eu8FWos4LjR/m8X5IrsWBT5ylK+oq3AKoa4Dw4zpzdZ1ZYqQpitiG0FXqawNRLXFrvV9uUXToD0fySFTVhRXN0dSWQAezoXoDtWK5ZKMbL47bKPxrDiVPUnrVTD9SlhJS6lPnZNCQFO0Cw/HJiCySW86a0+0XPpnwjMnOhipFBrb6k/UXdxFCWkUIDA1Hr+sSDU4henRMSelsz8QetKCu/PnDsnpihiFJULWY/cc4q5Gxfl9m74XXKrW59G5Wg+WivKmX+TxuSsjLMS9CxLaUuNNO9ofRNUKoUU/KHl9o8vmSy3z5yh7A8SXL+lRTuKs+5Ta+sVcPgp5fwz0TFy0Tw2IlhY0UzKHiIreP6JkHNh1KKfyK+obsdYBw/pcymnDKKstH3HKtvKLNIxaJgzIXm5jf7f5jOUaLwy5MTtFHmhSTlUnKa0UPbfwg+D4rMlsOypBuhX0+H5fCLpOyLSEzkJmDn9Se6K5xroopIMzDkzZYuk/UkcxqH9opdHRhxUMqqaLpOmOKslKRRIYJQNG5Nqb3EVriXSK6ZLBh/cIc6/QPuYjeK8dXOYfRJDEJo/LMfUCwiPQrMR8eNYY+8jmU+oaSklTkkqNyakndzHSpG9+e45aho0B+Xu2pqAI6nTaOSP2/SNgA+uFmLCrn7+LxmQkudBRhro8LJIJoX5fPaHEq3Z9vmsEHQx7Hfcacu/7QOakqs7BmDXP77Rk2tGGtAbPZo3KndlSiAQHHOmsAg9wPhfXTkoVoQVUo2yu8vHryJZRL7L0GiP+uY3bdqil4qX8O8AeqM4gOpzWj0ZIrXw8YteMxQq6kuRQFzUmjkCxNBvaEM8nKVLoNY1SIjGS1KFQtTCxSLDRrAmqqUZtY8x6T8OEqcaZQtyORDP9iH3j1jEMDpQnQ3AZTaMKudDSKd004cFy3SxIDh3FQBamqYHDycZUw5FauiidVR2taOTLehZ9xaGpMv2o53+ekBN9vSOkL2Alyu9vAB9WgwRZw7G71Pz942mXXS2g+XgmYClDa+nd8rAI2LTsO+unKMwa1Si6CUnkffcd8MJDJYMw9BC7aOfLyidQpk7gek6TSaciqBwHSTTxHxtYsEidV0F9i+uvn60igKlgq0PLUD7iJLhfFFSyArtIsRt3fp7RlKHwUcO6B9UXuwGns1NIxH1e9KVh0DlTfeOVEPX5+xjVhORMYvS3zk0I4mcFKoK+21N94kWZJ10Pft9/KFOpdRt/n40AscSARcPqaX+bw2fCli1fWvKOJcnT1evnzgqJYI0DGlfjvAKsxRNKmBSJJmTBLYsshPmav4CDy8Ow07juT9rw50fmyzPT1qCtIfsJq5cEMLiKydJstFW6PUeHYUSpSUhkpSHfK5LbOwdqdwMM/ygOVWd3o6Sl2VQkgDZ2BtpFf4jxvGTe0kdQApISZpBUyiAOx9TVetC2sQHG+khm55IxEyYwXmCJYlglDu5cuKbRy01J137/wCWvqPLG6LdPkCynSQrsoUSCwoktq4rzo8KYnhTg1VQAVALa6+XOKvxDinU4gYSXi8WDnSggpScjszTMwLMdIZwPEJ0qWgqmy1qUFEJmqZeVKikpSrUPuX5RItJJr/pHH8yn4vDdWtcs0yq7NLg1T4O4eFzfWvpDnSHHGZiUFSEIdDPLUSCBYPyrCgFSCw0+ennHVhK1YhKLiwSUny5ejxwtbNX53QyiQGD/Ni0czpLmw8RUf4i4LFCsm8ETKPPwjky2A8v1HlHQUW18uUQLN9R5jXzjSkuGerV3IF6xyVkakJgU2ZlNwNohKJxI1+U09YFOLEWL+tdvLygzubMBo3Oj79+sKz0udt2ffv09Yr1JRymakquzeBflHCy6renvAlyi75je1vHut5x3mcAKZi7tBC0MGobv7u//EaWwrUgH5T7xuWilR3DRtSecbUGLkh/bZoDBRtGIHtr6/vDPA1BSZwClJmTEpAUhJK6qdTZamgvRt4jZi2YAhLk+O1e54Hw2bRYKmSopADs50Kt2BPiYyyq40b4Y3Ki28PUjDhSZagFzCklUyZnUQguEhEkFi+6qWg2Kw8xYJTh8jggrTIALKBBSkrU9e1pqIl+i8mVLSuYzOShCQPwS+Vg9STDyulaEqqgkXzBQJb82UitBoYRUFd9RttrRU8RgsSvtTJGcuO11CSqlq5gdrmN4mZKVlTPSlCkuAZiJktSXUSQFyyU3NzFt4t0hElWUpdkglalAJAV9KQT9SyKs4ZxWEutRjJKklNCm6S7uLjevMxHDWtETtnnPSjBiWEFAZIJIImiZcl3UP0haVNcA6EVvA8ay0g5cpACXCWBIcEvqSAKd8awSR1Yc5RWrw/h0qFc0Utj0uewtp3933gudzqw9mpSFBLZ7NbzjS05TdvHT/EbCtBV6uKN+3hAZaxZv17+6MmzaPVzt7RoEAuB512pELHKpoFC9floWWXKhv6enhDM/tMPggBY07QN35j2/wAvECTkxRenv6CFlA0Zvmrw7kYH9L7woucA4L+UBEQLqGYbUNf15RwEKK7sxFAas1D4QeQXTa5c8o1kVmUygWS1WZzevc1dLRCWD60lRG/Mv3gPblG1AAEA2DPer1r94algJLlu+xbfvhSaAxoxNKOLbDYhoFhsUVUHMe4C9G+PEv0V4aiZ/MKIQpUtIUlMyqdcy1NsHpvEV1ba11p5QzwriC8NNExABDMtJoFoo4pv7wJq1ovjlUrZ6H0ZwKDJKJqeyokhOYhkqAIY/VoDydokF9GpBWFqGZQDBwn6asDTSlbnUmIro3xpOJCloSUJBAAJfSr8gWH7RYJ6VqSrIwVRnqLi7VZoRbp7HqTVi+J4ciaqZneoCXp9OVLpIN0uAeREEVw+VKkKEtJsxIuzMw2r4VgOGRMMxRUUJoGSgks34iTvoI549igjDrUdAWc3aBfRApNWQHG8OU4TFJWoLTLKUoSP7aSycnVtXNUhWr5ooASaAUe9OXpE3xrpIvGiWSMktIogGhXqs89ByiNRLYsACbVFjDuOPKhPJK3o1JLVLW8R+2nfyjaZeahL0oP0MdmTQV8d+Xh943LLNVuQ0G0amII4cOK0pfTmQPaBpS5vXb588oZmzNXb5eFpjswLOxt+IOAfJxEImcqe2jac9o4UDqCeW4+bwRBLbH798ERh3tu/jy9YhLol5iRmANGHtYCsR2Ka2Xv+5LmJNcygcsCAKW7u54VmYZu0SGBsQ7n5pARLFOtBT2aEFsr3dv3jSZprpYAEC+p/zGJkLDKIALOxNA9me9BBMKlSnGRRUFFLO5pdgOZiBs0lfZJJ7Iv4NcXvHaJTh1eBeviIkpfChVSynKAosKlak0y+orCHEZiULZJepG4ADBxvWj8oBABAHfVn50eOkSHTpoLeh9Y5kEO6jTUuzd3dFw4Z0OUuRMnzAqVIloUsPRUxhZrpRYvd4kml1ClZC/w6mZTOIsCCeQc1aPR5uFRPl5CAoKA+osx3b1a0VH+E+GT/AC06YQGM5KDTQyy19HvE7j8+HUcqSuW9B+Qb/wCobbeEIZH62P4vYg3DeAy8Mt0qStRsrKAoUtzeIHp9jv8Ax1pT/pSa2zG3o8SMnGzJtEpIJo6kkAeP6XgPSfhQ/kcX/wCuWirVK8wev+3ytEj7lZMkvSyhcKQOqTyvtcgnxgq5QO1PMttDHBuATV4IT5YzpStYUkB1JaoPMQtKn01pqKPv6w+nZznoxWH8XescrpbXl6xtOJPuP1aOzMA+7V84sVaEV5gaV2f1gsuU9GHN/nvBVMXf0HtBJJSHvzbXziEArksqnO1fP9DBEGlbvUfPOCKmJdnY+QhbrKhnANHP3H3iEGziCwtdxTlU8yfSNTMWQkpcup+8UuDpSODOSCa0tT396c4Di5r2VflVv9X2iFqBTMQSQM2bd22LttdXrGSMeqWqiyk0dSddb3gc36iUi9ybFmrvAJuFepNiSfvECPYniCilw76bAchuTVoPwPhM7EzMmHGZQqokgBKfzLJoA5alawx0b6NnEqBLpkgOoqdz/t0Y29YtPH+EHATJGMwacsoMCkWStmKV8pgo+8YzyqLpG2PFzOunwWHo7/D2VhgFzSmfNBdynsoP+hJv3n7Q/wBPMX1XDsWT+KUEg7lZDfeJPhfFZeJkibKLpULaoV+JCtik07mOsQnTqUmbhESlNlWsBQJZwgFQD6OqkKudv1FlDsQH8IcGF8OnBVlzj30Rfkxq/KLKhJfJMpMT9JNlp1INq6i4JhboJwpMnCrQlgOsJNTTsjUxOYmUhQ7YdDsX0Vu+kZ5WnJs2g+XRFFYT2mYmktGpOp7hvyjri3Df/j56PqUqVMUo7qIctyAEODDoBGVypVCo1ITrfRocxaApJSaZkqB5OCAIrF1srN3o84/gziR/LYhD1StK/wDslvcRI9KehUuakzZTSppUlJP4Vkm607v+IRF/w64ScLMcqzJnpyEMzEFRSSf+Kh4iLh0kxyZKJEumeZNlpYndQKj4D1aNHP8AEbiyrxukmeO4qSUFlBied67+ccZjflu19hHoy+j0tYmJWi8xWV7guWp3xSMV0emSguYAVS5Z7WuR3AJ5aQ7DIpClV1E0y7XG0BVMrV6G502eDqm0pyO9dYV6wEGt70jYkUNhYNbV8huBr+0dgMCw2c/bzhYpyg3cjavMd8GQphZxcq//ADyb3gFWczHbN8+NAE1HJ9dNfI6x1OnKH1VNtqbRyiYokWd3pYBqVtWBZoEUkgh9gLh4d4Dw9OJxIlqqyaB/qUKs9oQTOzKcPl15DVvbxjuUooUFJ7KgXDaMd94yy5OVUPcHwks0r7I9V4HIAFNBUd34fCJpEtDKlzEhcmYCFoOoNXHPY8og+AcUTikGcikxP95Ap2j/APYnkWfkY5xPEzKVMTLUmaVBwFmiFGgUpWzaaQj3M8yeOTUiNQZvB8X2iqZg5xuNRoof+xAan4hF1mYSTiUy5hEuaj6paiHFaZg9HalYRlYI/wAsMPilCcCB2iGroxHovVoq0vFzuDzihYM7CLU6SN9VI2XumxgPehhfjLXu+/8Af3LzwzBIw6AhAyoBLh3DkuTXwppB57BTUZVqPXk8c4PGy5yM0pQmS1hwRpyIuk8jGlKBSQbpp4Uq3hFF1pmPfZzhEEqOdnBalm1bwDQQzwVAuTX0FgfGOJaSE7E0Pebvza0cTSlKSXCQBUksABcmKyl8ESIThPAurmGbMmnq5SipIHZSHU5CtCAYhJeIPEMf1zvJkfTzL9kA8z2u4Qtx7jq8bMGGw39kVUo0zN9UxeyBoNYsvBMAmRICEAlFa+8xXNVxyAEaYotdTbI/Ljv3P6L+WMKlMV6dtvhHhAZEoAzt1IBUN2e4525wnxVZ/mlJchJYhjZ20g3Dp+dc4JDMhgTcitX0rGifcQ03R5JNI61YQAmWVHKNg5sDGkSrtpXv7hvT1gc1O0Gl4h0u5ca/rtXWHcWTmVDXF8N5DTj0f3Nu79qu556xtSQzKV4E+Z9oc4dwbrUFebL2lAnK4SE5S5J3JYd0ZM4KlMxKXOVRmCt/6bh+4kaRrYhQSdhgpUqYoZkLd0yxkCcqilgaswZRPODcQwMsSiUgpKpkwNndwmgcanKfAmkRa8SpLJ0NXB07tOccqmMizFRIFXyjTvp7xn02axg5Okc9UEskNS5G+o+Wg5QwrA5UhhWupr5w3hzmS2vqfgBP6whOTk7PXcLiXD41DvR3wTjszBzxNRVqKQbLTqkx6bwhciZJM2SAZM0nMDVUtRuhetDUeYjySeKmHOj3SBeDmlSRmQthMQ/1Dv0I3gJWJ8dw3meuPU9ewWFyyggqzs+UnRNWHlvAJ02WsGROTmlr0VZ90K3HnCkrGGdJE3DLBSQ/NNnSQNeUJYhSyHZLl8z0cigVyI/eIqfXqcXloiMfwfE8MmGfh1mZINSWcN+Wcm1vxD0iZ4b/ABCw01jOBkLatyg/8hUDvfviR4PxNSxuGYuPAhQse6EeLdCsPiDmQnqZhNcpYHwqIz03TGfOjPWVb+e/6/IbHdPsIi0zrT+WWk31dSgG9YrWN4niOIq6tAAlJIOV/wCmLVmzLqPLfSHZfQiTKLzUzVclK7Jb/aHI3eJzDlIAQkJSgWSkAB+Q+G8RKMdoHmwh7Fb+X/Aph+iqUyVSkrV22K5jdqYoWfZF2THcziiyUyCAlQIC1PQpDUQRvaJCdMUpByljoYFKwSAEhgSk5ir/AFDflF4tsRnbd/uH4hgFrmrmIALMGPuziFOD4QoWsqTlzILB+9/WJaXOyqWTYs8LyZgM3a4H+YKvQeVXaPFctTTUwKWll/7oOr6j3n3gGITqPjReEuWZ6XicKy8PS6koMesSwhkplhaZhSE0zAMM9e1ax1rAMRiFqUVuQpRLkaPdthU0EbkOtIVSp8iPhhyUzPvpHRSPIt0ITsPQ1fKqm7trp4QCXKJZ7/aGFIYMKB7D2AgaZgCgOfwRz55XPSPV8NwEeH9c3b+iOwlnFqRmBnVIf5/iOsUvtu14WTOZTsDan2iiiN5MqdUd4sMr57698DaGMah2PwbCBSkwLDHbob4Nx2bhV5pZofqRoocx949J4djZOOR1kostu0gmo5EajYj7R5YUR3ImKlLC0KKFCxSaiBKmKZ+C5/VDTPXuHSOqGUMG0NSdKjXvh4qSokEENyobWilcG/iKkgJxaLN/Ul8tSj7gxZOFY6VMClyZiZjklgSFB7AiKKPycbNiyY361RJdYoBqLTzNu491IVmYWWdDLvUWLcoHO6SYdDmZOlJIuAXPcwip8b/iKhiMPLKj+dYp3hH3MWVlI4pT6IsWNxsqQjPMmgDQ6nklOpil4rphMxM+UhAVLkiYlkA1UXDZla91oreLxcyevPNUVK5+wFgO6GODn/yZA061PuI0Xwjp4uDWOLnPr2PUzNWFqUsgJGpHO5GjQbDTXmhmYkkK0FL+cQ/STiGVU6XkUt2qkUSOfePaC8F4mlcxCAlQZJuKAEBg8BM4l7o8yxH1r/3G/frAVmCzXClv+Y68/WF1qvE7nrU6xo6l4jIp/wABuNjvEoib2SoWTV9h3G4iGfeD4dNaEjuhiOXlWzkZ+A8+blDTfYJjJhYc3N4GV9m/rGRkZJUh6WVuTNLmOBAlr+c9YyMglW9WMS8R2WLtHSCNKDn7xkZFGMR0rO6fvHBO4jIyKNDqejaTGAkVBIfakZGQAPa2BtHQMbjIJnFHEyZDPBC+JkvX+omniIyMi8ULZW5NpnqHE0Gb/Myw4Kzlc2BIG1bPG8FLbqUnKVJTlPgm77RkZEW0eX/M8rxsv+tMGgWpjvWNCWwjIyKSez2PDQXl2R6A5hpM1rX3jIyNZCGGTit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data:image/jpeg;base64,/9j/4AAQSkZJRgABAQAAAQABAAD/2wCEAAkGBhQSERUUExQVExQWGBsaFxgXGB8eHhgaHR0aIhkYFxgcHSYfICAjGh0YHy8hJSgpLCwsGB4xNjAqNSYrLCkBCQoKDgwOGg8PGiwkHyQsLDAsLDQsLCwsLCwsLCwsLCwsKiwsLCwsKSwpLCwsLCwpLCwsKSwsLCwpLSwsLCwsKf/AABEIALgAoAMBIgACEQEDEQH/xAAbAAACAgMBAAAAAAAAAAAAAAADBAUGAAECB//EAD0QAAECBAQCCQIEBQQCAwAAAAECEQADITEEEkFRBWEGEyJxgZGhsfAywUJS0fEHFCMz4WJygpIkYyVDwv/EABoBAAIDAQEAAAAAAAAAAAAAAAEEAAIDBQb/xAAsEQACAgIABAUCBwEAAAAAAAAAAQIRAyEEEjFBBRMiMlGhsSNhgZHR4fDB/9oADAMBAAIRAxEAPwDrEcWzUDoTqqyuaUvYwhxGWghKxLsHzK/A+pUqgVvqIYw3Blz1HIcyR+KyUkVU6nqd2eOOI8dwuDcBsXPFK/2kEtYChOruSeUKt0bQhLI6SN4Tha5koqJCUGpUCchL6VBUD+aloTwmIwWEzEzVzFmplyg42ZSny+Ziu8Y6T4jFH+rM7NWSnsp8h9zEYlJcJSCpVwAHPkIq22dPD4dW8j/T+y143+JE60iXLkiwJGdXIh2SPIxAY7jM+e/XTVzBR0qUw/6Ds+kSGF6G4hVVhMkHWaqtvyittIlsN0PwyR/UmzJitQhkAeNTUVrAs2eThMHTb/cpqpjCjCrsBR+TXEdylk0S6i/4XNdDTlF9RwfCgsjDoBuColRNezfz8Kw8jGlIZASgNZKQPMs789DE2YvxWMfZEoieEYgkESJqv+BYB9DQfaCK4PPAL4ecLfh13i5zsWs3mEg94/aIbjPGVywMiiqYo5UJrUncPtfuERJ2ZrxbI3pIrUzh05N5E2jknIaNeFVTGbMlae9JizcH43OmoOYlKgopIBNFDQjf3iWTj5huonkfcOPLyg1QX4tkWnFFBTPGihTR2MbKQWcJNmLOfNvjReJ5Sr65UpXege8KzeCYYuTKKFaKQsj0iyCvFYP3xKtL4hMR9ExYGxOYP/yprBUceWf7iEzRR7pLi3K0Sc7oiguZc4gt9Kx5udYjMX0XxKH/AKWdIeqC9uUTZbzeFy9NfT7EjJ4tJVKMuSU4ZZ/MkCtKggs7eMRwE+QwmpUJYLCYkZksXFTWmrG0RAUxKSCDsRXk4IpDuD4hMlf21sKgpulQ2ymnlF1Oupjk4Pm3jdhZqZie1KGW5JlKcFvzS9+Qh/DcYmNkmNOSW7K6Lt+A2ZtDCizKmqCh/wCJOf60PkUaX/KNYzFJWktiAGbszUDUGpLbiNLTEJQlB1JExxrphNnpyS0/y+HRRMtFHANMx13YU3ivIQpRCUgrWXAQKmuwGkSXA+BzcR2yrqpIoqYqr7hAuT94t+ETLw6SnDpyAs61VWvcFWj0oLQs/hHXnxOLho8sVsgcD0JI7WJWZYYHq0MVnkSaJp4xP4bJJpJlplaZhUnvVclqwlj+JS5IeaXUbJAdSr0A0rqaUiCxvSpaqIBlpJ7zV9bDwgxxt9jlZuKy5vc9Fmn4rLVa2Bq5NfWvu0ReI6Ty0jsha+4BKS53PnaKvPmrVXUmp1paOFVu/j5wwsS7iqSJmZ0qmH6UpQDbNUj96WgE3jWIJ/uKsbFvIb+8RktI1cEa3eu8FWos4LjR/m8X5IrsWBT5ylK+oq3AKoa4Dw4zpzdZ1ZYqQpitiG0FXqawNRLXFrvV9uUXToD0fySFTVhRXN0dSWQAezoXoDtWK5ZKMbL47bKPxrDiVPUnrVTD9SlhJS6lPnZNCQFO0Cw/HJiCySW86a0+0XPpnwjMnOhipFBrb6k/UXdxFCWkUIDA1Hr+sSDU4henRMSelsz8QetKCu/PnDsnpihiFJULWY/cc4q5Gxfl9m74XXKrW59G5Wg+WivKmX+TxuSsjLMS9CxLaUuNNO9ofRNUKoUU/KHl9o8vmSy3z5yh7A8SXL+lRTuKs+5Ta+sVcPgp5fwz0TFy0Tw2IlhY0UzKHiIreP6JkHNh1KKfyK+obsdYBw/pcymnDKKstH3HKtvKLNIxaJgzIXm5jf7f5jOUaLwy5MTtFHmhSTlUnKa0UPbfwg+D4rMlsOypBuhX0+H5fCLpOyLSEzkJmDn9Se6K5xroopIMzDkzZYuk/UkcxqH9opdHRhxUMqqaLpOmOKslKRRIYJQNG5Nqb3EVriXSK6ZLBh/cIc6/QPuYjeK8dXOYfRJDEJo/LMfUCwiPQrMR8eNYY+8jmU+oaSklTkkqNyakndzHSpG9+e45aho0B+Xu2pqAI6nTaOSP2/SNgA+uFmLCrn7+LxmQkudBRhro8LJIJoX5fPaHEq3Z9vmsEHQx7Hfcacu/7QOakqs7BmDXP77Rk2tGGtAbPZo3KndlSiAQHHOmsAg9wPhfXTkoVoQVUo2yu8vHryJZRL7L0GiP+uY3bdqil4qX8O8AeqM4gOpzWj0ZIrXw8YteMxQq6kuRQFzUmjkCxNBvaEM8nKVLoNY1SIjGS1KFQtTCxSLDRrAmqqUZtY8x6T8OEqcaZQtyORDP9iH3j1jEMDpQnQ3AZTaMKudDSKd004cFy3SxIDh3FQBamqYHDycZUw5FauiidVR2taOTLehZ9xaGpMv2o53+ekBN9vSOkL2Alyu9vAB9WgwRZw7G71Pz942mXXS2g+XgmYClDa+nd8rAI2LTsO+unKMwa1Si6CUnkffcd8MJDJYMw9BC7aOfLyidQpk7gek6TSaciqBwHSTTxHxtYsEidV0F9i+uvn60igKlgq0PLUD7iJLhfFFSyArtIsRt3fp7RlKHwUcO6B9UXuwGns1NIxH1e9KVh0DlTfeOVEPX5+xjVhORMYvS3zk0I4mcFKoK+21N94kWZJ10Pft9/KFOpdRt/n40AscSARcPqaX+bw2fCli1fWvKOJcnT1evnzgqJYI0DGlfjvAKsxRNKmBSJJmTBLYsshPmav4CDy8Ow07juT9rw50fmyzPT1qCtIfsJq5cEMLiKydJstFW6PUeHYUSpSUhkpSHfK5LbOwdqdwMM/ygOVWd3o6Sl2VQkgDZ2BtpFf4jxvGTe0kdQApISZpBUyiAOx9TVetC2sQHG+khm55IxEyYwXmCJYlglDu5cuKbRy01J137/wCWvqPLG6LdPkCynSQrsoUSCwoktq4rzo8KYnhTg1VQAVALa6+XOKvxDinU4gYSXi8WDnSggpScjszTMwLMdIZwPEJ0qWgqmy1qUFEJmqZeVKikpSrUPuX5RItJJr/pHH8yn4vDdWtcs0yq7NLg1T4O4eFzfWvpDnSHHGZiUFSEIdDPLUSCBYPyrCgFSCw0+ennHVhK1YhKLiwSUny5ejxwtbNX53QyiQGD/Ni0czpLmw8RUf4i4LFCsm8ETKPPwjky2A8v1HlHQUW18uUQLN9R5jXzjSkuGerV3IF6xyVkakJgU2ZlNwNohKJxI1+U09YFOLEWL+tdvLygzubMBo3Oj79+sKz0udt2ffv09Yr1JRymakquzeBflHCy6renvAlyi75je1vHut5x3mcAKZi7tBC0MGobv7u//EaWwrUgH5T7xuWilR3DRtSecbUGLkh/bZoDBRtGIHtr6/vDPA1BSZwClJmTEpAUhJK6qdTZamgvRt4jZi2YAhLk+O1e54Hw2bRYKmSopADs50Kt2BPiYyyq40b4Y3Ki28PUjDhSZagFzCklUyZnUQguEhEkFi+6qWg2Kw8xYJTh8jggrTIALKBBSkrU9e1pqIl+i8mVLSuYzOShCQPwS+Vg9STDyulaEqqgkXzBQJb82UitBoYRUFd9RttrRU8RgsSvtTJGcuO11CSqlq5gdrmN4mZKVlTPSlCkuAZiJktSXUSQFyyU3NzFt4t0hElWUpdkglalAJAV9KQT9SyKs4ZxWEutRjJKklNCm6S7uLjevMxHDWtETtnnPSjBiWEFAZIJIImiZcl3UP0haVNcA6EVvA8ay0g5cpACXCWBIcEvqSAKd8awSR1Yc5RWrw/h0qFc0Utj0uewtp3933gudzqw9mpSFBLZ7NbzjS05TdvHT/EbCtBV6uKN+3hAZaxZv17+6MmzaPVzt7RoEAuB512pELHKpoFC9floWWXKhv6enhDM/tMPggBY07QN35j2/wAvECTkxRenv6CFlA0Zvmrw7kYH9L7woucA4L+UBEQLqGYbUNf15RwEKK7sxFAas1D4QeQXTa5c8o1kVmUygWS1WZzevc1dLRCWD60lRG/Mv3gPblG1AAEA2DPer1r94algJLlu+xbfvhSaAxoxNKOLbDYhoFhsUVUHMe4C9G+PEv0V4aiZ/MKIQpUtIUlMyqdcy1NsHpvEV1ba11p5QzwriC8NNExABDMtJoFoo4pv7wJq1ovjlUrZ6H0ZwKDJKJqeyokhOYhkqAIY/VoDydokF9GpBWFqGZQDBwn6asDTSlbnUmIro3xpOJCloSUJBAAJfSr8gWH7RYJ6VqSrIwVRnqLi7VZoRbp7HqTVi+J4ciaqZneoCXp9OVLpIN0uAeREEVw+VKkKEtJsxIuzMw2r4VgOGRMMxRUUJoGSgks34iTvoI549igjDrUdAWc3aBfRApNWQHG8OU4TFJWoLTLKUoSP7aSycnVtXNUhWr5ooASaAUe9OXpE3xrpIvGiWSMktIogGhXqs89ByiNRLYsACbVFjDuOPKhPJK3o1JLVLW8R+2nfyjaZeahL0oP0MdmTQV8d+Xh943LLNVuQ0G0amII4cOK0pfTmQPaBpS5vXb588oZmzNXb5eFpjswLOxt+IOAfJxEImcqe2jac9o4UDqCeW4+bwRBLbH798ERh3tu/jy9YhLol5iRmANGHtYCsR2Ka2Xv+5LmJNcygcsCAKW7u54VmYZu0SGBsQ7n5pARLFOtBT2aEFsr3dv3jSZprpYAEC+p/zGJkLDKIALOxNA9me9BBMKlSnGRRUFFLO5pdgOZiBs0lfZJJ7Iv4NcXvHaJTh1eBeviIkpfChVSynKAosKlak0y+orCHEZiULZJepG4ADBxvWj8oBABAHfVn50eOkSHTpoLeh9Y5kEO6jTUuzd3dFw4Z0OUuRMnzAqVIloUsPRUxhZrpRYvd4kml1ClZC/w6mZTOIsCCeQc1aPR5uFRPl5CAoKA+osx3b1a0VH+E+GT/AC06YQGM5KDTQyy19HvE7j8+HUcqSuW9B+Qb/wCobbeEIZH62P4vYg3DeAy8Mt0qStRsrKAoUtzeIHp9jv8Ax1pT/pSa2zG3o8SMnGzJtEpIJo6kkAeP6XgPSfhQ/kcX/wCuWirVK8wev+3ytEj7lZMkvSyhcKQOqTyvtcgnxgq5QO1PMttDHBuATV4IT5YzpStYUkB1JaoPMQtKn01pqKPv6w+nZznoxWH8XescrpbXl6xtOJPuP1aOzMA+7V84sVaEV5gaV2f1gsuU9GHN/nvBVMXf0HtBJJSHvzbXziEArksqnO1fP9DBEGlbvUfPOCKmJdnY+QhbrKhnANHP3H3iEGziCwtdxTlU8yfSNTMWQkpcup+8UuDpSODOSCa0tT396c4Di5r2VflVv9X2iFqBTMQSQM2bd22LttdXrGSMeqWqiyk0dSddb3gc36iUi9ybFmrvAJuFepNiSfvECPYniCilw76bAchuTVoPwPhM7EzMmHGZQqokgBKfzLJoA5alawx0b6NnEqBLpkgOoqdz/t0Y29YtPH+EHATJGMwacsoMCkWStmKV8pgo+8YzyqLpG2PFzOunwWHo7/D2VhgFzSmfNBdynsoP+hJv3n7Q/wBPMX1XDsWT+KUEg7lZDfeJPhfFZeJkibKLpULaoV+JCtik07mOsQnTqUmbhESlNlWsBQJZwgFQD6OqkKudv1FlDsQH8IcGF8OnBVlzj30Rfkxq/KLKhJfJMpMT9JNlp1INq6i4JhboJwpMnCrQlgOsJNTTsjUxOYmUhQ7YdDsX0Vu+kZ5WnJs2g+XRFFYT2mYmktGpOp7hvyjri3Df/j56PqUqVMUo7qIctyAEODDoBGVypVCo1ITrfRocxaApJSaZkqB5OCAIrF1srN3o84/gziR/LYhD1StK/wDslvcRI9KehUuakzZTSppUlJP4Vkm607v+IRF/w64ScLMcqzJnpyEMzEFRSSf+Kh4iLh0kxyZKJEumeZNlpYndQKj4D1aNHP8AEbiyrxukmeO4qSUFlBied67+ccZjflu19hHoy+j0tYmJWi8xWV7guWp3xSMV0emSguYAVS5Z7WuR3AJ5aQ7DIpClV1E0y7XG0BVMrV6G502eDqm0pyO9dYV6wEGt70jYkUNhYNbV8huBr+0dgMCw2c/bzhYpyg3cjavMd8GQphZxcq//ADyb3gFWczHbN8+NAE1HJ9dNfI6x1OnKH1VNtqbRyiYokWd3pYBqVtWBZoEUkgh9gLh4d4Dw9OJxIlqqyaB/qUKs9oQTOzKcPl15DVvbxjuUooUFJ7KgXDaMd94yy5OVUPcHwks0r7I9V4HIAFNBUd34fCJpEtDKlzEhcmYCFoOoNXHPY8og+AcUTikGcikxP95Ap2j/APYnkWfkY5xPEzKVMTLUmaVBwFmiFGgUpWzaaQj3M8yeOTUiNQZvB8X2iqZg5xuNRoof+xAan4hF1mYSTiUy5hEuaj6paiHFaZg9HalYRlYI/wAsMPilCcCB2iGroxHovVoq0vFzuDzihYM7CLU6SN9VI2XumxgPehhfjLXu+/8Af3LzwzBIw6AhAyoBLh3DkuTXwppB57BTUZVqPXk8c4PGy5yM0pQmS1hwRpyIuk8jGlKBSQbpp4Uq3hFF1pmPfZzhEEqOdnBalm1bwDQQzwVAuTX0FgfGOJaSE7E0Pebvza0cTSlKSXCQBUksABcmKyl8ESIThPAurmGbMmnq5SipIHZSHU5CtCAYhJeIPEMf1zvJkfTzL9kA8z2u4Qtx7jq8bMGGw39kVUo0zN9UxeyBoNYsvBMAmRICEAlFa+8xXNVxyAEaYotdTbI/Ljv3P6L+WMKlMV6dtvhHhAZEoAzt1IBUN2e4525wnxVZ/mlJchJYhjZ20g3Dp+dc4JDMhgTcitX0rGifcQ03R5JNI61YQAmWVHKNg5sDGkSrtpXv7hvT1gc1O0Gl4h0u5ca/rtXWHcWTmVDXF8N5DTj0f3Nu79qu556xtSQzKV4E+Z9oc4dwbrUFebL2lAnK4SE5S5J3JYd0ZM4KlMxKXOVRmCt/6bh+4kaRrYhQSdhgpUqYoZkLd0yxkCcqilgaswZRPODcQwMsSiUgpKpkwNndwmgcanKfAmkRa8SpLJ0NXB07tOccqmMizFRIFXyjTvp7xn02axg5Okc9UEskNS5G+o+Wg5QwrA5UhhWupr5w3hzmS2vqfgBP6whOTk7PXcLiXD41DvR3wTjszBzxNRVqKQbLTqkx6bwhciZJM2SAZM0nMDVUtRuhetDUeYjySeKmHOj3SBeDmlSRmQthMQ/1Dv0I3gJWJ8dw3meuPU9ewWFyyggqzs+UnRNWHlvAJ02WsGROTmlr0VZ90K3HnCkrGGdJE3DLBSQ/NNnSQNeUJYhSyHZLl8z0cigVyI/eIqfXqcXloiMfwfE8MmGfh1mZINSWcN+Wcm1vxD0iZ4b/ABCw01jOBkLatyg/8hUDvfviR4PxNSxuGYuPAhQse6EeLdCsPiDmQnqZhNcpYHwqIz03TGfOjPWVb+e/6/IbHdPsIi0zrT+WWk31dSgG9YrWN4niOIq6tAAlJIOV/wCmLVmzLqPLfSHZfQiTKLzUzVclK7Jb/aHI3eJzDlIAQkJSgWSkAB+Q+G8RKMdoHmwh7Fb+X/Aph+iqUyVSkrV22K5jdqYoWfZF2THcziiyUyCAlQIC1PQpDUQRvaJCdMUpByljoYFKwSAEhgSk5ir/AFDflF4tsRnbd/uH4hgFrmrmIALMGPuziFOD4QoWsqTlzILB+9/WJaXOyqWTYs8LyZgM3a4H+YKvQeVXaPFctTTUwKWll/7oOr6j3n3gGITqPjReEuWZ6XicKy8PS6koMesSwhkplhaZhSE0zAMM9e1ax1rAMRiFqUVuQpRLkaPdthU0EbkOtIVSp8iPhhyUzPvpHRSPIt0ITsPQ1fKqm7trp4QCXKJZ7/aGFIYMKB7D2AgaZgCgOfwRz55XPSPV8NwEeH9c3b+iOwlnFqRmBnVIf5/iOsUvtu14WTOZTsDan2iiiN5MqdUd4sMr57698DaGMah2PwbCBSkwLDHbob4Nx2bhV5pZofqRoocx949J4djZOOR1kostu0gmo5EajYj7R5YUR3ImKlLC0KKFCxSaiBKmKZ+C5/VDTPXuHSOqGUMG0NSdKjXvh4qSokEENyobWilcG/iKkgJxaLN/Ul8tSj7gxZOFY6VMClyZiZjklgSFB7AiKKPycbNiyY361RJdYoBqLTzNu491IVmYWWdDLvUWLcoHO6SYdDmZOlJIuAXPcwip8b/iKhiMPLKj+dYp3hH3MWVlI4pT6IsWNxsqQjPMmgDQ6nklOpil4rphMxM+UhAVLkiYlkA1UXDZla91oreLxcyevPNUVK5+wFgO6GODn/yZA061PuI0Xwjp4uDWOLnPr2PUzNWFqUsgJGpHO5GjQbDTXmhmYkkK0FL+cQ/STiGVU6XkUt2qkUSOfePaC8F4mlcxCAlQZJuKAEBg8BM4l7o8yxH1r/3G/frAVmCzXClv+Y68/WF1qvE7nrU6xo6l4jIp/wABuNjvEoib2SoWTV9h3G4iGfeD4dNaEjuhiOXlWzkZ+A8+blDTfYJjJhYc3N4GV9m/rGRkZJUh6WVuTNLmOBAlr+c9YyMglW9WMS8R2WLtHSCNKDn7xkZFGMR0rO6fvHBO4jIyKNDqejaTGAkVBIfakZGQAPa2BtHQMbjIJnFHEyZDPBC+JkvX+omniIyMi8ULZW5NpnqHE0Gb/Myw4Kzlc2BIG1bPG8FLbqUnKVJTlPgm77RkZEW0eX/M8rxsv+tMGgWpjvWNCWwjIyKSez2PDQXl2R6A5hpM1rX3jIyNZCGGTit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7" name="Picture 7" descr="D:\emin\innocentius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357298"/>
            <a:ext cx="3105532" cy="35719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857620" y="1142985"/>
            <a:ext cx="37862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начале </a:t>
            </a:r>
            <a:r>
              <a:rPr lang="en-US" sz="2400" dirty="0" smtClean="0"/>
              <a:t>XIII</a:t>
            </a:r>
            <a:r>
              <a:rPr lang="ru-RU" sz="2400" dirty="0" smtClean="0"/>
              <a:t> века  четвёртый крестовый поход решил</a:t>
            </a:r>
          </a:p>
          <a:p>
            <a:r>
              <a:rPr lang="ru-RU" sz="2400" dirty="0" smtClean="0"/>
              <a:t>возглавить папа Иннокентий </a:t>
            </a:r>
            <a:r>
              <a:rPr lang="en-US" sz="2400" dirty="0" smtClean="0"/>
              <a:t>III</a:t>
            </a:r>
            <a:r>
              <a:rPr lang="ru-RU" sz="2400" dirty="0" smtClean="0"/>
              <a:t>. В результате этого </a:t>
            </a:r>
          </a:p>
          <a:p>
            <a:r>
              <a:rPr lang="ru-RU" sz="2400" dirty="0" smtClean="0"/>
              <a:t>похода была осквернена церковь святой Софии в </a:t>
            </a:r>
          </a:p>
          <a:p>
            <a:r>
              <a:rPr lang="ru-RU" sz="2400" dirty="0" smtClean="0"/>
              <a:t>Византии. Этот поход, как правило, имел </a:t>
            </a:r>
            <a:r>
              <a:rPr lang="ru-RU" sz="2400" dirty="0" err="1" smtClean="0"/>
              <a:t>захватни</a:t>
            </a:r>
            <a:r>
              <a:rPr lang="ru-RU" sz="2400" dirty="0" smtClean="0"/>
              <a:t>-</a:t>
            </a:r>
          </a:p>
          <a:p>
            <a:r>
              <a:rPr lang="ru-RU" sz="2400" dirty="0" err="1" smtClean="0"/>
              <a:t>ческие</a:t>
            </a:r>
            <a:r>
              <a:rPr lang="ru-RU" sz="2400" dirty="0" smtClean="0"/>
              <a:t> и грабительские цели.</a:t>
            </a:r>
            <a:endParaRPr lang="ru-RU" sz="2400" dirty="0"/>
          </a:p>
        </p:txBody>
      </p:sp>
      <p:pic>
        <p:nvPicPr>
          <p:cNvPr id="14338" name="Picture 2" descr="http://www.planet-x.net.ua/img/krest_pohod34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785794"/>
            <a:ext cx="8501122" cy="5597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43042" y="357166"/>
            <a:ext cx="6114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Детский крестовый поход (1212 год)</a:t>
            </a:r>
            <a:endParaRPr lang="ru-RU" sz="2800" b="1" i="1" dirty="0"/>
          </a:p>
        </p:txBody>
      </p:sp>
      <p:pic>
        <p:nvPicPr>
          <p:cNvPr id="13316" name="Picture 4" descr="http://im.glogster.com/media/2/10/47/27/104727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142984"/>
            <a:ext cx="3810000" cy="3286126"/>
          </a:xfrm>
          <a:prstGeom prst="rect">
            <a:avLst/>
          </a:prstGeom>
          <a:noFill/>
        </p:spPr>
      </p:pic>
      <p:pic>
        <p:nvPicPr>
          <p:cNvPr id="13320" name="Picture 8" descr="http://www.discerningthetimesonline.net/ChildrensCrusade04-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428736"/>
            <a:ext cx="3810000" cy="2571751"/>
          </a:xfrm>
          <a:prstGeom prst="rect">
            <a:avLst/>
          </a:prstGeom>
          <a:noFill/>
        </p:spPr>
      </p:pic>
      <p:sp>
        <p:nvSpPr>
          <p:cNvPr id="7" name="Стрелка вниз 6"/>
          <p:cNvSpPr/>
          <p:nvPr/>
        </p:nvSpPr>
        <p:spPr>
          <a:xfrm>
            <a:off x="0" y="578645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D:\emin\280px-LeopoldV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142984"/>
            <a:ext cx="2412992" cy="3786214"/>
          </a:xfrm>
          <a:prstGeom prst="rect">
            <a:avLst/>
          </a:prstGeom>
          <a:noFill/>
        </p:spPr>
      </p:pic>
      <p:pic>
        <p:nvPicPr>
          <p:cNvPr id="12289" name="Picture 1" descr="D:\emin\150px-Otto1Andech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714488"/>
            <a:ext cx="1428750" cy="292893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71472" y="5357826"/>
            <a:ext cx="2313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Леопольд </a:t>
            </a:r>
            <a:r>
              <a:rPr lang="en-US" dirty="0" smtClean="0"/>
              <a:t>IV</a:t>
            </a:r>
            <a:r>
              <a:rPr lang="ru-RU" dirty="0" smtClean="0"/>
              <a:t> Славный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15008" y="4643446"/>
            <a:ext cx="2737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Герцог </a:t>
            </a:r>
            <a:r>
              <a:rPr lang="ru-RU" dirty="0" err="1" smtClean="0"/>
              <a:t>Меранский</a:t>
            </a:r>
            <a:r>
              <a:rPr lang="ru-RU" dirty="0" smtClean="0"/>
              <a:t> </a:t>
            </a:r>
            <a:r>
              <a:rPr lang="ru-RU" dirty="0" err="1" smtClean="0"/>
              <a:t>Оттон</a:t>
            </a:r>
            <a:r>
              <a:rPr lang="ru-RU" dirty="0" smtClean="0"/>
              <a:t> </a:t>
            </a:r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00166" y="285728"/>
            <a:ext cx="6071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Пятый крестовый поход (1217-1221)</a:t>
            </a:r>
            <a:endParaRPr lang="ru-RU" sz="2800" b="1" i="1" dirty="0"/>
          </a:p>
        </p:txBody>
      </p:sp>
      <p:pic>
        <p:nvPicPr>
          <p:cNvPr id="12292" name="Picture 4" descr="http://www.planet-x.net.ua/img/krest_pohod30_b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785794"/>
            <a:ext cx="7929618" cy="5253981"/>
          </a:xfrm>
          <a:prstGeom prst="rect">
            <a:avLst/>
          </a:prstGeom>
          <a:noFill/>
        </p:spPr>
      </p:pic>
      <p:sp>
        <p:nvSpPr>
          <p:cNvPr id="11" name="Стрелка вниз 10"/>
          <p:cNvSpPr/>
          <p:nvPr/>
        </p:nvSpPr>
        <p:spPr>
          <a:xfrm>
            <a:off x="0" y="564357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71538" y="357166"/>
            <a:ext cx="71106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/>
              <a:t>Шестой крестовый поход (1228-1229)</a:t>
            </a:r>
            <a:endParaRPr lang="ru-RU" sz="32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1785918" y="52863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268" name="Picture 4" descr="http://www.planet-x.net.ua/img/krest_pohod35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857232"/>
            <a:ext cx="8658244" cy="5786478"/>
          </a:xfrm>
          <a:prstGeom prst="rect">
            <a:avLst/>
          </a:prstGeom>
          <a:noFill/>
        </p:spPr>
      </p:pic>
      <p:pic>
        <p:nvPicPr>
          <p:cNvPr id="11270" name="Picture 6" descr="Султан Аль-Камиль и Фридрих I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1071546"/>
            <a:ext cx="2714644" cy="5000660"/>
          </a:xfrm>
          <a:prstGeom prst="rect">
            <a:avLst/>
          </a:prstGeom>
          <a:noFill/>
        </p:spPr>
      </p:pic>
      <p:sp>
        <p:nvSpPr>
          <p:cNvPr id="9" name="Стрелка вниз 8"/>
          <p:cNvSpPr/>
          <p:nvPr/>
        </p:nvSpPr>
        <p:spPr>
          <a:xfrm>
            <a:off x="0" y="587959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creativeuncut.com/gallery-04/art/ac-jerusal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70C0"/>
                </a:solidFill>
              </a:rPr>
              <a:t>    </a:t>
            </a:r>
            <a:r>
              <a:rPr lang="ru-RU" dirty="0" smtClean="0">
                <a:solidFill>
                  <a:srgbClr val="0070C0"/>
                </a:solidFill>
              </a:rPr>
              <a:t>Седьмой крестовый поход (1248-1254) был делом почти исключительно Франции и ее короля </a:t>
            </a:r>
            <a:r>
              <a:rPr lang="ru-RU" dirty="0" smtClean="0">
                <a:solidFill>
                  <a:srgbClr val="0070C0"/>
                </a:solidFill>
                <a:hlinkClick r:id="rId3"/>
              </a:rPr>
              <a:t>Людовика IX Святого</a:t>
            </a:r>
            <a:r>
              <a:rPr lang="ru-RU" dirty="0" smtClean="0">
                <a:solidFill>
                  <a:srgbClr val="0070C0"/>
                </a:solidFill>
              </a:rPr>
              <a:t>. Объектом нападения снова стал Египет. В июне 1249 крестоносцы вторично взяли </a:t>
            </a:r>
            <a:r>
              <a:rPr lang="ru-RU" dirty="0" err="1" smtClean="0">
                <a:solidFill>
                  <a:srgbClr val="0070C0"/>
                </a:solidFill>
              </a:rPr>
              <a:t>Дамиетту</a:t>
            </a:r>
            <a:r>
              <a:rPr lang="ru-RU" dirty="0" smtClean="0">
                <a:solidFill>
                  <a:srgbClr val="0070C0"/>
                </a:solidFill>
              </a:rPr>
              <a:t>, но позднее были блокированы и в феврале 1250 сдались в плен в полном составе, включая короля. В мае 1250 король был отпущен за выкуп в 200 тыс. ливров, но не вернулся на родину, а переехал в Акру, где напрасно дожидался помощи из Франции, куда и отплыл в апреле 1254.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 1270 тот же Людовик предпринял последний, Восьмой крестовый поход. Целью его был Тунис, самое сильное мусульманское морское государство Средиземноморья. Пред-          полагалось установить контроль над Средиземноморьем, чтобы беспрепятственно отправлять отряды крестоносцев в Египет и Святую Землю. Однако вскоре после состоявшейся 18 июня 1270 высадки в Тунисе в лагере крестоносцев вспыхнула эпидемия чумы, 25 августа умер Людовик, а 18 ноября войско, так и не вступив ни в одно сражение, отплыло на родину, везя с собой тело короля.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Дела в Палестине шли все хуже, мусульмане отбирали город за городом, и 18 мая 1291 пала Акра — последний оплот крестоносцев в Палестине.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И до, и после этого церковь неоднократно провозглашала крестовые походы против язычников (поход против </a:t>
            </a:r>
            <a:r>
              <a:rPr lang="ru-RU" dirty="0" err="1" smtClean="0">
                <a:solidFill>
                  <a:srgbClr val="0070C0"/>
                </a:solidFill>
              </a:rPr>
              <a:t>полабских</a:t>
            </a:r>
            <a:r>
              <a:rPr lang="ru-RU" dirty="0" smtClean="0">
                <a:solidFill>
                  <a:srgbClr val="0070C0"/>
                </a:solidFill>
              </a:rPr>
              <a:t> славян в 1147), еретиков (см.</a:t>
            </a:r>
            <a:r>
              <a:rPr lang="ru-RU" dirty="0" smtClean="0">
                <a:solidFill>
                  <a:srgbClr val="0070C0"/>
                </a:solidFill>
                <a:hlinkClick r:id="rId4"/>
              </a:rPr>
              <a:t>Альбигойские войны</a:t>
            </a:r>
            <a:r>
              <a:rPr lang="ru-RU" dirty="0" smtClean="0">
                <a:solidFill>
                  <a:srgbClr val="0070C0"/>
                </a:solidFill>
              </a:rPr>
              <a:t>, </a:t>
            </a:r>
            <a:r>
              <a:rPr lang="ru-RU" dirty="0" smtClean="0">
                <a:solidFill>
                  <a:srgbClr val="0070C0"/>
                </a:solidFill>
                <a:hlinkClick r:id="rId5"/>
              </a:rPr>
              <a:t>Гуситы</a:t>
            </a:r>
            <a:r>
              <a:rPr lang="ru-RU" dirty="0" smtClean="0">
                <a:solidFill>
                  <a:srgbClr val="0070C0"/>
                </a:solidFill>
              </a:rPr>
              <a:t>) и против турок в 14-16 вв., но они не включаются в общее число крестовых походов.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142852"/>
            <a:ext cx="8088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Седьмой и восьмой крестовые походы(1248-1270)</a:t>
            </a:r>
            <a:endParaRPr lang="ru-RU" sz="2800" b="1" i="1" dirty="0"/>
          </a:p>
        </p:txBody>
      </p:sp>
      <p:pic>
        <p:nvPicPr>
          <p:cNvPr id="10" name="Picture 2" descr="Файл:Seventh crusad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428604"/>
            <a:ext cx="7824395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planet-x.net.ua/img/krest_pohod32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143900" cy="578645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46705" y="0"/>
            <a:ext cx="69841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Седьмой крестовый поход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planet-x.net.ua/img/krest_pohod31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000108"/>
            <a:ext cx="7569652" cy="53578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488" y="142852"/>
            <a:ext cx="5010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0070C0"/>
                </a:solidFill>
              </a:rPr>
              <a:t>Восьмой крестовый поход</a:t>
            </a:r>
            <a:endParaRPr lang="ru-RU" sz="32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1-games.softpedia-static.com/screenshots/Assassins-Creed-Revelations-Behind-Constantinople-Trailer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9816" cy="6858001"/>
          </a:xfrm>
          <a:prstGeom prst="rect">
            <a:avLst/>
          </a:prstGeom>
          <a:noFill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ru-RU" dirty="0" smtClean="0"/>
              <a:t>Итоги крестовых походов</a:t>
            </a: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28625" y="1385888"/>
            <a:ext cx="8229600" cy="4900612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Византийская империя</a:t>
            </a:r>
            <a:endParaRPr lang="ru-RU" sz="2900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9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Возможно, крестовые походы действительно отсрочили турецкое завоевание Византии,  однако они не смогли предотвратить падение Константинополя в 1453. Разорение Константинополя крестоносцами в 1204 и венецианская торговая монополия нанесли империи смертельный удар, от которого она не смогла оправиться даже после своего возрождения в 1261.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9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Страны  Восточного средиземноморья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29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Крестовые походы явились для стран Восточного Средиземноморья подлинной катастрофой. Крестоносцы в течение десятилетий несли им разорение, опустошали и грабили города и села Малой Азии, Сирии, Палестины, Египта, заслужив к себе величайшие ненависть и презрение народов Переднего Востока. Арабский писатель </a:t>
            </a:r>
            <a:r>
              <a:rPr lang="ru-RU" sz="29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Усама</a:t>
            </a:r>
            <a:r>
              <a:rPr lang="ru-RU" sz="29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ибн </a:t>
            </a:r>
            <a:r>
              <a:rPr lang="ru-RU" sz="29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Мункыз</a:t>
            </a:r>
            <a:r>
              <a:rPr lang="ru-RU" sz="29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называет франков не иначе как «дьяволами», «проклятыми», призывая кару Аллаха на их головы. И не напрасно.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600" b="1" u="sng" dirty="0">
              <a:solidFill>
                <a:srgbClr val="FFC000"/>
              </a:solidFill>
            </a:endParaRPr>
          </a:p>
        </p:txBody>
      </p:sp>
      <p:sp>
        <p:nvSpPr>
          <p:cNvPr id="7" name="4-конечная звезда 6">
            <a:hlinkClick r:id="rId3" action="ppaction://hlinkfile"/>
          </p:cNvPr>
          <p:cNvSpPr/>
          <p:nvPr/>
        </p:nvSpPr>
        <p:spPr>
          <a:xfrm>
            <a:off x="8572528" y="5786454"/>
            <a:ext cx="785818" cy="785818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6-конечная звезда 7">
            <a:hlinkClick r:id="rId4" action="ppaction://hlinkfile"/>
          </p:cNvPr>
          <p:cNvSpPr/>
          <p:nvPr/>
        </p:nvSpPr>
        <p:spPr>
          <a:xfrm>
            <a:off x="8215338" y="5572140"/>
            <a:ext cx="1214446" cy="128586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secrets.wmsite.ru/_mod_files/ce_images/tampliery/tampliery_11.jpg"/>
          <p:cNvPicPr>
            <a:picLocks noChangeAspect="1" noChangeArrowheads="1"/>
          </p:cNvPicPr>
          <p:nvPr/>
        </p:nvPicPr>
        <p:blipFill>
          <a:blip r:embed="rId2" cstate="print">
            <a:lum bright="14000" contrast="-46000"/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500042"/>
            <a:ext cx="90011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 Но вместе с отрицательными последствиями у крестовых походов были и положительные итоги, которые сформировали будущее обеих сторон конфликта, в особенности будущее европейцев:</a:t>
            </a:r>
            <a:br>
              <a:rPr lang="ru-RU" b="1" i="1" dirty="0" smtClean="0"/>
            </a:br>
            <a:r>
              <a:rPr lang="ru-RU" b="1" i="1" dirty="0" smtClean="0"/>
              <a:t>1. Жители Европы изменили своё отношение к исламу и мусульманам, их умы осознали величие исламской цивилизации и культуры.</a:t>
            </a:r>
            <a:br>
              <a:rPr lang="ru-RU" b="1" i="1" dirty="0" smtClean="0"/>
            </a:br>
            <a:r>
              <a:rPr lang="ru-RU" b="1" i="1" dirty="0" smtClean="0"/>
              <a:t>2. У многих христиан стало меняться отношение к католической церкви, начали раздаваться голоса, призывающие к исправлению многих религиозных постулатов. Люди устали от войны, которую разожгла церковь и священники. В Европе начало зарождаться движение, направленное против засилья церкви.</a:t>
            </a:r>
            <a:br>
              <a:rPr lang="ru-RU" b="1" i="1" dirty="0" smtClean="0"/>
            </a:br>
            <a:r>
              <a:rPr lang="ru-RU" b="1" i="1" dirty="0" smtClean="0"/>
              <a:t>3. Крестовые походы стали одной из причин зарождения новой европейской цивилизации. Двухсотлетние войны познакомили европейцев с мусульманами и исламской цивилизацией, с их культурой, бытом, науками, моралью. Подобное знакомство дало толчок развитию европейской цивилизации. Во-первых, европейцы ознакомились с исламскими науками и мусульманской мыслью, что дало толчок формированию наук в Европе. Во-вторых, христиане познакомились с бытом и культурой мусульман. После крестовых походов в жизнь европейцев вошли множество традиций мусульман, что проявилось в искусстве, чистоте и гигиене, одежде, питании, архитектуре, украшении домов и так далее.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i1-games.softpedia-static.com/screenshots/Assassins-Creed-Revelations-Behind-Constantinople-Trailer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9816" cy="685800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>
              <a:lumMod val="75000"/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Picture 2" descr="http://hospitaller.13c.ru/collections/hospitallers/images/osprey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214554"/>
            <a:ext cx="1686390" cy="342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C:\Documents and Settings\user\Рабочий стол\Новая папка\tamp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214554"/>
            <a:ext cx="214314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5072066" y="5857892"/>
            <a:ext cx="18573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i="1" dirty="0">
                <a:latin typeface="Calibri" pitchFamily="34" charset="0"/>
                <a:cs typeface="Arial" charset="0"/>
              </a:rPr>
              <a:t>Тамплиер</a:t>
            </a:r>
          </a:p>
        </p:txBody>
      </p:sp>
      <p:pic>
        <p:nvPicPr>
          <p:cNvPr id="17" name="Picture 5" descr="http://www.proza.ru/pics/2008/07/24/4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2214554"/>
            <a:ext cx="2316443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8"/>
          <p:cNvSpPr txBox="1">
            <a:spLocks noChangeArrowheads="1"/>
          </p:cNvSpPr>
          <p:nvPr/>
        </p:nvSpPr>
        <p:spPr bwMode="auto">
          <a:xfrm>
            <a:off x="2500298" y="5786454"/>
            <a:ext cx="1500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i="1" dirty="0">
                <a:latin typeface="Calibri" pitchFamily="34" charset="0"/>
                <a:cs typeface="Arial" charset="0"/>
              </a:rPr>
              <a:t>Тевтонец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2844" y="5786454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Госпитальер</a:t>
            </a:r>
            <a:endParaRPr lang="ru-RU" sz="2400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571472" y="142852"/>
            <a:ext cx="81315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В крестовых походах участвовали</a:t>
            </a:r>
          </a:p>
          <a:p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следующие  </a:t>
            </a:r>
            <a:r>
              <a:rPr lang="ru-RU" sz="4000" b="1" i="1" u="sng" dirty="0" smtClean="0">
                <a:solidFill>
                  <a:schemeClr val="tx2">
                    <a:lumMod val="50000"/>
                  </a:schemeClr>
                </a:solidFill>
              </a:rPr>
              <a:t>Рыцарские Ордена</a:t>
            </a:r>
            <a:endParaRPr lang="ru-RU" sz="4000" b="1" i="1" u="sng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1" name="Picture 2" descr="http://www.rusdeutsch.ru/image/history/%D0%A0%D1%8B%D1%86%D0%B0%D1%80%D1%8C%20%D0%BE%D1%80%D0%B4%D0%B5%D0%BD%D0%B0%20%D0%BC%D0%B5%D1%87%D0%B5%D0%BD%D0%BE%D1%81%D1%86%D0%B5%D0%B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43" y="2214554"/>
            <a:ext cx="1957327" cy="335758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7466938" y="5857892"/>
            <a:ext cx="1677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/>
              <a:t>Меченосец</a:t>
            </a:r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i1-games.softpedia-static.com/screenshots/Assassins-Creed-Revelations-Behind-Constantinople-Trailer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9816" cy="6858001"/>
          </a:xfrm>
          <a:prstGeom prst="rect">
            <a:avLst/>
          </a:prstGeom>
          <a:noFill/>
        </p:spPr>
      </p:pic>
      <p:sp>
        <p:nvSpPr>
          <p:cNvPr id="3074" name="AutoShape 2" descr="data:image/jpeg;base64,/9j/4AAQSkZJRgABAQAAAQABAAD/2wCEAAkGBhAGEA8QEBEQFBMWEBQWFRQRERITDhIWFRQVFRMQEhUZJyYeFxkjGRIUHy8gJCgpLiwsFR4xNTwqNSYrLCkBCQoKDgwNFQ8PFCkcHhwqKSk1NS0pLCkuNSk1LCksKTIpLCkpKSkvKSkyNSkpNSopKSk1KSkpLzYsLCkqKSkpMP/AABEIALcBEwMBIgACEQEDEQH/xAAbAAEAAgMBAQAAAAAAAAAAAAAABQYBAwQHAv/EAD0QAAIBAgMHAgIHBQgDAAAAAAABAgMRBAUhBhIxQVFhcSKBEzJCUnKRobHRByOC4fAUFTNic6KywUNTkv/EABgBAQEBAQEAAAAAAAAAAAAAAAABAgQD/8QAHBEBAAMAAwEBAAAAAAAAAAAAAAECEQMSISIx/9oADAMBAAIRAxEAPwD3EAAAAAAAAAAAAAAAAAAAAAAAAAAAAAAAAAw2BkHLiczo4KVOFSrThKpJRpxnOMZVJPhGCesn4OlO4GQAAAMMDIMXCAyAAAAAAAAAAAAAAAAAAAAAAAAAAAAAAAAAABoxdF16c4xnKDcWlOO7vwbVlKO9dXXHVG8wB4rtJsHVpylKrVlVxCvJSk5udaMHf4lOTbd46NxWsePCzd22A22/vuKw+IdsTFaN/wDnil88f86XFe604WnM8rp5tTdOona6alFuNSEl8tSnJaxkuTR5FtNgJ5fiYUq81RxF97D4uK+HQxG61ZztpSqp2T+jd8lJX4prbht2j2HTWY5I6z5L2hGSl7J7dPFSjhMdH4WKWibSjSr948lJ9OD5dFL7Q7a4LZpWr1V8S2lKHrry/gXBd5WR1VvW0bEvC1ZrOSnCkftI2ylkKoYajJRq15Penzo042vPtJuSSduUnyKjnv7UcZm944df2al1TUsTJd5/LD+HXuVvKcmxG0NWUMPCVWbf7yrNvchf6VWo+fbVvkZtbYyFrGTsrdhM1xOyPxJVZYubcYzpyVSdfDysr2lGTd4yb+eLTR6XkGcRz/DUsRBWU43s+MZJuM4PraUWr9jz6ns1n1SEcBUeE/sy0ddT3pKDbvaDSk5Wb0f3no2UZXTyWhSw9JeiEVFX4vm5Pu2235PLgpeszFvx6ctqzEZ+uwAHU8AAAAAAAAAAAAAAAAAAAAAAAAAAAAAAAAAXNGLxtPAx3qklFd+L8LmVLN9tW7xpelPg+NR+Fy/H2Cas+YZtSyxXqS15RWs34X/fAou1ebU9oYRp1aUPhqalFNb1XeXNP6Ojs7cm07kNXzGdZt6uTfVub8mr+zOb9bbfRcvLLhrl+GoR3JUnXw6d/ht/vqC4uVCp247j06EVnuQrJaq3N6rCtuzo1EnOdVT+VPi5Su7c3fTmi20MFKaS0jH8vY4cRufG/uybnCckq2ElJSp/DqSetKMnb0Tcbpx0jLQ5OTi6fVXRx37/ADZ1bMfsrrZlu1cc5UqejVCDtWn/AKkl/hrsvV3R6jl+W0sqpxpUacKcIrSMElFd+77ld2H2uedxlh6/pxdJWmnp8RJ7vxYrk76SXJ9mi2HvTrMbDytExOSxYyAbZAAAAAAAAAAAAAAAAAAAAAAAAAAAAAAGHJR4/wAiCzTa2jgLqL35dvlXvz9gJupVVFNyaSXFt2RW832yhhrxpWb+s+H8K4squbbQ1sc7zbS5Ln7R5eWRylOv/hpxvo5v1VH2jyRcTW3NM6qV5XnJpv63qqfwwX/ZyUKDr3lJtLq3ecu1+BvpZNuN3u5PjGLvUl/qzfBdiby7ZupjbbyuuUdVSS/OXuElF4aGlqce299H7+Mn4JzK9m6mIs2vd8F7cvzLLl+zkMLZy1f3L+RLwgoKySS6LgNXEdgcipYOza3pLm1ovCNG1GylDauj8OrdSi96lVhpWoz5Tg/ZXXB28WmgSfVjx41tBgMThpfHbdPH4azqVKeka8Plhjaa5xkvTOPJ3T4q952H27pbVR+HPdp4qEfXTv6ZL/20r/ND8Vz5NzWc5Qs0jFqyqQu4SaulvK06c1zhJaSXh8UmvOV+zutWxUJ4RujFSu5SbVTDTV1KEJfTs+FtGnrozj624rfMbEuja3r9eTD1dGTXhoSpQipy3pKKTlZR3mlrKy0V+iNh2OcAAAAAAAAAAAAAAAAAAAAAAAAAI/Mc7o5anvSvL6q1l79AO8iM02kpZfdJqUuiei8srOZ7U1MddJ7kOFlz7Pm3/Vis4rOdxuNNKUucm/TF92EmU/meeVswu5y3IdOGnaP6ldxGM+M7Uk5P60naP6vwhhMPUxzvL1PrJfu19mPN92TmDyp1HonJ82+C/rpwKn6hsLgm36rSlxd9Yr+FcX2f3E5l+S1MU7pNX01+a3S60iuy1LHleyyhZz+7qWGjh40FaKSBiGy3ZmGGs5avpy9ybhTVNWSsfQI0AAAAABixkAAAAAAAAAAAAAAAAAAAAAAAA58XjqeCV5yS/N+wHRc5MdmdLLlepJLouMn4RVs5243Lxp+nu9Z+y5FRxmZTxjbbavzk71JfyCas+c7cSneNO8F21qP9CsVsXUq6u6vy1c3+X36LyfVDCKl6pen/AJ+/T8zZSqSxL3aEOL+Z6+66v7/YuMy4KmFq4m281Th04zkva2niy6skstyNVHFRi37Xfsl/XkseTbFyfrrNq+uus2+tnw97stmDy2ngVaEUur+k/L5hYhAZbsxonPRdFx93+hP4XL4YVJJL+uZ1Ai4AAKAAAAAAAAAAAAAAAAAAAAAAAAAAAAfM5qmm20kuLeiXdgfRqr4iOGW9NpLuQea7WQwqfw7P/NK6h5iuMvyKRmW0NXMG3dvo5cEuqXJBNW3ONtI4dNU9O74+y5FKx2cVMa23JpX4v5v6/E5qeHlWtJvn80r2faK4v8Pc3enD8NZdXZy8LlH2v7FZ1ohh29Xpfm9Zv25eWbKbUHu005S6p3fu/wBPxJHLshr5w7KLUdG+vl9Pd3Lvk+yVHLEm0pS78P5jSIVbKNj6uY2lUdo/7PC6l3yzJKOVpKEVfq1r7dDvSsZI2AAAAAAAAAAAAAAAAAAAAAAAAAAAAAAAAGGzXWxMaHHjyS1k/CKtnu10cPeMWm+kZelfblz8L8QLBjc2hg09U7d7RT6N832V2UjONqXjm40/3mvZUYtc7ar/AJPwQ2KxdbNpepu1tI2tG32enmy7MQw0aPzNPTh9G3f6y8aeCszLXLfxjcpPf7vSjH2fzPu7n26UaXqer+tL5bv6sXz86+Trw1GeOaVKO90m1+7X2Ir5vb3ZYss2P+I1Oq3J9ZflFLRLsvcIq+HwVXMXaN0uF7Xk+y7fd4Ldk+xUKFp1ePTn7vl7FiweW08CrQXvzOoNY10aEaCUYpJLklZGwAigAAAAAAAAAAAAAAAAAAAAAAAAAAAAAAa61dUbX4vglrJ9kgPu9iMzHO4YRXv72u39iP0vOi7kPn+0iwyaur9E04ry/pP8F3KlWx08xbk20nxlLn7cX+CKkykc2z+eNvGPpi9HreUvtS4v7MdCNjg40rTqO3RySvfpCHJ/ezrwuElVaVOEpSfOUbyfiPJebLyT+X7FyqPfryt2T3p+HLgl2QZxWaaninu0oNXfmo/PG3vdlhynYh1PVXffd69N7r7/AHFrwWW0sArU4Jd/pfedQ1rHNhsup4RWjFL835Z0IyCKAAAAAAAAAAAAAAAAAAAAAAAAAAAAAAAAAGjGVJ04P4cbzekU+F+suyA1ZhmMMBFylKMUlq5O0V3f6I88z3bieJvHD3hF6OtUVqlRdIR+jHtxZaquxyzG0sTWqVHzSaUb/p4sd+XbL4TLHvU6Md768rzn98rhn15/lGzGJzRqbhOz+lVVl5UWW7L9i4UdakrvouP/ANPh7JFoAXGnDYOGDW7TiorstX5fM3ABQAAAAAAAAAAAAAAAAAAAAAAAAAAAAAAAAAAAAAFgAAAAAAAAAAAAAAAAAAAAAAAAAAAAAAAAAAAAAAAAAAAAAAAAAAAAAAAAAAAAAAAAAAAAAAAAAAAAAAAAAAAAAAAAAAAAAA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data:image/jpeg;base64,/9j/4AAQSkZJRgABAQAAAQABAAD/2wCEAAkGBhAGEA8QEBEQFBMWEBQWFRQRERITDhIWFRQVFRMQEhUZJyYeFxkjGRIUHy8gJCgpLiwsFR4xNTwqNSYrLCkBCQoKDgwNFQ8PFCkcHhwqKSk1NS0pLCkuNSk1LCksKTIpLCkpKSkvKSkyNSkpNSopKSk1KSkpLzYsLCkqKSkpMP/AABEIALcBEwMBIgACEQEDEQH/xAAbAAEAAgMBAQAAAAAAAAAAAAAABQYBAwQHAv/EAD0QAAIBAgMHAgIHBQgDAAAAAAABAgMRBAUhBhIxQVFhcSKBEzJCUnKRobHRByOC4fAUFTNic6KywUNTkv/EABgBAQEBAQEAAAAAAAAAAAAAAAABAgQD/8QAHBEBAAMAAwEBAAAAAAAAAAAAAAECEQMSISIx/9oADAMBAAIRAxEAPwD3EAAAAAAAAAAAAAAAAAAAAAAAAAAAAAAAAAw2BkHLiczo4KVOFSrThKpJRpxnOMZVJPhGCesn4OlO4GQAAAMMDIMXCAyAAAAAAAAAAAAAAAAAAAAAAAAAAAAAAAAAABoxdF16c4xnKDcWlOO7vwbVlKO9dXXHVG8wB4rtJsHVpylKrVlVxCvJSk5udaMHf4lOTbd46NxWsePCzd22A22/vuKw+IdsTFaN/wDnil88f86XFe604WnM8rp5tTdOona6alFuNSEl8tSnJaxkuTR5FtNgJ5fiYUq81RxF97D4uK+HQxG61ZztpSqp2T+jd8lJX4prbht2j2HTWY5I6z5L2hGSl7J7dPFSjhMdH4WKWibSjSr948lJ9OD5dFL7Q7a4LZpWr1V8S2lKHrry/gXBd5WR1VvW0bEvC1ZrOSnCkftI2ylkKoYajJRq15Penzo042vPtJuSSduUnyKjnv7UcZm944df2al1TUsTJd5/LD+HXuVvKcmxG0NWUMPCVWbf7yrNvchf6VWo+fbVvkZtbYyFrGTsrdhM1xOyPxJVZYubcYzpyVSdfDysr2lGTd4yb+eLTR6XkGcRz/DUsRBWU43s+MZJuM4PraUWr9jz6ns1n1SEcBUeE/sy0ddT3pKDbvaDSk5Wb0f3no2UZXTyWhSw9JeiEVFX4vm5Pu2235PLgpeszFvx6ctqzEZ+uwAHU8AAAAAAAAAAAAAAAAAAAAAAAAAAAAAAAAAXNGLxtPAx3qklFd+L8LmVLN9tW7xpelPg+NR+Fy/H2Cas+YZtSyxXqS15RWs34X/fAou1ebU9oYRp1aUPhqalFNb1XeXNP6Ojs7cm07kNXzGdZt6uTfVub8mr+zOb9bbfRcvLLhrl+GoR3JUnXw6d/ht/vqC4uVCp247j06EVnuQrJaq3N6rCtuzo1EnOdVT+VPi5Su7c3fTmi20MFKaS0jH8vY4cRufG/uybnCckq2ElJSp/DqSetKMnb0Tcbpx0jLQ5OTi6fVXRx37/ADZ1bMfsrrZlu1cc5UqejVCDtWn/AKkl/hrsvV3R6jl+W0sqpxpUacKcIrSMElFd+77ld2H2uedxlh6/pxdJWmnp8RJ7vxYrk76SXJ9mi2HvTrMbDytExOSxYyAbZAAAAAAAAAAAAAAAAAAAAAAAAAAAAAAGHJR4/wAiCzTa2jgLqL35dvlXvz9gJupVVFNyaSXFt2RW832yhhrxpWb+s+H8K4squbbQ1sc7zbS5Ln7R5eWRylOv/hpxvo5v1VH2jyRcTW3NM6qV5XnJpv63qqfwwX/ZyUKDr3lJtLq3ecu1+BvpZNuN3u5PjGLvUl/qzfBdiby7ZupjbbyuuUdVSS/OXuElF4aGlqce299H7+Mn4JzK9m6mIs2vd8F7cvzLLl+zkMLZy1f3L+RLwgoKySS6LgNXEdgcipYOza3pLm1ovCNG1GylDauj8OrdSi96lVhpWoz5Tg/ZXXB28WmgSfVjx41tBgMThpfHbdPH4azqVKeka8Plhjaa5xkvTOPJ3T4q952H27pbVR+HPdp4qEfXTv6ZL/20r/ND8Vz5NzWc5Qs0jFqyqQu4SaulvK06c1zhJaSXh8UmvOV+zutWxUJ4RujFSu5SbVTDTV1KEJfTs+FtGnrozj624rfMbEuja3r9eTD1dGTXhoSpQipy3pKKTlZR3mlrKy0V+iNh2OcAAAAAAAAAAAAAAAAAAAAAAAAAI/Mc7o5anvSvL6q1l79AO8iM02kpZfdJqUuiei8srOZ7U1MddJ7kOFlz7Pm3/Vis4rOdxuNNKUucm/TF92EmU/meeVswu5y3IdOGnaP6ldxGM+M7Uk5P60naP6vwhhMPUxzvL1PrJfu19mPN92TmDyp1HonJ82+C/rpwKn6hsLgm36rSlxd9Yr+FcX2f3E5l+S1MU7pNX01+a3S60iuy1LHleyyhZz+7qWGjh40FaKSBiGy3ZmGGs5avpy9ybhTVNWSsfQI0AAAAABixkAAAAAAAAAAAAAAAAAAAAAAAA58XjqeCV5yS/N+wHRc5MdmdLLlepJLouMn4RVs5243Lxp+nu9Z+y5FRxmZTxjbbavzk71JfyCas+c7cSneNO8F21qP9CsVsXUq6u6vy1c3+X36LyfVDCKl6pen/AJ+/T8zZSqSxL3aEOL+Z6+66v7/YuMy4KmFq4m281Th04zkva2niy6skstyNVHFRi37Xfsl/XkseTbFyfrrNq+uus2+tnw97stmDy2ngVaEUur+k/L5hYhAZbsxonPRdFx93+hP4XL4YVJJL+uZ1Ai4AAKAAAAAAAAAAAAAAAAAAAAAAAAAAAAfM5qmm20kuLeiXdgfRqr4iOGW9NpLuQea7WQwqfw7P/NK6h5iuMvyKRmW0NXMG3dvo5cEuqXJBNW3ONtI4dNU9O74+y5FKx2cVMa23JpX4v5v6/E5qeHlWtJvn80r2faK4v8Pc3enD8NZdXZy8LlH2v7FZ1ohh29Xpfm9Zv25eWbKbUHu005S6p3fu/wBPxJHLshr5w7KLUdG+vl9Pd3Lvk+yVHLEm0pS78P5jSIVbKNj6uY2lUdo/7PC6l3yzJKOVpKEVfq1r7dDvSsZI2AAAAAAAAAAAAAAAAAAAAAAAAAAAAAAAAGGzXWxMaHHjyS1k/CKtnu10cPeMWm+kZelfblz8L8QLBjc2hg09U7d7RT6N832V2UjONqXjm40/3mvZUYtc7ar/AJPwQ2KxdbNpepu1tI2tG32enmy7MQw0aPzNPTh9G3f6y8aeCszLXLfxjcpPf7vSjH2fzPu7n26UaXqer+tL5bv6sXz86+Trw1GeOaVKO90m1+7X2Ir5vb3ZYss2P+I1Oq3J9ZflFLRLsvcIq+HwVXMXaN0uF7Xk+y7fd4Ldk+xUKFp1ePTn7vl7FiweW08CrQXvzOoNY10aEaCUYpJLklZGwAigAAAAAAAAAAAAAAAAAAAAAAAAAAAAAAa61dUbX4vglrJ9kgPu9iMzHO4YRXv72u39iP0vOi7kPn+0iwyaur9E04ry/pP8F3KlWx08xbk20nxlLn7cX+CKkykc2z+eNvGPpi9HreUvtS4v7MdCNjg40rTqO3RySvfpCHJ/ezrwuElVaVOEpSfOUbyfiPJebLyT+X7FyqPfryt2T3p+HLgl2QZxWaaninu0oNXfmo/PG3vdlhynYh1PVXffd69N7r7/AHFrwWW0sArU4Jd/pfedQ1rHNhsup4RWjFL835Z0IyCKAAAAAAAAAAAAAAAAAAAAAAAAAAAAAAAAAGjGVJ04P4cbzekU+F+suyA1ZhmMMBFylKMUlq5O0V3f6I88z3bieJvHD3hF6OtUVqlRdIR+jHtxZaquxyzG0sTWqVHzSaUb/p4sd+XbL4TLHvU6Md768rzn98rhn15/lGzGJzRqbhOz+lVVl5UWW7L9i4UdakrvouP/ANPh7JFoAXGnDYOGDW7TiorstX5fM3ABQAAAAAAAAAAAAAAAAAAAAAAAAAAAAAAAAAAAAAFgAAAAAAAAAAAAAAAAAAAAAAAAAAAAAAAAAAAAAAAAAAAAAAAAAAAAAAAAAAAAAAAAAAAAAAAAAAAAAAAAAAAAAAAAAAAAAA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data:image/jpeg;base64,/9j/4AAQSkZJRgABAQAAAQABAAD/2wCEAAkGBhAGEA8QEBEQFBMWEBQWFRQRERITDhIWFRQVFRMQEhUZJyYeFxkjGRIUHy8gJCgpLiwsFR4xNTwqNSYrLCkBCQoKDgwNFQ8PFCkcHhwqKSk1NS0pLCkuNSk1LCksKTIpLCkpKSkvKSkyNSkpNSopKSk1KSkpLzYsLCkqKSkpMP/AABEIALcBEwMBIgACEQEDEQH/xAAbAAEAAgMBAQAAAAAAAAAAAAAABQYBAwQHAv/EAD0QAAIBAgMHAgIHBQgDAAAAAAABAgMRBAUhBhIxQVFhcSKBEzJCUnKRobHRByOC4fAUFTNic6KywUNTkv/EABgBAQEBAQEAAAAAAAAAAAAAAAABAgQD/8QAHBEBAAMAAwEBAAAAAAAAAAAAAAECEQMSISIx/9oADAMBAAIRAxEAPwD3EAAAAAAAAAAAAAAAAAAAAAAAAAAAAAAAAAw2BkHLiczo4KVOFSrThKpJRpxnOMZVJPhGCesn4OlO4GQAAAMMDIMXCAyAAAAAAAAAAAAAAAAAAAAAAAAAAAAAAAAAABoxdF16c4xnKDcWlOO7vwbVlKO9dXXHVG8wB4rtJsHVpylKrVlVxCvJSk5udaMHf4lOTbd46NxWsePCzd22A22/vuKw+IdsTFaN/wDnil88f86XFe604WnM8rp5tTdOona6alFuNSEl8tSnJaxkuTR5FtNgJ5fiYUq81RxF97D4uK+HQxG61ZztpSqp2T+jd8lJX4prbht2j2HTWY5I6z5L2hGSl7J7dPFSjhMdH4WKWibSjSr948lJ9OD5dFL7Q7a4LZpWr1V8S2lKHrry/gXBd5WR1VvW0bEvC1ZrOSnCkftI2ylkKoYajJRq15Penzo042vPtJuSSduUnyKjnv7UcZm944df2al1TUsTJd5/LD+HXuVvKcmxG0NWUMPCVWbf7yrNvchf6VWo+fbVvkZtbYyFrGTsrdhM1xOyPxJVZYubcYzpyVSdfDysr2lGTd4yb+eLTR6XkGcRz/DUsRBWU43s+MZJuM4PraUWr9jz6ns1n1SEcBUeE/sy0ddT3pKDbvaDSk5Wb0f3no2UZXTyWhSw9JeiEVFX4vm5Pu2235PLgpeszFvx6ctqzEZ+uwAHU8AAAAAAAAAAAAAAAAAAAAAAAAAAAAAAAAAXNGLxtPAx3qklFd+L8LmVLN9tW7xpelPg+NR+Fy/H2Cas+YZtSyxXqS15RWs34X/fAou1ebU9oYRp1aUPhqalFNb1XeXNP6Ojs7cm07kNXzGdZt6uTfVub8mr+zOb9bbfRcvLLhrl+GoR3JUnXw6d/ht/vqC4uVCp247j06EVnuQrJaq3N6rCtuzo1EnOdVT+VPi5Su7c3fTmi20MFKaS0jH8vY4cRufG/uybnCckq2ElJSp/DqSetKMnb0Tcbpx0jLQ5OTi6fVXRx37/ADZ1bMfsrrZlu1cc5UqejVCDtWn/AKkl/hrsvV3R6jl+W0sqpxpUacKcIrSMElFd+77ld2H2uedxlh6/pxdJWmnp8RJ7vxYrk76SXJ9mi2HvTrMbDytExOSxYyAbZAAAAAAAAAAAAAAAAAAAAAAAAAAAAAAGHJR4/wAiCzTa2jgLqL35dvlXvz9gJupVVFNyaSXFt2RW832yhhrxpWb+s+H8K4squbbQ1sc7zbS5Ln7R5eWRylOv/hpxvo5v1VH2jyRcTW3NM6qV5XnJpv63qqfwwX/ZyUKDr3lJtLq3ecu1+BvpZNuN3u5PjGLvUl/qzfBdiby7ZupjbbyuuUdVSS/OXuElF4aGlqce299H7+Mn4JzK9m6mIs2vd8F7cvzLLl+zkMLZy1f3L+RLwgoKySS6LgNXEdgcipYOza3pLm1ovCNG1GylDauj8OrdSi96lVhpWoz5Tg/ZXXB28WmgSfVjx41tBgMThpfHbdPH4azqVKeka8Plhjaa5xkvTOPJ3T4q952H27pbVR+HPdp4qEfXTv6ZL/20r/ND8Vz5NzWc5Qs0jFqyqQu4SaulvK06c1zhJaSXh8UmvOV+zutWxUJ4RujFSu5SbVTDTV1KEJfTs+FtGnrozj624rfMbEuja3r9eTD1dGTXhoSpQipy3pKKTlZR3mlrKy0V+iNh2OcAAAAAAAAAAAAAAAAAAAAAAAAAI/Mc7o5anvSvL6q1l79AO8iM02kpZfdJqUuiei8srOZ7U1MddJ7kOFlz7Pm3/Vis4rOdxuNNKUucm/TF92EmU/meeVswu5y3IdOGnaP6ldxGM+M7Uk5P60naP6vwhhMPUxzvL1PrJfu19mPN92TmDyp1HonJ82+C/rpwKn6hsLgm36rSlxd9Yr+FcX2f3E5l+S1MU7pNX01+a3S60iuy1LHleyyhZz+7qWGjh40FaKSBiGy3ZmGGs5avpy9ybhTVNWSsfQI0AAAAABixkAAAAAAAAAAAAAAAAAAAAAAAA58XjqeCV5yS/N+wHRc5MdmdLLlepJLouMn4RVs5243Lxp+nu9Z+y5FRxmZTxjbbavzk71JfyCas+c7cSneNO8F21qP9CsVsXUq6u6vy1c3+X36LyfVDCKl6pen/AJ+/T8zZSqSxL3aEOL+Z6+66v7/YuMy4KmFq4m281Th04zkva2niy6skstyNVHFRi37Xfsl/XkseTbFyfrrNq+uus2+tnw97stmDy2ngVaEUur+k/L5hYhAZbsxonPRdFx93+hP4XL4YVJJL+uZ1Ai4AAKAAAAAAAAAAAAAAAAAAAAAAAAAAAAfM5qmm20kuLeiXdgfRqr4iOGW9NpLuQea7WQwqfw7P/NK6h5iuMvyKRmW0NXMG3dvo5cEuqXJBNW3ONtI4dNU9O74+y5FKx2cVMa23JpX4v5v6/E5qeHlWtJvn80r2faK4v8Pc3enD8NZdXZy8LlH2v7FZ1ohh29Xpfm9Zv25eWbKbUHu005S6p3fu/wBPxJHLshr5w7KLUdG+vl9Pd3Lvk+yVHLEm0pS78P5jSIVbKNj6uY2lUdo/7PC6l3yzJKOVpKEVfq1r7dDvSsZI2AAAAAAAAAAAAAAAAAAAAAAAAAAAAAAAAGGzXWxMaHHjyS1k/CKtnu10cPeMWm+kZelfblz8L8QLBjc2hg09U7d7RT6N832V2UjONqXjm40/3mvZUYtc7ar/AJPwQ2KxdbNpepu1tI2tG32enmy7MQw0aPzNPTh9G3f6y8aeCszLXLfxjcpPf7vSjH2fzPu7n26UaXqer+tL5bv6sXz86+Trw1GeOaVKO90m1+7X2Ir5vb3ZYss2P+I1Oq3J9ZflFLRLsvcIq+HwVXMXaN0uF7Xk+y7fd4Ldk+xUKFp1ePTn7vl7FiweW08CrQXvzOoNY10aEaCUYpJLklZGwAigAAAAAAAAAAAAAAAAAAAAAAAAAAAAAAa61dUbX4vglrJ9kgPu9iMzHO4YRXv72u39iP0vOi7kPn+0iwyaur9E04ry/pP8F3KlWx08xbk20nxlLn7cX+CKkykc2z+eNvGPpi9HreUvtS4v7MdCNjg40rTqO3RySvfpCHJ/ezrwuElVaVOEpSfOUbyfiPJebLyT+X7FyqPfryt2T3p+HLgl2QZxWaaninu0oNXfmo/PG3vdlhynYh1PVXffd69N7r7/AHFrwWW0sArU4Jd/pfedQ1rHNhsup4RWjFL835Z0IyCKAAAAAAAAAAAAAAAAAAAAAAAAAAAAAAAAAGjGVJ04P4cbzekU+F+suyA1ZhmMMBFylKMUlq5O0V3f6I88z3bieJvHD3hF6OtUVqlRdIR+jHtxZaquxyzG0sTWqVHzSaUb/p4sd+XbL4TLHvU6Md768rzn98rhn15/lGzGJzRqbhOz+lVVl5UWW7L9i4UdakrvouP/ANPh7JFoAXGnDYOGDW7TiorstX5fM3ABQAAAAAAAAAAAAAAAAAAAAAAAAAAAAAAAAAAAAAFgAAAAAAAAAAAAAAAAAAAAAAAAAAAAAAAAAAAAAAAAAAAAAAAAAAAAAAAAAAAAAAAAAAAAAAAAAAAAAAAAAAAAAAAAAAAAAA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http://www.scottishmist.com/assets/weapons/13th_Cent_Swo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142984"/>
            <a:ext cx="3235450" cy="2571768"/>
          </a:xfrm>
          <a:prstGeom prst="rect">
            <a:avLst/>
          </a:prstGeom>
          <a:noFill/>
        </p:spPr>
      </p:pic>
      <p:pic>
        <p:nvPicPr>
          <p:cNvPr id="3082" name="Picture 10" descr="http://www.active-price.ru/articleimg/35/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9736" y="1142984"/>
            <a:ext cx="3724264" cy="2679327"/>
          </a:xfrm>
          <a:prstGeom prst="rect">
            <a:avLst/>
          </a:prstGeom>
          <a:noFill/>
        </p:spPr>
      </p:pic>
      <p:pic>
        <p:nvPicPr>
          <p:cNvPr id="3084" name="Picture 12" descr="http://www.vsepodarki.ru/images/catalog/goods/item/A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214818"/>
            <a:ext cx="2428868" cy="242886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214546" y="214290"/>
            <a:ext cx="48029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/>
              <a:t>Оружия крестоносцев</a:t>
            </a:r>
            <a:endParaRPr lang="ru-RU" sz="3600" b="1" i="1" dirty="0"/>
          </a:p>
        </p:txBody>
      </p:sp>
      <p:pic>
        <p:nvPicPr>
          <p:cNvPr id="5122" name="Picture 2" descr="http://www.krestonos.ru/uploads/articles/1289_1_max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4214818"/>
            <a:ext cx="3500462" cy="2449510"/>
          </a:xfrm>
          <a:prstGeom prst="rect">
            <a:avLst/>
          </a:prstGeom>
          <a:noFill/>
        </p:spPr>
      </p:pic>
      <p:pic>
        <p:nvPicPr>
          <p:cNvPr id="5124" name="Picture 4" descr="Кистень и шестопе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2714620"/>
            <a:ext cx="1785950" cy="23089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1-games.softpedia-static.com/screenshots/Assassins-Creed-Revelations-Behind-Constantinople-Trailer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429816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143240" y="9286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28728" y="357166"/>
            <a:ext cx="6173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/>
              <a:t>Экипировка крестоносцев</a:t>
            </a:r>
            <a:endParaRPr lang="ru-RU" sz="4000" b="1" i="1" dirty="0"/>
          </a:p>
        </p:txBody>
      </p:sp>
      <p:pic>
        <p:nvPicPr>
          <p:cNvPr id="2050" name="Picture 2" descr="http://www.zhaba.ru/_pics/g1k0j24gni3ubjq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3630498" cy="47863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357686" y="1500174"/>
            <a:ext cx="449629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/>
              <a:t>1-участник крестовых походов</a:t>
            </a:r>
          </a:p>
          <a:p>
            <a:r>
              <a:rPr lang="ru-RU" sz="2400" b="1" i="1" dirty="0" smtClean="0"/>
              <a:t>2-шлем</a:t>
            </a:r>
          </a:p>
          <a:p>
            <a:r>
              <a:rPr lang="ru-RU" sz="2400" b="1" i="1" dirty="0" smtClean="0"/>
              <a:t>3-кольчужный подшлемник</a:t>
            </a:r>
          </a:p>
          <a:p>
            <a:r>
              <a:rPr lang="ru-RU" sz="2400" b="1" i="1" dirty="0" smtClean="0"/>
              <a:t>4-льняная туника</a:t>
            </a:r>
          </a:p>
          <a:p>
            <a:r>
              <a:rPr lang="ru-RU" sz="2400" b="1" i="1" dirty="0" smtClean="0"/>
              <a:t>5-кожаный жилет</a:t>
            </a:r>
          </a:p>
          <a:p>
            <a:r>
              <a:rPr lang="ru-RU" sz="2400" b="1" i="1" dirty="0" smtClean="0"/>
              <a:t>6-кожаные подштанники</a:t>
            </a:r>
          </a:p>
          <a:p>
            <a:r>
              <a:rPr lang="ru-RU" sz="2400" b="1" i="1" dirty="0" smtClean="0"/>
              <a:t>7-налокотник и наколенник</a:t>
            </a:r>
          </a:p>
          <a:p>
            <a:r>
              <a:rPr lang="ru-RU" sz="2400" b="1" i="1" dirty="0" smtClean="0"/>
              <a:t>8-шпоры</a:t>
            </a:r>
          </a:p>
          <a:p>
            <a:r>
              <a:rPr lang="ru-RU" sz="2400" b="1" i="1" dirty="0" smtClean="0"/>
              <a:t>9-меч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1-games.softpedia-static.com/screenshots/Assassins-Creed-Revelations-Behind-Constantinople-Trailer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429816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14546" y="142852"/>
            <a:ext cx="38531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i="1" u="sng" dirty="0" smtClean="0"/>
              <a:t>Работали:</a:t>
            </a:r>
            <a:endParaRPr lang="ru-RU" sz="6000" b="1" i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071670" y="1643050"/>
            <a:ext cx="395813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err="1" smtClean="0">
                <a:solidFill>
                  <a:schemeClr val="accent3">
                    <a:lumMod val="50000"/>
                  </a:schemeClr>
                </a:solidFill>
              </a:rPr>
              <a:t>Магеррамов</a:t>
            </a:r>
            <a:r>
              <a:rPr lang="ru-RU" sz="36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600" b="1" i="1" dirty="0" err="1" smtClean="0">
                <a:solidFill>
                  <a:schemeClr val="accent3">
                    <a:lumMod val="50000"/>
                  </a:schemeClr>
                </a:solidFill>
              </a:rPr>
              <a:t>Эмин</a:t>
            </a:r>
            <a:endParaRPr lang="ru-RU" sz="36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secrets.wmsite.ru/_mod_files/ce_images/tampliery/tampliery_11.jpg"/>
          <p:cNvPicPr>
            <a:picLocks noChangeAspect="1" noChangeArrowheads="1"/>
          </p:cNvPicPr>
          <p:nvPr/>
        </p:nvPicPr>
        <p:blipFill>
          <a:blip r:embed="rId2" cstate="print">
            <a:lum bright="14000" contrast="-46000"/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14546" y="285728"/>
            <a:ext cx="26696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Ресурсы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714348" y="1428736"/>
            <a:ext cx="5857916" cy="1940968"/>
            <a:chOff x="714348" y="1428736"/>
            <a:chExt cx="5857916" cy="194096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714348" y="1428736"/>
              <a:ext cx="514353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 smtClean="0"/>
                <a:t>http://www.youtube.com/watch?v=PxKpn8xQnO4</a:t>
              </a:r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714348" y="2000240"/>
              <a:ext cx="42541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ru.wikipedia.org/wiki/</a:t>
              </a:r>
              <a:r>
                <a:rPr lang="ru-RU" b="1" dirty="0" smtClean="0"/>
                <a:t>Крестовые</a:t>
              </a:r>
              <a:r>
                <a:rPr lang="ru-RU" dirty="0" smtClean="0"/>
                <a:t>   </a:t>
              </a:r>
              <a:r>
                <a:rPr lang="ru-RU" b="1" dirty="0" smtClean="0"/>
                <a:t>походы</a:t>
              </a:r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714348" y="2500306"/>
              <a:ext cx="58579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 smtClean="0"/>
                <a:t>www.krugosvet.ru/enc/kultura_i.../KRESTOVIE_</a:t>
              </a:r>
              <a:r>
                <a:rPr lang="en-US" b="1" dirty="0" smtClean="0"/>
                <a:t>POHOD</a:t>
              </a:r>
              <a:r>
                <a:rPr lang="en-US" dirty="0" smtClean="0"/>
                <a:t>I.html</a:t>
              </a:r>
              <a:endParaRPr lang="ru-RU" dirty="0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714348" y="3000372"/>
              <a:ext cx="42983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www.megabook.ru/Article.asp?AID=643363</a:t>
              </a:r>
              <a:endParaRPr lang="ru-RU" dirty="0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785786" y="3429000"/>
            <a:ext cx="3521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http://www.krestonos.ru/arms.htm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680</Words>
  <Application>Microsoft Office PowerPoint</Application>
  <PresentationFormat>Экран (4:3)</PresentationFormat>
  <Paragraphs>99</Paragraphs>
  <Slides>24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Cambria</vt:lpstr>
      <vt:lpstr>Georgia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Итоги крестовых походов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NedAV</cp:lastModifiedBy>
  <cp:revision>70</cp:revision>
  <dcterms:created xsi:type="dcterms:W3CDTF">2013-01-03T09:12:30Z</dcterms:created>
  <dcterms:modified xsi:type="dcterms:W3CDTF">2014-10-06T17:06:45Z</dcterms:modified>
</cp:coreProperties>
</file>