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71" r:id="rId5"/>
    <p:sldId id="258" r:id="rId6"/>
    <p:sldId id="269" r:id="rId7"/>
    <p:sldId id="259" r:id="rId8"/>
    <p:sldId id="260" r:id="rId9"/>
    <p:sldId id="261" r:id="rId10"/>
    <p:sldId id="270" r:id="rId11"/>
    <p:sldId id="272" r:id="rId12"/>
    <p:sldId id="273" r:id="rId13"/>
    <p:sldId id="266" r:id="rId14"/>
    <p:sldId id="267" r:id="rId15"/>
    <p:sldId id="268" r:id="rId16"/>
    <p:sldId id="26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DF480A-E79F-4A3D-AF20-89890CA0251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664A9C-2DD1-4B9A-8C48-25633322E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F%D0%B7%D1%8B%D1%87%D0%B5%D1%81%D1%82%D0%B2%D0%BE" TargetMode="External"/><Relationship Id="rId3" Type="http://schemas.openxmlformats.org/officeDocument/2006/relationships/hyperlink" Target="https://ru.wikipedia.org/wiki/%D0%9A%D1%80%D0%B5%D1%81%D1%82" TargetMode="External"/><Relationship Id="rId7" Type="http://schemas.openxmlformats.org/officeDocument/2006/relationships/hyperlink" Target="https://ru.wikipedia.org/wiki/%D0%9E%D1%81%D0%B2%D1%8F%D1%89%D0%B5%D0%BD%D0%B8%D0%B5" TargetMode="External"/><Relationship Id="rId2" Type="http://schemas.openxmlformats.org/officeDocument/2006/relationships/hyperlink" Target="https://ru.wikipedia.org/wiki/%D0%92%D0%B0%D0%BB%D1%83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E%D0%B3%D0%B2%D0%BE%D0%BB%D0%BE%D0%B4_%D0%91%D0%BE%D1%80%D0%B8%D1%81%D0%BE%D0%B2%D0%B8%D1%87" TargetMode="External"/><Relationship Id="rId5" Type="http://schemas.openxmlformats.org/officeDocument/2006/relationships/hyperlink" Target="https://ru.wikipedia.org/wiki/%D0%94%D1%80%D1%83%D1%86%D0%BA%D0%BE%D0%B5_%D0%BA%D0%BD%D1%8F%D0%B6%D0%B5%D1%81%D1%82%D0%B2%D0%BE" TargetMode="External"/><Relationship Id="rId4" Type="http://schemas.openxmlformats.org/officeDocument/2006/relationships/hyperlink" Target="https://ru.wiktionary.org/wiki/ru:%D0%B4%D0%BE%D1%81%D0%BF%D1%A3%D1%82%D0%B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305800" cy="1571636"/>
          </a:xfrm>
        </p:spPr>
        <p:txBody>
          <a:bodyPr/>
          <a:lstStyle/>
          <a:p>
            <a:r>
              <a:rPr lang="ru-RU" dirty="0" smtClean="0"/>
              <a:t>Памятники эпиграфики и письменности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6058"/>
            <a:ext cx="5210919" cy="3432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14620"/>
            <a:ext cx="2703814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536504" cy="25202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Гребень с буквами </a:t>
            </a:r>
            <a:r>
              <a:rPr lang="ru-RU" dirty="0" smtClean="0"/>
              <a:t>славянского алфавита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4530799" cy="28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928694"/>
          </a:xfrm>
        </p:spPr>
        <p:txBody>
          <a:bodyPr/>
          <a:lstStyle/>
          <a:p>
            <a:r>
              <a:rPr lang="ru-RU" dirty="0" err="1" smtClean="0"/>
              <a:t>Рогволодов</a:t>
            </a:r>
            <a:r>
              <a:rPr lang="ru-RU" dirty="0" smtClean="0"/>
              <a:t> камень</a:t>
            </a:r>
            <a:endParaRPr lang="be-BY" dirty="0"/>
          </a:p>
        </p:txBody>
      </p:sp>
      <p:pic>
        <p:nvPicPr>
          <p:cNvPr id="4" name="Рисунок 3" descr="-камень_цв_фото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7411470" cy="44112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На одной из сторон </a:t>
            </a:r>
            <a:r>
              <a:rPr lang="ru-RU" i="1" dirty="0" smtClean="0">
                <a:solidFill>
                  <a:schemeClr val="bg1"/>
                </a:solidFill>
                <a:hlinkClick r:id="rId2" tooltip="Валун"/>
              </a:rPr>
              <a:t>валуна</a:t>
            </a:r>
            <a:r>
              <a:rPr lang="ru-RU" i="1" dirty="0" smtClean="0">
                <a:solidFill>
                  <a:schemeClr val="bg1"/>
                </a:solidFill>
              </a:rPr>
              <a:t> неправильной формы, размером примерно 3 </a:t>
            </a:r>
            <a:r>
              <a:rPr lang="ru-RU" i="1" dirty="0" err="1" smtClean="0">
                <a:solidFill>
                  <a:schemeClr val="bg1"/>
                </a:solidFill>
              </a:rPr>
              <a:t>х</a:t>
            </a:r>
            <a:r>
              <a:rPr lang="ru-RU" i="1" dirty="0" smtClean="0">
                <a:solidFill>
                  <a:schemeClr val="bg1"/>
                </a:solidFill>
              </a:rPr>
              <a:t> 2,5 </a:t>
            </a:r>
            <a:r>
              <a:rPr lang="ru-RU" i="1" dirty="0" err="1" smtClean="0">
                <a:solidFill>
                  <a:schemeClr val="bg1"/>
                </a:solidFill>
              </a:rPr>
              <a:t>х</a:t>
            </a:r>
            <a:r>
              <a:rPr lang="ru-RU" i="1" dirty="0" smtClean="0">
                <a:solidFill>
                  <a:schemeClr val="bg1"/>
                </a:solidFill>
              </a:rPr>
              <a:t> 2 метра, высечен 6-конечный </a:t>
            </a:r>
            <a:r>
              <a:rPr lang="ru-RU" i="1" dirty="0" smtClean="0">
                <a:solidFill>
                  <a:schemeClr val="bg1"/>
                </a:solidFill>
                <a:hlinkClick r:id="rId3" tooltip="Крест"/>
              </a:rPr>
              <a:t>крест</a:t>
            </a:r>
            <a:r>
              <a:rPr lang="ru-RU" i="1" dirty="0" smtClean="0">
                <a:solidFill>
                  <a:schemeClr val="bg1"/>
                </a:solidFill>
              </a:rPr>
              <a:t> и надпись: «В лето 6679 месяца мая в 7 день </a:t>
            </a:r>
            <a:r>
              <a:rPr lang="ru-RU" u="sng" dirty="0" err="1" smtClean="0">
                <a:solidFill>
                  <a:schemeClr val="bg1"/>
                </a:solidFill>
                <a:hlinkClick r:id="rId4" tooltip="wikt:ru:доспѣти"/>
              </a:rPr>
              <a:t>доспен</a:t>
            </a:r>
            <a:r>
              <a:rPr lang="ru-RU" i="1" dirty="0" smtClean="0">
                <a:solidFill>
                  <a:schemeClr val="bg1"/>
                </a:solidFill>
              </a:rPr>
              <a:t> крест сей. Господи </a:t>
            </a:r>
            <a:r>
              <a:rPr lang="ru-RU" i="1" dirty="0" err="1" smtClean="0">
                <a:solidFill>
                  <a:schemeClr val="bg1"/>
                </a:solidFill>
              </a:rPr>
              <a:t>помози</a:t>
            </a:r>
            <a:r>
              <a:rPr lang="ru-RU" i="1" dirty="0" smtClean="0">
                <a:solidFill>
                  <a:schemeClr val="bg1"/>
                </a:solidFill>
              </a:rPr>
              <a:t> рабу своему Василию в крещении именем </a:t>
            </a:r>
            <a:r>
              <a:rPr lang="ru-RU" i="1" dirty="0" err="1" smtClean="0">
                <a:solidFill>
                  <a:schemeClr val="bg1"/>
                </a:solidFill>
              </a:rPr>
              <a:t>Рогволоду</a:t>
            </a:r>
            <a:r>
              <a:rPr lang="ru-RU" i="1" dirty="0" smtClean="0">
                <a:solidFill>
                  <a:schemeClr val="bg1"/>
                </a:solidFill>
              </a:rPr>
              <a:t> сыну Борисову». Высота букв около 15 см. Крест и надпись высечены по приказу </a:t>
            </a:r>
            <a:r>
              <a:rPr lang="ru-RU" i="1" dirty="0" err="1" smtClean="0">
                <a:solidFill>
                  <a:schemeClr val="bg1"/>
                </a:solidFill>
                <a:hlinkClick r:id="rId5" tooltip="Друцкое княжество"/>
              </a:rPr>
              <a:t>друцкого</a:t>
            </a:r>
            <a:r>
              <a:rPr lang="ru-RU" i="1" dirty="0" smtClean="0">
                <a:solidFill>
                  <a:schemeClr val="bg1"/>
                </a:solidFill>
                <a:hlinkClick r:id="rId5" tooltip="Друцкое княжество"/>
              </a:rPr>
              <a:t> князя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i="1" u="sng" dirty="0" err="1" smtClean="0">
                <a:solidFill>
                  <a:schemeClr val="bg1"/>
                </a:solidFill>
                <a:hlinkClick r:id="rId6" tooltip="Рогволод Борисович"/>
              </a:rPr>
              <a:t>Рогволода</a:t>
            </a:r>
            <a:r>
              <a:rPr lang="ru-RU" i="1" u="sng" dirty="0" smtClean="0">
                <a:solidFill>
                  <a:schemeClr val="bg1"/>
                </a:solidFill>
                <a:hlinkClick r:id="rId6" tooltip="Рогволод Борисович"/>
              </a:rPr>
              <a:t> Борисовича</a:t>
            </a:r>
            <a:r>
              <a:rPr lang="ru-RU" i="1" dirty="0" smtClean="0">
                <a:solidFill>
                  <a:schemeClr val="bg1"/>
                </a:solidFill>
              </a:rPr>
              <a:t>, который после голодной зимы 1170—1171 </a:t>
            </a:r>
            <a:r>
              <a:rPr lang="ru-RU" i="1" dirty="0" err="1" smtClean="0">
                <a:solidFill>
                  <a:schemeClr val="bg1"/>
                </a:solidFill>
              </a:rPr>
              <a:t>годов</a:t>
            </a:r>
            <a:r>
              <a:rPr lang="ru-RU" i="1" dirty="0" err="1" smtClean="0">
                <a:solidFill>
                  <a:schemeClr val="bg1"/>
                </a:solidFill>
                <a:hlinkClick r:id="rId7" tooltip="Освящение"/>
              </a:rPr>
              <a:t>освятил</a:t>
            </a:r>
            <a:r>
              <a:rPr lang="ru-RU" i="1" dirty="0" smtClean="0">
                <a:solidFill>
                  <a:schemeClr val="bg1"/>
                </a:solidFill>
              </a:rPr>
              <a:t> </a:t>
            </a:r>
            <a:r>
              <a:rPr lang="ru-RU" i="1" dirty="0" smtClean="0">
                <a:solidFill>
                  <a:schemeClr val="bg1"/>
                </a:solidFill>
                <a:hlinkClick r:id="rId8" tooltip="Язычество"/>
              </a:rPr>
              <a:t>языческий</a:t>
            </a:r>
            <a:r>
              <a:rPr lang="ru-RU" i="1" dirty="0" smtClean="0">
                <a:solidFill>
                  <a:schemeClr val="bg1"/>
                </a:solidFill>
              </a:rPr>
              <a:t> камень в надежде на урожай.</a:t>
            </a:r>
            <a:endParaRPr lang="be-BY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Берестяны́е</a:t>
            </a:r>
            <a:r>
              <a:rPr lang="ru-RU" dirty="0"/>
              <a:t> </a:t>
            </a:r>
            <a:r>
              <a:rPr lang="ru-RU" dirty="0" err="1"/>
              <a:t>гра́моты</a:t>
            </a:r>
            <a:r>
              <a:rPr lang="ru-RU" dirty="0"/>
              <a:t> — письма и записи на коре берёзы, памятники письменности Древней Руси XI—XV вв. Берестяные грамоты представляют первостепенный интерес как источники по истории общества и повседневной жизни средневековых людей, а также по истории восточнославянских языков. Берестяная письменность известна также ряду других культур народов мира.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Берестяные грамоты</a:t>
            </a:r>
          </a:p>
        </p:txBody>
      </p:sp>
    </p:spTree>
    <p:extLst>
      <p:ext uri="{BB962C8B-B14F-4D97-AF65-F5344CB8AC3E}">
        <p14:creationId xmlns:p14="http://schemas.microsoft.com/office/powerpoint/2010/main" val="13966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36004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Мстиславль был основан Ростиславом Смоленским </a:t>
            </a:r>
            <a:r>
              <a:rPr lang="ru-RU" dirty="0" err="1"/>
              <a:t>ок</a:t>
            </a:r>
            <a:r>
              <a:rPr lang="ru-RU" dirty="0"/>
              <a:t>. 1140-х гг. на границе с северными радимичами. Первое упоминание в летописи – под 1156 г. </a:t>
            </a:r>
            <a:r>
              <a:rPr lang="ru-RU" dirty="0" smtClean="0"/>
              <a:t>На </a:t>
            </a:r>
            <a:r>
              <a:rPr lang="ru-RU" dirty="0"/>
              <a:t>Замковой горе в 1980 г. в раскопе XIII, квадрате Х, на глубине от репера – 2,72 м, найдена берестяная грамота, вторая по счету после витебской на территории Беларуси. Южнее сруба № 30, неподалеку от ул. № 3, за частоколом – внутри усадьбы. Слой 1220-х или 1230-х годов. В статье Алексеев отмечает, что в ранее изданной схеме раскопа допущены неточности</a:t>
            </a:r>
            <a:r>
              <a:rPr lang="ru-RU" dirty="0" smtClean="0"/>
              <a:t>. Сохранился </a:t>
            </a:r>
            <a:r>
              <a:rPr lang="ru-RU" dirty="0"/>
              <a:t>обрывок грамоты 13,8 х 1,5 см. Прочесть можно лишь </a:t>
            </a:r>
            <a:r>
              <a:rPr lang="ru-RU" dirty="0" smtClean="0"/>
              <a:t>следующее) </a:t>
            </a:r>
            <a:r>
              <a:rPr lang="ru-RU" dirty="0"/>
              <a:t>... пшеницы четыре с половиной гривны; 2) ... заплатил (купил?) Семен</a:t>
            </a:r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612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Берестяная грамота(Мстиславль)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4143380"/>
            <a:ext cx="6750890" cy="22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00594"/>
          </a:xfrm>
        </p:spPr>
        <p:txBody>
          <a:bodyPr/>
          <a:lstStyle/>
          <a:p>
            <a:r>
              <a:rPr lang="ru-RU" dirty="0"/>
              <a:t>Берестяная грамота, найденная 20 августа 1959 года при земляных работах на пл. Свободы в Витебске (датируется </a:t>
            </a:r>
            <a:r>
              <a:rPr lang="ru-RU" dirty="0" smtClean="0"/>
              <a:t>рубежом </a:t>
            </a:r>
            <a:r>
              <a:rPr lang="ru-RU" dirty="0"/>
              <a:t>XIII и XIV </a:t>
            </a:r>
            <a:r>
              <a:rPr lang="ru-RU" dirty="0" smtClean="0"/>
              <a:t>веков)</a:t>
            </a:r>
          </a:p>
          <a:p>
            <a:r>
              <a:rPr lang="ru-RU" dirty="0"/>
              <a:t>Перевод: "От Степана к </a:t>
            </a:r>
            <a:r>
              <a:rPr lang="ru-RU" dirty="0" err="1"/>
              <a:t>Нежиле</a:t>
            </a:r>
            <a:r>
              <a:rPr lang="ru-RU" dirty="0"/>
              <a:t>. Если ты продал одежду, то купи мне рожь за 6 гривен. Если же чего не продал, то пошли мне наличностью. Если же продал, то сделай доброе дело – купи мне рожь"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ru-RU" dirty="0"/>
              <a:t>Витебская берестяная грамота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37113"/>
            <a:ext cx="5832648" cy="19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1143000" cy="1143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Печать </a:t>
            </a:r>
            <a:r>
              <a:rPr lang="ru-RU" dirty="0" err="1" smtClean="0"/>
              <a:t>Туровского</a:t>
            </a:r>
            <a:r>
              <a:rPr lang="ru-RU" dirty="0" smtClean="0"/>
              <a:t> князя Изяслава Ярославовича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нязь </a:t>
            </a:r>
            <a:r>
              <a:rPr lang="ru-RU" dirty="0" err="1" smtClean="0"/>
              <a:t>туровский</a:t>
            </a:r>
            <a:r>
              <a:rPr lang="ru-RU" dirty="0" smtClean="0"/>
              <a:t> (до 1054), новгородский князь (1052—1054), великий князь киевский (1054—1068, 1069—1073 и с 1077)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64098"/>
            <a:ext cx="4896544" cy="43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4740"/>
            <a:ext cx="8229600" cy="41505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Печать Святого Глеба</a:t>
            </a:r>
            <a:br>
              <a:rPr lang="ru-RU" dirty="0" smtClean="0"/>
            </a:br>
            <a:r>
              <a:rPr lang="ru-RU" dirty="0" smtClean="0"/>
              <a:t>( Минск)  </a:t>
            </a:r>
            <a:endParaRPr lang="be-BY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«Эпиграфика (от греч. επ</a:t>
            </a:r>
            <a:r>
              <a:rPr lang="ru-RU" dirty="0" err="1"/>
              <a:t>ιγρ</a:t>
            </a:r>
            <a:r>
              <a:rPr lang="ru-RU" dirty="0"/>
              <a:t>αφ? —«надпись») — Вспомогательная историческая дисциплина (прикладная историческая и филологическая дисциплина), изучающая содержание и формы надписей на твёрдых материалах (камне, керамике, металле и пр.) и классифицирующая их в соответствии с их временным и культурным контекстом. Изучением древнего письма, сделанного преимущественно чернилами, занимается отдельная дисциплина – Палеография.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эпиграфики</a:t>
            </a:r>
          </a:p>
        </p:txBody>
      </p:sp>
    </p:spTree>
    <p:extLst>
      <p:ext uri="{BB962C8B-B14F-4D97-AF65-F5344CB8AC3E}">
        <p14:creationId xmlns:p14="http://schemas.microsoft.com/office/powerpoint/2010/main" val="35344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43408"/>
            <a:ext cx="9505056" cy="7101408"/>
          </a:xfrm>
        </p:spPr>
      </p:pic>
    </p:spTree>
    <p:extLst>
      <p:ext uri="{BB962C8B-B14F-4D97-AF65-F5344CB8AC3E}">
        <p14:creationId xmlns:p14="http://schemas.microsoft.com/office/powerpoint/2010/main" val="2874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2000264"/>
          </a:xfrm>
        </p:spPr>
        <p:txBody>
          <a:bodyPr/>
          <a:lstStyle/>
          <a:p>
            <a:r>
              <a:rPr lang="ru-RU" dirty="0" smtClean="0"/>
              <a:t>Надпись на фундаменте Софийского Собора в Полоцке</a:t>
            </a:r>
            <a:endParaRPr lang="be-BY" dirty="0"/>
          </a:p>
        </p:txBody>
      </p:sp>
      <p:pic>
        <p:nvPicPr>
          <p:cNvPr id="4" name="Рисунок 3" descr="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7365875" cy="3643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Борисовы камни(Полоцк)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орисовы камни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22088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Огромные </a:t>
            </a:r>
            <a:r>
              <a:rPr lang="ru-RU" dirty="0"/>
              <a:t>(до нескольких метров) валуны с выбитым на них крестами и надписями, находящиеся </a:t>
            </a:r>
            <a:r>
              <a:rPr lang="ru-RU" dirty="0" smtClean="0"/>
              <a:t>преимущественно </a:t>
            </a:r>
            <a:r>
              <a:rPr lang="ru-RU" dirty="0"/>
              <a:t>в бассейне Западной Двины, на севере современной </a:t>
            </a:r>
            <a:r>
              <a:rPr lang="ru-RU" dirty="0" smtClean="0"/>
              <a:t>Беларуси</a:t>
            </a:r>
            <a:r>
              <a:rPr lang="ru-RU" dirty="0"/>
              <a:t>. Надпись на </a:t>
            </a:r>
            <a:r>
              <a:rPr lang="ru-RU" dirty="0" err="1"/>
              <a:t>Рогволодовом</a:t>
            </a:r>
            <a:r>
              <a:rPr lang="ru-RU" dirty="0"/>
              <a:t> камне, датированная 1171 </a:t>
            </a:r>
            <a:r>
              <a:rPr lang="ru-RU" dirty="0" smtClean="0"/>
              <a:t>годом. </a:t>
            </a:r>
            <a:r>
              <a:rPr lang="ru-RU" dirty="0"/>
              <a:t>Камни, надписи которых содержат текст «Господи, помоги рабу своему Борису», большинство учёных соотносит с именем отца </a:t>
            </a:r>
            <a:r>
              <a:rPr lang="ru-RU" dirty="0" err="1"/>
              <a:t>Рогволода</a:t>
            </a:r>
            <a:r>
              <a:rPr lang="ru-RU" dirty="0"/>
              <a:t> - полоцкого князя Бориса </a:t>
            </a:r>
            <a:r>
              <a:rPr lang="ru-RU" dirty="0" err="1"/>
              <a:t>Всеславича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/>
              <a:t>строгом смысле слова, к Борисовым камням относятся камни, находящиеся в русле Западной </a:t>
            </a:r>
            <a:r>
              <a:rPr lang="ru-RU" dirty="0" smtClean="0"/>
              <a:t>Двины. </a:t>
            </a:r>
            <a:r>
              <a:rPr lang="ru-RU" dirty="0"/>
              <a:t>Вверху по сторонам креста на них также высечены буквы: «IС ХС НИКА», что означает «Иисус Христос побеждает</a:t>
            </a:r>
            <a:r>
              <a:rPr lang="ru-RU" dirty="0" smtClean="0"/>
              <a:t>». </a:t>
            </a:r>
            <a:r>
              <a:rPr lang="ru-RU" dirty="0"/>
              <a:t>Всего таких камней известно четыре.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Двинские или Бори́совы </a:t>
            </a:r>
            <a:r>
              <a:rPr lang="vi-VN" dirty="0" smtClean="0"/>
              <a:t>камн</a:t>
            </a:r>
            <a:r>
              <a:rPr lang="ru-RU" dirty="0" smtClean="0"/>
              <a:t>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7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199071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 Ефросинии Полоцкой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16831"/>
            <a:ext cx="4032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Крест </a:t>
            </a:r>
            <a:r>
              <a:rPr lang="ru-RU" dirty="0" err="1" smtClean="0"/>
              <a:t>Евфроси́нии</a:t>
            </a:r>
            <a:r>
              <a:rPr lang="ru-RU" dirty="0" smtClean="0"/>
              <a:t> </a:t>
            </a:r>
            <a:r>
              <a:rPr lang="ru-RU" dirty="0" err="1" smtClean="0"/>
              <a:t>По́лоцкой</a:t>
            </a:r>
            <a:r>
              <a:rPr lang="ru-RU" dirty="0" smtClean="0"/>
              <a:t> — напрестольный крест, изготовленный для церкви Святого Спаса в городе Полоцке по заказу Евфросинии полоцким мастером Лазарем </a:t>
            </a:r>
            <a:r>
              <a:rPr lang="ru-RU" dirty="0" err="1" smtClean="0"/>
              <a:t>Богшей</a:t>
            </a:r>
            <a:r>
              <a:rPr lang="ru-RU" dirty="0" smtClean="0"/>
              <a:t> в 1161 году. Выполнен в форме шестиконечного креста высотой 51,8 сантиметра. Утерян во время Великой Отечественной войны и до сих пор не найден. В 1997 году брестским ювелиром-эмалировщиком Николаем Кузьмичом была изготовлена полноразмерная копия креста.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4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5715040"/>
          </a:xfrm>
        </p:spPr>
        <p:txBody>
          <a:bodyPr>
            <a:noAutofit/>
          </a:bodyPr>
          <a:lstStyle/>
          <a:p>
            <a:r>
              <a:rPr lang="ru-RU" sz="2000" dirty="0"/>
              <a:t>В нижней части креста содержится авторская приписка: «Г(</a:t>
            </a:r>
            <a:r>
              <a:rPr lang="ru-RU" sz="2000" dirty="0" err="1"/>
              <a:t>оспод</a:t>
            </a:r>
            <a:r>
              <a:rPr lang="ru-RU" sz="2000" dirty="0"/>
              <a:t>)и, </a:t>
            </a:r>
            <a:r>
              <a:rPr lang="ru-RU" sz="2000" dirty="0" err="1"/>
              <a:t>помози</a:t>
            </a:r>
            <a:r>
              <a:rPr lang="ru-RU" sz="2000" dirty="0"/>
              <a:t> </a:t>
            </a:r>
            <a:r>
              <a:rPr lang="ru-RU" sz="2000" dirty="0" err="1"/>
              <a:t>рабоу</a:t>
            </a:r>
            <a:r>
              <a:rPr lang="ru-RU" sz="2000" dirty="0"/>
              <a:t> своему </a:t>
            </a:r>
            <a:r>
              <a:rPr lang="ru-RU" sz="2000" dirty="0" err="1"/>
              <a:t>Лазорю</a:t>
            </a:r>
            <a:r>
              <a:rPr lang="ru-RU" sz="2000" dirty="0"/>
              <a:t>, </a:t>
            </a:r>
            <a:r>
              <a:rPr lang="ru-RU" sz="2000" dirty="0" err="1"/>
              <a:t>нареченомоу</a:t>
            </a:r>
            <a:r>
              <a:rPr lang="ru-RU" sz="2000" dirty="0"/>
              <a:t> </a:t>
            </a:r>
            <a:r>
              <a:rPr lang="ru-RU" sz="2000" dirty="0" err="1"/>
              <a:t>Богъши</a:t>
            </a:r>
            <a:r>
              <a:rPr lang="ru-RU" sz="2000" dirty="0"/>
              <a:t>, </a:t>
            </a:r>
            <a:r>
              <a:rPr lang="ru-RU" sz="2000" dirty="0" err="1"/>
              <a:t>съдѣлавшемоу</a:t>
            </a:r>
            <a:r>
              <a:rPr lang="ru-RU" sz="2000" dirty="0"/>
              <a:t> </a:t>
            </a:r>
            <a:r>
              <a:rPr lang="ru-RU" sz="2000" dirty="0" err="1"/>
              <a:t>крьстъ</a:t>
            </a:r>
            <a:r>
              <a:rPr lang="ru-RU" sz="2000" dirty="0"/>
              <a:t> сии </a:t>
            </a:r>
            <a:r>
              <a:rPr lang="ru-RU" sz="2000" dirty="0" err="1"/>
              <a:t>црькви</a:t>
            </a:r>
            <a:r>
              <a:rPr lang="ru-RU" sz="2000" dirty="0"/>
              <a:t> С(</a:t>
            </a:r>
            <a:r>
              <a:rPr lang="ru-RU" sz="2000" dirty="0" err="1"/>
              <a:t>вя</a:t>
            </a:r>
            <a:r>
              <a:rPr lang="ru-RU" sz="2000" dirty="0"/>
              <a:t>)</a:t>
            </a:r>
            <a:r>
              <a:rPr lang="ru-RU" sz="2000" dirty="0" err="1"/>
              <a:t>таго</a:t>
            </a:r>
            <a:r>
              <a:rPr lang="ru-RU" sz="2000" dirty="0"/>
              <a:t> Спаса и </a:t>
            </a:r>
            <a:r>
              <a:rPr lang="ru-RU" sz="2000" dirty="0" err="1"/>
              <a:t>Офросиньи</a:t>
            </a:r>
            <a:r>
              <a:rPr lang="ru-RU" sz="2000" dirty="0"/>
              <a:t>». На боковых торцах креста по спирали в два ряда помещена следующая надпись:</a:t>
            </a:r>
          </a:p>
          <a:p>
            <a:endParaRPr lang="ru-RU" sz="2000" dirty="0"/>
          </a:p>
          <a:p>
            <a:r>
              <a:rPr lang="ru-RU" sz="2000" dirty="0"/>
              <a:t>«	</a:t>
            </a:r>
            <a:r>
              <a:rPr lang="ru-RU" sz="2000" dirty="0" err="1"/>
              <a:t>Въ</a:t>
            </a:r>
            <a:r>
              <a:rPr lang="ru-RU" sz="2000" dirty="0"/>
              <a:t> </a:t>
            </a:r>
            <a:r>
              <a:rPr lang="ru-RU" sz="2000" dirty="0" err="1"/>
              <a:t>лѣ</a:t>
            </a:r>
            <a:r>
              <a:rPr lang="ru-RU" sz="2000" dirty="0"/>
              <a:t>[то] 6000 и 669 </a:t>
            </a:r>
            <a:r>
              <a:rPr lang="ru-RU" sz="2000" dirty="0" err="1"/>
              <a:t>покладаеть</a:t>
            </a:r>
            <a:r>
              <a:rPr lang="ru-RU" sz="2000" dirty="0"/>
              <a:t> </a:t>
            </a:r>
            <a:r>
              <a:rPr lang="ru-RU" sz="2000" dirty="0" err="1"/>
              <a:t>Офросинья</a:t>
            </a:r>
            <a:r>
              <a:rPr lang="ru-RU" sz="2000" dirty="0"/>
              <a:t> </a:t>
            </a:r>
            <a:r>
              <a:rPr lang="ru-RU" sz="2000" dirty="0" err="1"/>
              <a:t>чьстьныи</a:t>
            </a:r>
            <a:r>
              <a:rPr lang="ru-RU" sz="2000" dirty="0"/>
              <a:t> </a:t>
            </a:r>
            <a:r>
              <a:rPr lang="ru-RU" sz="2000" dirty="0" err="1"/>
              <a:t>кр</a:t>
            </a:r>
            <a:r>
              <a:rPr lang="ru-RU" sz="2000" dirty="0"/>
              <a:t>(е)</a:t>
            </a:r>
            <a:r>
              <a:rPr lang="ru-RU" sz="2000" dirty="0" err="1"/>
              <a:t>стъ</a:t>
            </a:r>
            <a:r>
              <a:rPr lang="ru-RU" sz="2000" dirty="0"/>
              <a:t> </a:t>
            </a:r>
            <a:r>
              <a:rPr lang="ru-RU" sz="2000" dirty="0" err="1"/>
              <a:t>въ</a:t>
            </a:r>
            <a:r>
              <a:rPr lang="ru-RU" sz="2000" dirty="0"/>
              <a:t> </a:t>
            </a:r>
            <a:r>
              <a:rPr lang="ru-RU" sz="2000" dirty="0" err="1"/>
              <a:t>манастыри</a:t>
            </a:r>
            <a:r>
              <a:rPr lang="ru-RU" sz="2000" dirty="0"/>
              <a:t> </a:t>
            </a:r>
            <a:r>
              <a:rPr lang="ru-RU" sz="2000" dirty="0" err="1"/>
              <a:t>своемь</a:t>
            </a:r>
            <a:r>
              <a:rPr lang="ru-RU" sz="2000" dirty="0"/>
              <a:t> </a:t>
            </a:r>
            <a:r>
              <a:rPr lang="ru-RU" sz="2000" dirty="0" err="1"/>
              <a:t>въ</a:t>
            </a:r>
            <a:r>
              <a:rPr lang="ru-RU" sz="2000" dirty="0"/>
              <a:t> ц(е)</a:t>
            </a:r>
            <a:r>
              <a:rPr lang="ru-RU" sz="2000" dirty="0" err="1"/>
              <a:t>ркви</a:t>
            </a:r>
            <a:r>
              <a:rPr lang="ru-RU" sz="2000" dirty="0"/>
              <a:t> С(</a:t>
            </a:r>
            <a:r>
              <a:rPr lang="ru-RU" sz="2000" dirty="0" err="1"/>
              <a:t>вя</a:t>
            </a:r>
            <a:r>
              <a:rPr lang="ru-RU" sz="2000" dirty="0"/>
              <a:t>)т(о)</a:t>
            </a:r>
            <a:r>
              <a:rPr lang="ru-RU" sz="2000" dirty="0" err="1"/>
              <a:t>го</a:t>
            </a:r>
            <a:r>
              <a:rPr lang="ru-RU" sz="2000" dirty="0"/>
              <a:t> </a:t>
            </a:r>
            <a:r>
              <a:rPr lang="ru-RU" sz="2000" dirty="0" err="1"/>
              <a:t>Сп</a:t>
            </a:r>
            <a:r>
              <a:rPr lang="ru-RU" sz="2000" dirty="0"/>
              <a:t>(а)</a:t>
            </a:r>
            <a:r>
              <a:rPr lang="ru-RU" sz="2000" dirty="0" err="1"/>
              <a:t>са</a:t>
            </a:r>
            <a:r>
              <a:rPr lang="ru-RU" sz="2000" dirty="0"/>
              <a:t>. </a:t>
            </a:r>
            <a:r>
              <a:rPr lang="ru-RU" sz="2000" dirty="0" err="1"/>
              <a:t>Чьстьное</a:t>
            </a:r>
            <a:r>
              <a:rPr lang="ru-RU" sz="2000" dirty="0"/>
              <a:t> </a:t>
            </a:r>
            <a:r>
              <a:rPr lang="ru-RU" sz="2000" dirty="0" err="1"/>
              <a:t>дрѣво</a:t>
            </a:r>
            <a:r>
              <a:rPr lang="ru-RU" sz="2000" dirty="0"/>
              <a:t> </a:t>
            </a:r>
            <a:r>
              <a:rPr lang="ru-RU" sz="2000" dirty="0" err="1"/>
              <a:t>бесцѣньно</a:t>
            </a:r>
            <a:r>
              <a:rPr lang="ru-RU" sz="2000" dirty="0"/>
              <a:t> есть, а </a:t>
            </a:r>
            <a:r>
              <a:rPr lang="ru-RU" sz="2000" dirty="0" err="1"/>
              <a:t>кованье</a:t>
            </a:r>
            <a:r>
              <a:rPr lang="ru-RU" sz="2000" dirty="0"/>
              <a:t> его </a:t>
            </a:r>
            <a:r>
              <a:rPr lang="ru-RU" sz="2000" dirty="0" err="1"/>
              <a:t>злото</a:t>
            </a:r>
            <a:r>
              <a:rPr lang="ru-RU" sz="2000" dirty="0"/>
              <a:t>, и серебро, и </a:t>
            </a:r>
            <a:r>
              <a:rPr lang="ru-RU" sz="2000" dirty="0" err="1"/>
              <a:t>камѣнье</a:t>
            </a:r>
            <a:r>
              <a:rPr lang="ru-RU" sz="2000" dirty="0"/>
              <a:t>, и </a:t>
            </a:r>
            <a:r>
              <a:rPr lang="ru-RU" sz="2000" dirty="0" err="1"/>
              <a:t>жьнчигъ</a:t>
            </a:r>
            <a:r>
              <a:rPr lang="ru-RU" sz="2000" dirty="0"/>
              <a:t> </a:t>
            </a:r>
            <a:r>
              <a:rPr lang="ru-RU" sz="2000" dirty="0" err="1"/>
              <a:t>въ</a:t>
            </a:r>
            <a:r>
              <a:rPr lang="ru-RU" sz="2000" dirty="0"/>
              <a:t> 100 </a:t>
            </a:r>
            <a:r>
              <a:rPr lang="ru-RU" sz="2000" dirty="0" err="1"/>
              <a:t>гривнъ</a:t>
            </a:r>
            <a:r>
              <a:rPr lang="ru-RU" sz="2000" dirty="0"/>
              <a:t>, а </a:t>
            </a:r>
            <a:r>
              <a:rPr lang="ru-RU" sz="2000" dirty="0" err="1"/>
              <a:t>др</a:t>
            </a:r>
            <a:r>
              <a:rPr lang="ru-RU" sz="2000" dirty="0"/>
              <a:t>[</a:t>
            </a:r>
            <a:r>
              <a:rPr lang="ru-RU" sz="2000" dirty="0" err="1"/>
              <a:t>ѣво</a:t>
            </a:r>
            <a:r>
              <a:rPr lang="ru-RU" sz="2000" dirty="0"/>
              <a:t>] 40 </a:t>
            </a:r>
            <a:r>
              <a:rPr lang="ru-RU" sz="2000" dirty="0" err="1"/>
              <a:t>гривнъ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    Да </a:t>
            </a:r>
            <a:r>
              <a:rPr lang="ru-RU" sz="2000" dirty="0" err="1"/>
              <a:t>нѣ</a:t>
            </a:r>
            <a:r>
              <a:rPr lang="ru-RU" sz="2000" dirty="0"/>
              <a:t> </a:t>
            </a:r>
            <a:r>
              <a:rPr lang="ru-RU" sz="2000" dirty="0" err="1"/>
              <a:t>изнесѣться</a:t>
            </a:r>
            <a:r>
              <a:rPr lang="ru-RU" sz="2000" dirty="0"/>
              <a:t> из </a:t>
            </a:r>
            <a:r>
              <a:rPr lang="ru-RU" sz="2000" dirty="0" err="1"/>
              <a:t>манастыря</a:t>
            </a:r>
            <a:r>
              <a:rPr lang="ru-RU" sz="2000" dirty="0"/>
              <a:t> никогда же, яко ни </a:t>
            </a:r>
            <a:r>
              <a:rPr lang="ru-RU" sz="2000" dirty="0" err="1"/>
              <a:t>продати</a:t>
            </a:r>
            <a:r>
              <a:rPr lang="ru-RU" sz="2000" dirty="0"/>
              <a:t>, ни </a:t>
            </a:r>
            <a:r>
              <a:rPr lang="ru-RU" sz="2000" dirty="0" err="1"/>
              <a:t>отдаті</a:t>
            </a:r>
            <a:r>
              <a:rPr lang="ru-RU" sz="2000" dirty="0"/>
              <a:t>, аще се кто </a:t>
            </a:r>
            <a:r>
              <a:rPr lang="ru-RU" sz="2000" dirty="0" err="1"/>
              <a:t>прѣслоушаеть</a:t>
            </a:r>
            <a:r>
              <a:rPr lang="ru-RU" sz="2000" dirty="0"/>
              <a:t>, </a:t>
            </a:r>
            <a:r>
              <a:rPr lang="ru-RU" sz="2000" dirty="0" err="1"/>
              <a:t>изнесѣть</a:t>
            </a:r>
            <a:r>
              <a:rPr lang="ru-RU" sz="2000" dirty="0"/>
              <a:t> и от </a:t>
            </a:r>
            <a:r>
              <a:rPr lang="ru-RU" sz="2000" dirty="0" err="1"/>
              <a:t>манастыря</a:t>
            </a:r>
            <a:r>
              <a:rPr lang="ru-RU" sz="2000" dirty="0"/>
              <a:t>, да не </a:t>
            </a:r>
            <a:r>
              <a:rPr lang="ru-RU" sz="2000" dirty="0" err="1"/>
              <a:t>боуди</a:t>
            </a:r>
            <a:r>
              <a:rPr lang="ru-RU" sz="2000" dirty="0"/>
              <a:t> </a:t>
            </a:r>
            <a:r>
              <a:rPr lang="ru-RU" sz="2000" dirty="0" err="1"/>
              <a:t>емоу</a:t>
            </a:r>
            <a:r>
              <a:rPr lang="ru-RU" sz="2000" dirty="0"/>
              <a:t> </a:t>
            </a:r>
            <a:r>
              <a:rPr lang="ru-RU" sz="2000" dirty="0" err="1"/>
              <a:t>помощникъ</a:t>
            </a:r>
            <a:r>
              <a:rPr lang="ru-RU" sz="2000" dirty="0"/>
              <a:t> </a:t>
            </a:r>
            <a:r>
              <a:rPr lang="ru-RU" sz="2000" dirty="0" err="1"/>
              <a:t>чьстьныи</a:t>
            </a:r>
            <a:r>
              <a:rPr lang="ru-RU" sz="2000" dirty="0"/>
              <a:t> </a:t>
            </a:r>
            <a:r>
              <a:rPr lang="ru-RU" sz="2000" dirty="0" err="1"/>
              <a:t>кр</a:t>
            </a:r>
            <a:r>
              <a:rPr lang="ru-RU" sz="2000" dirty="0"/>
              <a:t>(е)</a:t>
            </a:r>
            <a:r>
              <a:rPr lang="ru-RU" sz="2000" dirty="0" err="1"/>
              <a:t>стъ</a:t>
            </a:r>
            <a:r>
              <a:rPr lang="ru-RU" sz="2000" dirty="0"/>
              <a:t> ни </a:t>
            </a:r>
            <a:r>
              <a:rPr lang="ru-RU" sz="2000" dirty="0" err="1"/>
              <a:t>въ</a:t>
            </a:r>
            <a:r>
              <a:rPr lang="ru-RU" sz="2000" dirty="0"/>
              <a:t> </a:t>
            </a:r>
            <a:r>
              <a:rPr lang="ru-RU" sz="2000" dirty="0" err="1"/>
              <a:t>сь</a:t>
            </a:r>
            <a:r>
              <a:rPr lang="ru-RU" sz="2000" dirty="0"/>
              <a:t> </a:t>
            </a:r>
            <a:r>
              <a:rPr lang="ru-RU" sz="2000" dirty="0" err="1"/>
              <a:t>вѣкъ</a:t>
            </a:r>
            <a:r>
              <a:rPr lang="ru-RU" sz="2000" dirty="0"/>
              <a:t>, ни </a:t>
            </a:r>
            <a:r>
              <a:rPr lang="ru-RU" sz="2000" dirty="0" err="1"/>
              <a:t>въ</a:t>
            </a:r>
            <a:r>
              <a:rPr lang="ru-RU" sz="2000" dirty="0"/>
              <a:t> </a:t>
            </a:r>
            <a:r>
              <a:rPr lang="ru-RU" sz="2000" dirty="0" err="1"/>
              <a:t>боудщии</a:t>
            </a:r>
            <a:r>
              <a:rPr lang="ru-RU" sz="2000" dirty="0"/>
              <a:t>, и да </a:t>
            </a:r>
            <a:r>
              <a:rPr lang="ru-RU" sz="2000" dirty="0" err="1"/>
              <a:t>боудеть</a:t>
            </a:r>
            <a:r>
              <a:rPr lang="ru-RU" sz="2000" dirty="0"/>
              <a:t> </a:t>
            </a:r>
            <a:r>
              <a:rPr lang="ru-RU" sz="2000" dirty="0" err="1"/>
              <a:t>проклятъ</a:t>
            </a:r>
            <a:r>
              <a:rPr lang="ru-RU" sz="2000" dirty="0"/>
              <a:t> С(</a:t>
            </a:r>
            <a:r>
              <a:rPr lang="ru-RU" sz="2000" dirty="0" err="1"/>
              <a:t>вя</a:t>
            </a:r>
            <a:r>
              <a:rPr lang="ru-RU" sz="2000" dirty="0"/>
              <a:t>)тою Животворящею Троицею и с(</a:t>
            </a:r>
            <a:r>
              <a:rPr lang="ru-RU" sz="2000" dirty="0" err="1"/>
              <a:t>вя</a:t>
            </a:r>
            <a:r>
              <a:rPr lang="ru-RU" sz="2000" dirty="0"/>
              <a:t>)</a:t>
            </a:r>
            <a:r>
              <a:rPr lang="ru-RU" sz="2000" dirty="0" err="1"/>
              <a:t>тыми</a:t>
            </a:r>
            <a:r>
              <a:rPr lang="ru-RU" sz="2000" dirty="0"/>
              <a:t> </a:t>
            </a:r>
            <a:r>
              <a:rPr lang="ru-RU" sz="2000" dirty="0" err="1"/>
              <a:t>отци</a:t>
            </a:r>
            <a:r>
              <a:rPr lang="ru-RU" sz="2000" dirty="0"/>
              <a:t> 300 и 18 </a:t>
            </a:r>
            <a:r>
              <a:rPr lang="ru-RU" sz="2000" dirty="0" err="1"/>
              <a:t>семию</a:t>
            </a:r>
            <a:r>
              <a:rPr lang="ru-RU" sz="2000" dirty="0"/>
              <a:t> </a:t>
            </a:r>
            <a:r>
              <a:rPr lang="ru-RU" sz="2000" dirty="0" err="1"/>
              <a:t>съборъ</a:t>
            </a:r>
            <a:r>
              <a:rPr lang="ru-RU" sz="2000" dirty="0"/>
              <a:t> с(</a:t>
            </a:r>
            <a:r>
              <a:rPr lang="ru-RU" sz="2000" dirty="0" err="1"/>
              <a:t>вя</a:t>
            </a:r>
            <a:r>
              <a:rPr lang="ru-RU" sz="2000" dirty="0"/>
              <a:t>)</a:t>
            </a:r>
            <a:r>
              <a:rPr lang="ru-RU" sz="2000" dirty="0" err="1"/>
              <a:t>тыхъ</a:t>
            </a:r>
            <a:r>
              <a:rPr lang="ru-RU" sz="2000" dirty="0"/>
              <a:t> от(е)</a:t>
            </a:r>
            <a:r>
              <a:rPr lang="ru-RU" sz="2000" dirty="0" err="1"/>
              <a:t>ць</a:t>
            </a:r>
            <a:r>
              <a:rPr lang="ru-RU" sz="2000" dirty="0"/>
              <a:t> и </a:t>
            </a:r>
            <a:r>
              <a:rPr lang="ru-RU" sz="2000" dirty="0" err="1"/>
              <a:t>боуди</a:t>
            </a:r>
            <a:r>
              <a:rPr lang="ru-RU" sz="2000" dirty="0"/>
              <a:t> </a:t>
            </a:r>
            <a:r>
              <a:rPr lang="ru-RU" sz="2000" dirty="0" err="1"/>
              <a:t>емоу</a:t>
            </a:r>
            <a:r>
              <a:rPr lang="ru-RU" sz="2000" dirty="0"/>
              <a:t> часть </a:t>
            </a:r>
            <a:r>
              <a:rPr lang="ru-RU" sz="2000" dirty="0" err="1"/>
              <a:t>съ</a:t>
            </a:r>
            <a:r>
              <a:rPr lang="ru-RU" sz="2000" dirty="0"/>
              <a:t> </a:t>
            </a:r>
            <a:r>
              <a:rPr lang="ru-RU" sz="2000" dirty="0" err="1"/>
              <a:t>Июдою</a:t>
            </a:r>
            <a:r>
              <a:rPr lang="ru-RU" sz="2000" dirty="0"/>
              <a:t>, иже </a:t>
            </a:r>
            <a:r>
              <a:rPr lang="ru-RU" sz="2000" dirty="0" err="1"/>
              <a:t>прѣда</a:t>
            </a:r>
            <a:r>
              <a:rPr lang="ru-RU" sz="2000" dirty="0"/>
              <a:t> Х(</a:t>
            </a:r>
            <a:r>
              <a:rPr lang="ru-RU" sz="2000" dirty="0" err="1"/>
              <a:t>ри</a:t>
            </a:r>
            <a:r>
              <a:rPr lang="ru-RU" sz="2000" dirty="0"/>
              <a:t>)с(т)а. Кто же </a:t>
            </a:r>
            <a:r>
              <a:rPr lang="ru-RU" sz="2000" dirty="0" err="1"/>
              <a:t>дрьзнеть</a:t>
            </a:r>
            <a:r>
              <a:rPr lang="ru-RU" sz="2000" dirty="0"/>
              <a:t> </a:t>
            </a:r>
            <a:r>
              <a:rPr lang="ru-RU" sz="2000" dirty="0" err="1"/>
              <a:t>сътвори</a:t>
            </a:r>
            <a:r>
              <a:rPr lang="ru-RU" sz="2000" dirty="0"/>
              <a:t> с[</a:t>
            </a:r>
            <a:r>
              <a:rPr lang="ru-RU" sz="2000" dirty="0" err="1"/>
              <a:t>ие</a:t>
            </a:r>
            <a:r>
              <a:rPr lang="ru-RU" sz="2000" dirty="0"/>
              <a:t>], </a:t>
            </a:r>
            <a:r>
              <a:rPr lang="ru-RU" sz="2000" dirty="0" err="1"/>
              <a:t>властелинъ</a:t>
            </a:r>
            <a:r>
              <a:rPr lang="ru-RU" sz="2000" dirty="0"/>
              <a:t> или князь, или </a:t>
            </a:r>
            <a:r>
              <a:rPr lang="ru-RU" sz="2000" dirty="0" err="1"/>
              <a:t>пискоупъ</a:t>
            </a:r>
            <a:r>
              <a:rPr lang="ru-RU" sz="2000" dirty="0"/>
              <a:t>, или </a:t>
            </a:r>
            <a:r>
              <a:rPr lang="ru-RU" sz="2000" dirty="0" err="1"/>
              <a:t>игоумѣнья</a:t>
            </a:r>
            <a:r>
              <a:rPr lang="ru-RU" sz="2000" dirty="0"/>
              <a:t>, или </a:t>
            </a:r>
            <a:r>
              <a:rPr lang="ru-RU" sz="2000" dirty="0" err="1"/>
              <a:t>инъ</a:t>
            </a:r>
            <a:r>
              <a:rPr lang="ru-RU" sz="2000" dirty="0"/>
              <a:t> </a:t>
            </a:r>
            <a:r>
              <a:rPr lang="ru-RU" sz="2000" dirty="0" err="1"/>
              <a:t>которыи</a:t>
            </a:r>
            <a:r>
              <a:rPr lang="ru-RU" sz="2000" dirty="0"/>
              <a:t> любо ч(е)л(о)в(е)</a:t>
            </a:r>
            <a:r>
              <a:rPr lang="ru-RU" sz="2000" dirty="0" err="1"/>
              <a:t>къ</a:t>
            </a:r>
            <a:r>
              <a:rPr lang="ru-RU" sz="2000" dirty="0"/>
              <a:t>, а </a:t>
            </a:r>
            <a:r>
              <a:rPr lang="ru-RU" sz="2000" dirty="0" err="1"/>
              <a:t>боуди</a:t>
            </a:r>
            <a:r>
              <a:rPr lang="ru-RU" sz="2000" dirty="0"/>
              <a:t> </a:t>
            </a:r>
            <a:r>
              <a:rPr lang="ru-RU" sz="2000" dirty="0" err="1"/>
              <a:t>емоу</a:t>
            </a:r>
            <a:r>
              <a:rPr lang="ru-RU" sz="2000" dirty="0"/>
              <a:t> клятва си. </a:t>
            </a:r>
            <a:r>
              <a:rPr lang="ru-RU" sz="2000" dirty="0" err="1"/>
              <a:t>Офросинья</a:t>
            </a:r>
            <a:r>
              <a:rPr lang="ru-RU" sz="2000" dirty="0"/>
              <a:t> же раба Х(</a:t>
            </a:r>
            <a:r>
              <a:rPr lang="ru-RU" sz="2000" dirty="0" err="1"/>
              <a:t>ри</a:t>
            </a:r>
            <a:r>
              <a:rPr lang="ru-RU" sz="2000" dirty="0"/>
              <a:t>)с(то)</a:t>
            </a:r>
            <a:r>
              <a:rPr lang="ru-RU" sz="2000" dirty="0" err="1"/>
              <a:t>ва</a:t>
            </a:r>
            <a:r>
              <a:rPr lang="ru-RU" sz="2000" dirty="0"/>
              <a:t>, </a:t>
            </a:r>
            <a:r>
              <a:rPr lang="ru-RU" sz="2000" dirty="0" err="1"/>
              <a:t>сътяжавъши</a:t>
            </a:r>
            <a:r>
              <a:rPr lang="ru-RU" sz="2000" dirty="0"/>
              <a:t> </a:t>
            </a:r>
            <a:r>
              <a:rPr lang="ru-RU" sz="2000" dirty="0" err="1"/>
              <a:t>кр</a:t>
            </a:r>
            <a:r>
              <a:rPr lang="ru-RU" sz="2000" dirty="0"/>
              <a:t>(е)</a:t>
            </a:r>
            <a:r>
              <a:rPr lang="ru-RU" sz="2000" dirty="0" err="1"/>
              <a:t>стъ</a:t>
            </a:r>
            <a:r>
              <a:rPr lang="ru-RU" sz="2000" dirty="0"/>
              <a:t> сии, </a:t>
            </a:r>
            <a:r>
              <a:rPr lang="ru-RU" sz="2000" dirty="0" err="1"/>
              <a:t>прииметь</a:t>
            </a:r>
            <a:r>
              <a:rPr lang="ru-RU" sz="2000" dirty="0"/>
              <a:t> </a:t>
            </a:r>
            <a:r>
              <a:rPr lang="ru-RU" sz="2000" dirty="0" err="1"/>
              <a:t>вѣчную</a:t>
            </a:r>
            <a:r>
              <a:rPr lang="ru-RU" sz="2000" dirty="0"/>
              <a:t> жизнь </a:t>
            </a:r>
            <a:r>
              <a:rPr lang="ru-RU" sz="2000" dirty="0" err="1"/>
              <a:t>съ</a:t>
            </a:r>
            <a:r>
              <a:rPr lang="ru-RU" sz="2000" dirty="0"/>
              <a:t> </a:t>
            </a:r>
            <a:r>
              <a:rPr lang="ru-RU" sz="2000" dirty="0" err="1"/>
              <a:t>всѣ</a:t>
            </a:r>
            <a:r>
              <a:rPr lang="ru-RU" sz="2000" dirty="0"/>
              <a:t>[м]и с[</a:t>
            </a:r>
            <a:r>
              <a:rPr lang="ru-RU" sz="2000" dirty="0" err="1"/>
              <a:t>вятыми</a:t>
            </a:r>
            <a:r>
              <a:rPr lang="ru-RU" sz="2000" dirty="0" smtClean="0"/>
              <a:t>].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1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596</Words>
  <Application>Microsoft Office PowerPoint</Application>
  <PresentationFormat>Экран (4:3)</PresentationFormat>
  <Paragraphs>26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Constantia</vt:lpstr>
      <vt:lpstr>Times New Roman</vt:lpstr>
      <vt:lpstr>Wingdings 2</vt:lpstr>
      <vt:lpstr>Бумажная</vt:lpstr>
      <vt:lpstr>Памятники эпиграфики и письменности </vt:lpstr>
      <vt:lpstr>Определение эпиграфики</vt:lpstr>
      <vt:lpstr>Презентация PowerPoint</vt:lpstr>
      <vt:lpstr>Надпись на фундаменте Софийского Собора в Полоцке</vt:lpstr>
      <vt:lpstr>Борисовы камни(Полоцк)</vt:lpstr>
      <vt:lpstr>Презентация PowerPoint</vt:lpstr>
      <vt:lpstr>Двинские или Бори́совы камни</vt:lpstr>
      <vt:lpstr>Крест Ефросинии Полоцкой</vt:lpstr>
      <vt:lpstr>Презентация PowerPoint</vt:lpstr>
      <vt:lpstr>Гребень с буквами славянского алфавита</vt:lpstr>
      <vt:lpstr>Рогволодов камень</vt:lpstr>
      <vt:lpstr>Презентация PowerPoint</vt:lpstr>
      <vt:lpstr>Берестяные грамоты</vt:lpstr>
      <vt:lpstr>Берестяная грамота(Мстиславль)</vt:lpstr>
      <vt:lpstr>Витебская берестяная грамота</vt:lpstr>
      <vt:lpstr>Печать Туровского князя Изяслава Ярославовича</vt:lpstr>
      <vt:lpstr>Печать Святого Глеба ( Минск)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эпиграфики и письменности</dc:title>
  <dc:creator>Admin</dc:creator>
  <cp:lastModifiedBy>леночка</cp:lastModifiedBy>
  <cp:revision>10</cp:revision>
  <dcterms:created xsi:type="dcterms:W3CDTF">2015-09-23T19:03:37Z</dcterms:created>
  <dcterms:modified xsi:type="dcterms:W3CDTF">2019-10-16T19:25:01Z</dcterms:modified>
</cp:coreProperties>
</file>