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3" r:id="rId1"/>
  </p:sldMasterIdLst>
  <p:sldIdLst>
    <p:sldId id="278" r:id="rId2"/>
    <p:sldId id="263" r:id="rId3"/>
    <p:sldId id="264" r:id="rId4"/>
    <p:sldId id="265" r:id="rId5"/>
    <p:sldId id="277" r:id="rId6"/>
    <p:sldId id="269" r:id="rId7"/>
    <p:sldId id="270" r:id="rId8"/>
    <p:sldId id="273" r:id="rId9"/>
    <p:sldId id="271" r:id="rId10"/>
    <p:sldId id="272" r:id="rId11"/>
    <p:sldId id="274" r:id="rId12"/>
    <p:sldId id="279" r:id="rId13"/>
    <p:sldId id="280" r:id="rId14"/>
    <p:sldId id="281" r:id="rId15"/>
    <p:sldId id="282" r:id="rId16"/>
    <p:sldId id="283" r:id="rId17"/>
    <p:sldId id="285" r:id="rId18"/>
    <p:sldId id="28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CCFF"/>
    <a:srgbClr val="CC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444" autoAdjust="0"/>
  </p:normalViewPr>
  <p:slideViewPr>
    <p:cSldViewPr>
      <p:cViewPr varScale="1">
        <p:scale>
          <a:sx n="64" d="100"/>
          <a:sy n="64" d="100"/>
        </p:scale>
        <p:origin x="-13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C490F-875A-4D0A-AFCA-D35ACBE73A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6CEA8-1949-4288-A9C8-1AA4274F1E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E03F1-C5A3-41F0-8614-E9E98736C9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476250"/>
            <a:ext cx="7086600" cy="127635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6AB34-6911-43F1-812D-6DB0B7B5E0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9889C48-391D-4D76-9B6F-9898F2BF6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DEF5F-F952-4A9A-8785-7D26E92009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E9E79-B395-4E52-A258-09DBFBFD6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7573A-935A-4389-AECC-C0C9A1BBF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95AD644-3376-42C5-9FE6-9CCC77632B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D5AE4-D1EE-4550-9780-E598B54F1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F18CE2E-CBA8-43CB-9C04-6380003C3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6CD13F9-AAAC-4E34-9BBD-8F84E9FE0C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2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5C476CE-645B-4317-93C7-9B571D56E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1" r:id="rId4"/>
    <p:sldLayoutId id="2147483762" r:id="rId5"/>
    <p:sldLayoutId id="2147483769" r:id="rId6"/>
    <p:sldLayoutId id="2147483763" r:id="rId7"/>
    <p:sldLayoutId id="2147483770" r:id="rId8"/>
    <p:sldLayoutId id="2147483771" r:id="rId9"/>
    <p:sldLayoutId id="2147483764" r:id="rId10"/>
    <p:sldLayoutId id="2147483765" r:id="rId11"/>
    <p:sldLayoutId id="214748377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Выберите правильный ответ: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3757610" cy="4542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7610"/>
              </a:tblGrid>
              <a:tr h="1118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i="1" dirty="0" smtClean="0">
                          <a:solidFill>
                            <a:srgbClr val="0066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</a:rPr>
                        <a:t>1) Главным врагом объединения Франции были(а)...</a:t>
                      </a:r>
                    </a:p>
                    <a:p>
                      <a:pPr algn="l"/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118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</a:rPr>
                        <a:t>2) Начало объединению было положено...</a:t>
                      </a:r>
                    </a:p>
                    <a:p>
                      <a:pPr algn="l"/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</a:endParaRPr>
                    </a:p>
                  </a:txBody>
                  <a:tcPr>
                    <a:solidFill>
                      <a:srgbClr val="CCCCFF"/>
                    </a:solidFill>
                  </a:tcPr>
                </a:tc>
              </a:tr>
              <a:tr h="1118002">
                <a:tc>
                  <a:txBody>
                    <a:bodyPr/>
                    <a:lstStyle/>
                    <a:p>
                      <a:pPr algn="l"/>
                      <a:r>
                        <a:rPr lang="ru-RU" sz="1800" b="1" i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</a:rPr>
                        <a:t>3) Борьба Филиппа </a:t>
                      </a:r>
                      <a:r>
                        <a:rPr lang="en-US" sz="1800" b="1" i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</a:rPr>
                        <a:t>IV</a:t>
                      </a:r>
                      <a:r>
                        <a:rPr lang="ru-RU" sz="1800" b="1" i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</a:rPr>
                        <a:t> с </a:t>
                      </a:r>
                    </a:p>
                    <a:p>
                      <a:pPr algn="l"/>
                      <a:r>
                        <a:rPr lang="ru-RU" sz="1800" b="1" i="1" dirty="0" smtClean="0">
                          <a:solidFill>
                            <a:srgbClr val="6633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</a:rPr>
                        <a:t>папством привела к...       </a:t>
                      </a:r>
                    </a:p>
                    <a:p>
                      <a:pPr algn="l"/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1118002">
                <a:tc>
                  <a:txBody>
                    <a:bodyPr/>
                    <a:lstStyle/>
                    <a:p>
                      <a:pPr algn="l"/>
                      <a:r>
                        <a:rPr lang="ru-RU" sz="1800" b="1" i="1" dirty="0" smtClean="0"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</a:rPr>
                        <a:t>4) Генеральные штаты бы- </a:t>
                      </a:r>
                    </a:p>
                    <a:p>
                      <a:pPr algn="l"/>
                      <a:r>
                        <a:rPr lang="ru-RU" sz="1800" b="1" i="1" dirty="0" smtClean="0">
                          <a:solidFill>
                            <a:srgbClr val="A5002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nstantia" pitchFamily="18" charset="0"/>
                        </a:rPr>
                        <a:t>ли созваны в...</a:t>
                      </a:r>
                    </a:p>
                    <a:p>
                      <a:pPr algn="l"/>
                      <a:endParaRPr lang="ru-RU" sz="1800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nstantia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sz="quarter" idx="2"/>
          </p:nvPr>
        </p:nvGraphicFramePr>
        <p:xfrm>
          <a:off x="4270375" y="1600200"/>
          <a:ext cx="3657600" cy="45434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657600"/>
              </a:tblGrid>
              <a:tr h="378620"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Constantia" pitchFamily="18" charset="0"/>
                        </a:rPr>
                        <a:t>а)сеньоры</a:t>
                      </a:r>
                      <a:endParaRPr lang="ru-RU" b="0" dirty="0">
                        <a:latin typeface="Constant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б) Англия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в) Папа Римский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а) Филиппом 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II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б) Филиппом </a:t>
                      </a:r>
                      <a:r>
                        <a:rPr lang="en-US" dirty="0" smtClean="0">
                          <a:latin typeface="Constantia" pitchFamily="18" charset="0"/>
                        </a:rPr>
                        <a:t>III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в) Филиппом</a:t>
                      </a:r>
                      <a:r>
                        <a:rPr lang="ru-RU" baseline="0" dirty="0" smtClean="0">
                          <a:latin typeface="Constantia" pitchFamily="18" charset="0"/>
                        </a:rPr>
                        <a:t> </a:t>
                      </a:r>
                      <a:r>
                        <a:rPr lang="en-US" baseline="0" dirty="0" smtClean="0">
                          <a:latin typeface="Constantia" pitchFamily="18" charset="0"/>
                        </a:rPr>
                        <a:t>IV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CCFF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а) Отречению короля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lnT>
                      <a:noFill/>
                    </a:lnT>
                    <a:solidFill>
                      <a:srgbClr val="FFCCFF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б) Смена папы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в) </a:t>
                      </a:r>
                      <a:r>
                        <a:rPr lang="ru-RU" dirty="0" err="1" smtClean="0">
                          <a:latin typeface="Constantia" pitchFamily="18" charset="0"/>
                        </a:rPr>
                        <a:t>Авиньонскому</a:t>
                      </a:r>
                      <a:r>
                        <a:rPr lang="ru-RU" baseline="0" dirty="0" smtClean="0">
                          <a:latin typeface="Constantia" pitchFamily="18" charset="0"/>
                        </a:rPr>
                        <a:t> плену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а) 1302 г.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б) 1214 г.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7862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onstantia" pitchFamily="18" charset="0"/>
                        </a:rPr>
                        <a:t>в) 1204 г.</a:t>
                      </a:r>
                      <a:endParaRPr lang="ru-RU" dirty="0">
                        <a:latin typeface="Constantia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42938"/>
          </a:xfrm>
          <a:ln w="76200"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4.Реформы Генриха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II</a:t>
            </a: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857250"/>
            <a:ext cx="3686175" cy="5715000"/>
          </a:xfrm>
          <a:ln w="76200"/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bg2"/>
              </a:buClr>
              <a:buFont typeface="Courier New" pitchFamily="49" charset="0"/>
              <a:buChar char="o"/>
              <a:defRPr/>
            </a:pP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 1154 г.Генрих </a:t>
            </a:r>
            <a:r>
              <a:rPr lang="en-US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II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 основал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династию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Плантагенетов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 Это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был вздорный и в то же время образованный и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энергичный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человек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 Генрих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всеми силами укреплял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королевскую власть и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во Франции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, и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 Англии он вел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непримиримую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борьбу с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сеньорами -  распускал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их отряды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, срывал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замки, подавлял мятежи.</a:t>
            </a:r>
          </a:p>
        </p:txBody>
      </p:sp>
      <p:pic>
        <p:nvPicPr>
          <p:cNvPr id="9" name="Picture 10" descr="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lum bright="-6000" contrast="12000"/>
          </a:blip>
          <a:srcRect/>
          <a:stretch>
            <a:fillRect/>
          </a:stretch>
        </p:blipFill>
        <p:spPr>
          <a:xfrm>
            <a:off x="4286248" y="928670"/>
            <a:ext cx="4071966" cy="2288764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" name="Picture 11" descr="Рисунок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4357686" y="3643314"/>
            <a:ext cx="4000528" cy="20717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1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71500"/>
          </a:xfrm>
          <a:ln w="76200"/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4.Реформы Генриха </a:t>
            </a:r>
            <a:r>
              <a:rPr lang="en-US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II</a:t>
            </a: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28600" y="714375"/>
            <a:ext cx="4057650" cy="5929313"/>
            <a:chOff x="144" y="768"/>
            <a:chExt cx="2112" cy="3408"/>
          </a:xfrm>
        </p:grpSpPr>
        <p:graphicFrame>
          <p:nvGraphicFramePr>
            <p:cNvPr id="1029" name="Object 8"/>
            <p:cNvGraphicFramePr>
              <a:graphicFrameLocks noChangeAspect="1"/>
            </p:cNvGraphicFramePr>
            <p:nvPr/>
          </p:nvGraphicFramePr>
          <p:xfrm>
            <a:off x="144" y="768"/>
            <a:ext cx="2112" cy="3408"/>
          </p:xfrm>
          <a:graphic>
            <a:graphicData uri="http://schemas.openxmlformats.org/presentationml/2006/ole">
              <p:oleObj spid="_x0000_s1029" name="Clip" r:id="rId3" imgW="3192120" imgH="3749400" progId="">
                <p:embed/>
              </p:oleObj>
            </a:graphicData>
          </a:graphic>
        </p:graphicFrame>
        <p:sp>
          <p:nvSpPr>
            <p:cNvPr id="1046" name="WordArt 9"/>
            <p:cNvSpPr>
              <a:spLocks noChangeArrowheads="1" noChangeShapeType="1" noTextEdit="1"/>
            </p:cNvSpPr>
            <p:nvPr/>
          </p:nvSpPr>
          <p:spPr bwMode="auto">
            <a:xfrm>
              <a:off x="432" y="1152"/>
              <a:ext cx="1248" cy="576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0"/>
                </a:avLst>
              </a:prstTxWarp>
            </a:bodyPr>
            <a:lstStyle/>
            <a:p>
              <a:pPr algn="ctr"/>
              <a:r>
                <a:rPr lang="ru-RU" sz="3600" b="1" kern="10">
                  <a:ln w="9525">
                    <a:solidFill>
                      <a:srgbClr val="CC99FF"/>
                    </a:solidFill>
                    <a:round/>
                    <a:headEnd type="none" w="sm" len="sm"/>
                    <a:tailEnd type="none" w="sm" len="sm"/>
                  </a:ln>
                  <a:solidFill>
                    <a:srgbClr val="862110"/>
                  </a:solidFill>
                  <a:effectLst>
                    <a:outerShdw dist="53882" dir="2700000" algn="ctr" rotWithShape="0">
                      <a:srgbClr val="9999FF"/>
                    </a:outerShdw>
                  </a:effectLst>
                  <a:latin typeface="Constantia"/>
                </a:rPr>
                <a:t>Реформы </a:t>
              </a:r>
            </a:p>
            <a:p>
              <a:pPr algn="ctr"/>
              <a:r>
                <a:rPr lang="ru-RU" sz="3600" b="1" kern="10">
                  <a:ln w="9525">
                    <a:solidFill>
                      <a:srgbClr val="CC99FF"/>
                    </a:solidFill>
                    <a:round/>
                    <a:headEnd type="none" w="sm" len="sm"/>
                    <a:tailEnd type="none" w="sm" len="sm"/>
                  </a:ln>
                  <a:solidFill>
                    <a:srgbClr val="862110"/>
                  </a:solidFill>
                  <a:effectLst>
                    <a:outerShdw dist="53882" dir="2700000" algn="ctr" rotWithShape="0">
                      <a:srgbClr val="9999FF"/>
                    </a:outerShdw>
                  </a:effectLst>
                  <a:latin typeface="Constantia"/>
                </a:rPr>
                <a:t>Генриха </a:t>
              </a:r>
              <a:r>
                <a:rPr lang="fr-FR" sz="3600" b="1" kern="10">
                  <a:ln w="9525">
                    <a:solidFill>
                      <a:srgbClr val="CC99FF"/>
                    </a:solidFill>
                    <a:round/>
                    <a:headEnd type="none" w="sm" len="sm"/>
                    <a:tailEnd type="none" w="sm" len="sm"/>
                  </a:ln>
                  <a:solidFill>
                    <a:srgbClr val="862110"/>
                  </a:solidFill>
                  <a:effectLst>
                    <a:outerShdw dist="53882" dir="2700000" algn="ctr" rotWithShape="0">
                      <a:srgbClr val="9999FF"/>
                    </a:outerShdw>
                  </a:effectLst>
                  <a:latin typeface="Constantia"/>
                </a:rPr>
                <a:t>II</a:t>
              </a:r>
              <a:endParaRPr lang="ru-RU" sz="3600" b="1" kern="10">
                <a:ln w="9525">
                  <a:solidFill>
                    <a:srgbClr val="CC99FF"/>
                  </a:solidFill>
                  <a:round/>
                  <a:headEnd type="none" w="sm" len="sm"/>
                  <a:tailEnd type="none" w="sm" len="sm"/>
                </a:ln>
                <a:solidFill>
                  <a:srgbClr val="862110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Constantia"/>
              </a:endParaRPr>
            </a:p>
          </p:txBody>
        </p:sp>
      </p:grpSp>
      <p:sp>
        <p:nvSpPr>
          <p:cNvPr id="26635" name="WordArt 11" descr="Зеленый мрамор"/>
          <p:cNvSpPr>
            <a:spLocks noChangeArrowheads="1" noChangeShapeType="1" noTextEdit="1"/>
          </p:cNvSpPr>
          <p:nvPr/>
        </p:nvSpPr>
        <p:spPr bwMode="auto">
          <a:xfrm>
            <a:off x="762000" y="2743200"/>
            <a:ext cx="2133600" cy="3984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spc="720">
                <a:ln w="9525">
                  <a:noFill/>
                  <a:round/>
                  <a:headEnd type="none" w="sm" len="sm"/>
                  <a:tailEnd type="none" w="sm" len="sm"/>
                </a:ln>
                <a:solidFill>
                  <a:srgbClr val="EB6E5A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Constantia"/>
              </a:rPr>
              <a:t>-судебная</a:t>
            </a:r>
          </a:p>
        </p:txBody>
      </p:sp>
      <p:sp>
        <p:nvSpPr>
          <p:cNvPr id="26636" name="WordArt 12" descr="Зеленый мрамор"/>
          <p:cNvSpPr>
            <a:spLocks noChangeArrowheads="1" noChangeShapeType="1" noTextEdit="1"/>
          </p:cNvSpPr>
          <p:nvPr/>
        </p:nvSpPr>
        <p:spPr bwMode="auto">
          <a:xfrm>
            <a:off x="990600" y="3276600"/>
            <a:ext cx="21336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spc="720">
                <a:ln w="9525">
                  <a:noFill/>
                  <a:round/>
                  <a:headEnd type="none" w="sm" len="sm"/>
                  <a:tailEnd type="none" w="sm" len="sm"/>
                </a:ln>
                <a:solidFill>
                  <a:srgbClr val="EB6E5A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Constantia"/>
              </a:rPr>
              <a:t>-военная</a:t>
            </a:r>
          </a:p>
        </p:txBody>
      </p:sp>
      <p:sp>
        <p:nvSpPr>
          <p:cNvPr id="26637" name="WordArt 13" descr="Зеленый мрамор"/>
          <p:cNvSpPr>
            <a:spLocks noChangeArrowheads="1" noChangeShapeType="1" noTextEdit="1"/>
          </p:cNvSpPr>
          <p:nvPr/>
        </p:nvSpPr>
        <p:spPr bwMode="auto">
          <a:xfrm>
            <a:off x="990600" y="3733800"/>
            <a:ext cx="2867025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spc="720">
                <a:ln w="9525">
                  <a:noFill/>
                  <a:round/>
                  <a:headEnd type="none" w="sm" len="sm"/>
                  <a:tailEnd type="none" w="sm" len="sm"/>
                </a:ln>
                <a:solidFill>
                  <a:srgbClr val="EB6E5A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Constantia"/>
              </a:rPr>
              <a:t>-реформа</a:t>
            </a:r>
          </a:p>
          <a:p>
            <a:pPr algn="ctr"/>
            <a:r>
              <a:rPr lang="ru-RU" sz="3600" b="1" i="1" kern="10" spc="720">
                <a:ln w="9525">
                  <a:noFill/>
                  <a:round/>
                  <a:headEnd type="none" w="sm" len="sm"/>
                  <a:tailEnd type="none" w="sm" len="sm"/>
                </a:ln>
                <a:solidFill>
                  <a:srgbClr val="EB6E5A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Constantia"/>
              </a:rPr>
              <a:t>управления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352800" y="914400"/>
            <a:ext cx="5205413" cy="1857375"/>
            <a:chOff x="2112" y="576"/>
            <a:chExt cx="3279" cy="1170"/>
          </a:xfrm>
        </p:grpSpPr>
        <p:sp>
          <p:nvSpPr>
            <p:cNvPr id="1043" name="AutoShape 14"/>
            <p:cNvSpPr>
              <a:spLocks noChangeArrowheads="1"/>
            </p:cNvSpPr>
            <p:nvPr/>
          </p:nvSpPr>
          <p:spPr bwMode="auto">
            <a:xfrm rot="-2006007">
              <a:off x="2112" y="1440"/>
              <a:ext cx="615" cy="306"/>
            </a:xfrm>
            <a:prstGeom prst="rightArrow">
              <a:avLst>
                <a:gd name="adj1" fmla="val 50000"/>
                <a:gd name="adj2" fmla="val 50245"/>
              </a:avLst>
            </a:prstGeom>
            <a:solidFill>
              <a:schemeClr val="accent1"/>
            </a:solidFill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44" name="Group 20"/>
            <p:cNvGrpSpPr>
              <a:grpSpLocks/>
            </p:cNvGrpSpPr>
            <p:nvPr/>
          </p:nvGrpSpPr>
          <p:grpSpPr bwMode="auto">
            <a:xfrm>
              <a:off x="2832" y="576"/>
              <a:ext cx="2559" cy="1058"/>
              <a:chOff x="2832" y="576"/>
              <a:chExt cx="2559" cy="1058"/>
            </a:xfrm>
          </p:grpSpPr>
          <p:graphicFrame>
            <p:nvGraphicFramePr>
              <p:cNvPr id="1028" name="Object 17"/>
              <p:cNvGraphicFramePr>
                <a:graphicFrameLocks noChangeAspect="1"/>
              </p:cNvGraphicFramePr>
              <p:nvPr/>
            </p:nvGraphicFramePr>
            <p:xfrm>
              <a:off x="2832" y="576"/>
              <a:ext cx="1296" cy="1058"/>
            </p:xfrm>
            <a:graphic>
              <a:graphicData uri="http://schemas.openxmlformats.org/presentationml/2006/ole">
                <p:oleObj spid="_x0000_s1028" name="Clip" r:id="rId4" imgW="881280" imgH="719280" progId="">
                  <p:embed/>
                </p:oleObj>
              </a:graphicData>
            </a:graphic>
          </p:graphicFrame>
          <p:sp>
            <p:nvSpPr>
              <p:cNvPr id="26642" name="Text Box 18"/>
              <p:cNvSpPr txBox="1">
                <a:spLocks noChangeArrowheads="1"/>
              </p:cNvSpPr>
              <p:nvPr/>
            </p:nvSpPr>
            <p:spPr bwMode="auto">
              <a:xfrm>
                <a:off x="4150" y="707"/>
                <a:ext cx="1241" cy="756"/>
              </a:xfrm>
              <a:prstGeom prst="rect">
                <a:avLst/>
              </a:prstGeom>
              <a:noFill/>
              <a:ln w="762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ru-RU" b="1" i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nstantia" pitchFamily="18" charset="0"/>
                  </a:rPr>
                  <a:t>Введение</a:t>
                </a:r>
              </a:p>
              <a:p>
                <a:pPr algn="ctr">
                  <a:defRPr/>
                </a:pPr>
                <a:r>
                  <a:rPr lang="ru-RU" b="1" i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nstantia" pitchFamily="18" charset="0"/>
                  </a:rPr>
                  <a:t>суда </a:t>
                </a:r>
              </a:p>
              <a:p>
                <a:pPr algn="ctr">
                  <a:defRPr/>
                </a:pPr>
                <a:r>
                  <a:rPr lang="ru-RU" b="1" i="1" dirty="0">
                    <a:solidFill>
                      <a:schemeClr val="accent3">
                        <a:lumMod val="60000"/>
                        <a:lumOff val="40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nstantia" pitchFamily="18" charset="0"/>
                  </a:rPr>
                  <a:t>присяжных</a:t>
                </a:r>
              </a:p>
            </p:txBody>
          </p:sp>
        </p:grp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3505200" y="2819400"/>
            <a:ext cx="4805363" cy="1828800"/>
            <a:chOff x="2208" y="1776"/>
            <a:chExt cx="3027" cy="1152"/>
          </a:xfrm>
        </p:grpSpPr>
        <p:sp>
          <p:nvSpPr>
            <p:cNvPr id="1040" name="AutoShape 15"/>
            <p:cNvSpPr>
              <a:spLocks noChangeArrowheads="1"/>
            </p:cNvSpPr>
            <p:nvPr/>
          </p:nvSpPr>
          <p:spPr bwMode="auto">
            <a:xfrm>
              <a:off x="2208" y="2192"/>
              <a:ext cx="615" cy="306"/>
            </a:xfrm>
            <a:prstGeom prst="rightArrow">
              <a:avLst>
                <a:gd name="adj1" fmla="val 50000"/>
                <a:gd name="adj2" fmla="val 5024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7" name="Object 22"/>
            <p:cNvGraphicFramePr>
              <a:graphicFrameLocks noChangeAspect="1"/>
            </p:cNvGraphicFramePr>
            <p:nvPr/>
          </p:nvGraphicFramePr>
          <p:xfrm>
            <a:off x="2880" y="1790"/>
            <a:ext cx="1191" cy="1138"/>
          </p:xfrm>
          <a:graphic>
            <a:graphicData uri="http://schemas.openxmlformats.org/presentationml/2006/ole">
              <p:oleObj spid="_x0000_s1027" name="Clip" r:id="rId5" imgW="3627000" imgH="3466800" progId="">
                <p:embed/>
              </p:oleObj>
            </a:graphicData>
          </a:graphic>
        </p:graphicFrame>
        <p:sp>
          <p:nvSpPr>
            <p:cNvPr id="26647" name="Text Box 23"/>
            <p:cNvSpPr txBox="1">
              <a:spLocks noChangeArrowheads="1"/>
            </p:cNvSpPr>
            <p:nvPr/>
          </p:nvSpPr>
          <p:spPr bwMode="auto">
            <a:xfrm>
              <a:off x="4128" y="1776"/>
              <a:ext cx="1094" cy="523"/>
            </a:xfrm>
            <a:prstGeom prst="rect">
              <a:avLst/>
            </a:prstGeom>
            <a:noFill/>
            <a:ln w="762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b="1" i="1" dirty="0">
                  <a:solidFill>
                    <a:schemeClr val="accent3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Щитовые</a:t>
              </a:r>
            </a:p>
            <a:p>
              <a:pPr algn="ctr">
                <a:defRPr/>
              </a:pPr>
              <a:r>
                <a:rPr lang="ru-RU" b="1" i="1" dirty="0">
                  <a:solidFill>
                    <a:schemeClr val="accent3">
                      <a:lumMod val="60000"/>
                      <a:lumOff val="4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tantia" pitchFamily="18" charset="0"/>
                </a:rPr>
                <a:t>деньги</a:t>
              </a:r>
            </a:p>
          </p:txBody>
        </p:sp>
        <p:sp>
          <p:nvSpPr>
            <p:cNvPr id="26649" name="Text Box 25"/>
            <p:cNvSpPr txBox="1">
              <a:spLocks noChangeArrowheads="1"/>
            </p:cNvSpPr>
            <p:nvPr/>
          </p:nvSpPr>
          <p:spPr bwMode="auto">
            <a:xfrm>
              <a:off x="4109" y="2592"/>
              <a:ext cx="1126" cy="291"/>
            </a:xfrm>
            <a:prstGeom prst="rect">
              <a:avLst/>
            </a:prstGeom>
            <a:noFill/>
            <a:ln w="762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b="1" i="1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Constantia" pitchFamily="18" charset="0"/>
                </a:rPr>
                <a:t>ополчение</a:t>
              </a:r>
            </a:p>
          </p:txBody>
        </p:sp>
      </p:grp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3657600" y="4772025"/>
            <a:ext cx="5197475" cy="1933575"/>
            <a:chOff x="2304" y="3006"/>
            <a:chExt cx="3274" cy="1218"/>
          </a:xfrm>
        </p:grpSpPr>
        <p:sp>
          <p:nvSpPr>
            <p:cNvPr id="1038" name="AutoShape 16"/>
            <p:cNvSpPr>
              <a:spLocks noChangeArrowheads="1"/>
            </p:cNvSpPr>
            <p:nvPr/>
          </p:nvSpPr>
          <p:spPr bwMode="auto">
            <a:xfrm rot="2279210">
              <a:off x="2304" y="3006"/>
              <a:ext cx="615" cy="306"/>
            </a:xfrm>
            <a:prstGeom prst="rightArrow">
              <a:avLst>
                <a:gd name="adj1" fmla="val 50000"/>
                <a:gd name="adj2" fmla="val 50245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026" name="Object 27"/>
            <p:cNvGraphicFramePr>
              <a:graphicFrameLocks noChangeAspect="1"/>
            </p:cNvGraphicFramePr>
            <p:nvPr/>
          </p:nvGraphicFramePr>
          <p:xfrm>
            <a:off x="2972" y="3072"/>
            <a:ext cx="532" cy="1152"/>
          </p:xfrm>
          <a:graphic>
            <a:graphicData uri="http://schemas.openxmlformats.org/presentationml/2006/ole">
              <p:oleObj spid="_x0000_s1026" name="Clip" r:id="rId6" imgW="451440" imgH="1564200" progId="">
                <p:embed/>
              </p:oleObj>
            </a:graphicData>
          </a:graphic>
        </p:graphicFrame>
        <p:sp>
          <p:nvSpPr>
            <p:cNvPr id="26652" name="Text Box 28"/>
            <p:cNvSpPr txBox="1">
              <a:spLocks noChangeArrowheads="1"/>
            </p:cNvSpPr>
            <p:nvPr/>
          </p:nvSpPr>
          <p:spPr bwMode="auto">
            <a:xfrm>
              <a:off x="3552" y="3024"/>
              <a:ext cx="2026" cy="1028"/>
            </a:xfrm>
            <a:prstGeom prst="rect">
              <a:avLst/>
            </a:prstGeom>
            <a:noFill/>
            <a:ln w="762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ru-RU" sz="2000" b="1" i="1" dirty="0">
                  <a:solidFill>
                    <a:schemeClr val="accent3">
                      <a:lumMod val="60000"/>
                      <a:lumOff val="40000"/>
                    </a:schemeClr>
                  </a:solidFill>
                  <a:latin typeface="Constantia" pitchFamily="18" charset="0"/>
                </a:rPr>
                <a:t>Усиление власти шерифа - сбор налогов, командование ополчением, борьба с преступниками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66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6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1" grpId="0" animBg="1"/>
      <p:bldP spid="26635" grpId="0" build="p"/>
      <p:bldP spid="26636" grpId="0" build="p"/>
      <p:bldP spid="26637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5. Иоанн Безземельный.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000500" y="1000125"/>
            <a:ext cx="4357688" cy="5572125"/>
          </a:xfrm>
        </p:spPr>
        <p:txBody>
          <a:bodyPr>
            <a:normAutofit fontScale="85000" lnSpcReduction="2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Сын и преемник Генриха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II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, Ричард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I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 Львиное Сердце, почти все свое правление провел вне Англии. А после его смерти престол занял его брат Иоанн.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Новый король не отличался ни политическим даром отца, ни доблестью и твердостью брата.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Иоанн хотел подчинить себе баронов. Без всяких оснований прогонял неугодных им и забирал земли – отсюда и прозвище Безземельный.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Стремясь  подчинить себе церковь он вступил в конфликт с папой Иннокентием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II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Папа отлучил Иоанна от церкви, Иоанн признал поражение, стал вассалом папы, заплатил ему 1000 фунтов, а затем возобновил войну с Францией, но неудачно.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  <p:pic>
        <p:nvPicPr>
          <p:cNvPr id="5" name="Picture 11" descr="Рисунок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 bright="-12000" contrast="12000"/>
          </a:blip>
          <a:srcRect/>
          <a:stretch>
            <a:fillRect/>
          </a:stretch>
        </p:blipFill>
        <p:spPr>
          <a:xfrm>
            <a:off x="928662" y="1009935"/>
            <a:ext cx="3000396" cy="4995557"/>
          </a:xfrm>
          <a:prstGeom prst="ellipse">
            <a:avLst/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6. Великая Хартия Вольностей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14375"/>
            <a:ext cx="3657600" cy="5457825"/>
          </a:xfrm>
        </p:spPr>
        <p:txBody>
          <a:bodyPr>
            <a:normAutofit fontScale="92500" lnSpcReduction="1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-не арестовывать без решения суда,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-ограничение власти короля и баронов над рыцарями,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-подтверждение вольности городов,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-создание «совета 25» для контроля короля и знати,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Но Иоанн, недовольный Хартией в союзе с папой на чал войну, но в самом ее разгаре умер. 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К власти пришел его сын Генрих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III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  <p:pic>
        <p:nvPicPr>
          <p:cNvPr id="5" name="Picture 8" descr="Рисунок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>
          <a:xfrm>
            <a:off x="4714875" y="561975"/>
            <a:ext cx="3143250" cy="5832475"/>
          </a:xfrm>
          <a:noFill/>
        </p:spPr>
      </p:pic>
      <p:sp>
        <p:nvSpPr>
          <p:cNvPr id="6" name="TextBox 5"/>
          <p:cNvSpPr txBox="1"/>
          <p:nvPr/>
        </p:nvSpPr>
        <p:spPr>
          <a:xfrm>
            <a:off x="7000875" y="5429250"/>
            <a:ext cx="1643063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1215 год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7. Созыв Парламента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270375" y="785813"/>
            <a:ext cx="4302125" cy="5929312"/>
          </a:xfrm>
        </p:spPr>
        <p:txBody>
          <a:bodyPr>
            <a:normAutofit lnSpcReduction="10000"/>
          </a:bodyPr>
          <a:lstStyle/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Король пообещал  не решать важные дела без баронов и раздать им земли иностранцев.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Но среди оппозиции начался раскол и вновь началась война. Король и его сын попали в плен.</a:t>
            </a:r>
          </a:p>
          <a:p>
            <a:pPr marL="342900" indent="-34290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 </a:t>
            </a:r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1265 г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.вождь восставших </a:t>
            </a:r>
            <a:r>
              <a:rPr lang="ru-RU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Монфор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 собрал представителей населения. Это собрание получило название </a:t>
            </a:r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ПАРЛАМЕНТ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 (место, где говорят). Но в это время восстали крестьяне и </a:t>
            </a:r>
            <a:r>
              <a:rPr lang="ru-RU" dirty="0" err="1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Монфор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 погиб.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dirty="0">
              <a:latin typeface="Constantia" pitchFamily="18" charset="0"/>
            </a:endParaRPr>
          </a:p>
        </p:txBody>
      </p:sp>
      <p:pic>
        <p:nvPicPr>
          <p:cNvPr id="5" name="Picture 11" descr="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 bright="6000" contrast="36000"/>
          </a:blip>
          <a:srcRect/>
          <a:stretch>
            <a:fillRect/>
          </a:stretch>
        </p:blipFill>
        <p:spPr>
          <a:xfrm>
            <a:off x="357188" y="642938"/>
            <a:ext cx="3714750" cy="561975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Роль парламента в системе государственного управления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50" y="1143000"/>
            <a:ext cx="3829050" cy="5572125"/>
          </a:xfrm>
        </p:spPr>
        <p:txBody>
          <a:bodyPr>
            <a:normAutofit fontScale="925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Король восстановил власть, но понял, что без поддержки части населения управлять страной трудно. В 14 веке парламент разделился на палату общин и палату лордов.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 палату общин выбирались по 2 рыцаря от графства и по 2 горожанина. Между ними отсутствовала вражда и парламент легко добивался от короля уступок 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dirty="0">
              <a:latin typeface="Constantia" pitchFamily="18" charset="0"/>
            </a:endParaRPr>
          </a:p>
        </p:txBody>
      </p:sp>
      <p:pic>
        <p:nvPicPr>
          <p:cNvPr id="5" name="Picture 8" descr="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lum contrast="12000"/>
          </a:blip>
          <a:srcRect/>
          <a:stretch>
            <a:fillRect/>
          </a:stretch>
        </p:blipFill>
        <p:spPr>
          <a:xfrm>
            <a:off x="4357686" y="1285859"/>
            <a:ext cx="4286280" cy="4857785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86500" y="265113"/>
            <a:ext cx="2643188" cy="6378575"/>
          </a:xfrm>
        </p:spPr>
        <p:txBody>
          <a:bodyPr>
            <a:noAutofit/>
          </a:bodyPr>
          <a:lstStyle/>
          <a:p>
            <a:pPr eaLnBrk="1" fontAlgn="auto" hangingPunct="1">
              <a:buClr>
                <a:schemeClr val="bg2"/>
              </a:buClr>
              <a:defRPr/>
            </a:pPr>
            <a:r>
              <a:rPr lang="ru-RU" sz="2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Палата лордов </a:t>
            </a:r>
            <a:r>
              <a:rPr lang="ru-RU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включала аббатов, епископов и знатных феодалов. Лорды отклоняли наиболее смелые законы </a:t>
            </a:r>
            <a:r>
              <a:rPr lang="ru-RU" sz="2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палаты общин </a:t>
            </a:r>
            <a:r>
              <a:rPr lang="ru-RU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</a:t>
            </a:r>
          </a:p>
          <a:p>
            <a:pPr eaLnBrk="1" fontAlgn="auto" hangingPunct="1">
              <a:buClr>
                <a:schemeClr val="bg2"/>
              </a:buClr>
              <a:defRPr/>
            </a:pPr>
            <a:r>
              <a:rPr lang="ru-RU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Вскоре парламент стал не только утверждать налоги, но и принимать законы. </a:t>
            </a:r>
          </a:p>
          <a:p>
            <a:pPr eaLnBrk="1" fontAlgn="auto" hangingPunct="1">
              <a:buClr>
                <a:schemeClr val="bg2"/>
              </a:buClr>
              <a:defRPr/>
            </a:pPr>
            <a:r>
              <a:rPr lang="ru-RU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Парламент оказывал огромное влияние на жизнь страны.</a:t>
            </a:r>
          </a:p>
          <a:p>
            <a:pPr eaLnBrk="1" fontAlgn="auto" hangingPunct="1">
              <a:defRPr/>
            </a:pPr>
            <a:endParaRPr lang="ru-RU" sz="2200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  <p:pic>
        <p:nvPicPr>
          <p:cNvPr id="5" name="Picture 13" descr="1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lum bright="6000" contrast="30000"/>
          </a:blip>
          <a:srcRect l="20720" r="20720"/>
          <a:stretch>
            <a:fillRect/>
          </a:stretch>
        </p:blipFill>
        <p:spPr>
          <a:xfrm>
            <a:off x="500034" y="285728"/>
            <a:ext cx="5357818" cy="5953131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57188" y="642938"/>
            <a:ext cx="9144001" cy="64293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Итоги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 </a:t>
            </a:r>
            <a:r>
              <a:rPr 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XIII-XIV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 вв. в Англии, как и во Франции, укрепилось централизованное государство с сословным представительством.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Домашнее задание</a:t>
            </a:r>
            <a:endParaRPr lang="ru-RU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§20, доделать таблицу. Знать основные понятие по теме.  В рабочей тетради задания 3, 4, 7 (§20, с. 63-65)</a:t>
            </a: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676400" y="1571625"/>
            <a:ext cx="7289800" cy="19383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0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Усиление королевской власти </a:t>
            </a:r>
          </a:p>
          <a:p>
            <a:pPr algn="ctr">
              <a:defRPr/>
            </a:pPr>
            <a:r>
              <a:rPr lang="ru-RU" sz="40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 Англии в </a:t>
            </a:r>
            <a:r>
              <a:rPr lang="en-US" sz="40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XI-XII </a:t>
            </a:r>
            <a:r>
              <a:rPr lang="ru-RU" sz="40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веках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ln w="76200"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ПЛАН 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УРОКА: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  <a:ln w="76200"/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1.Завоевание Англии нормандцами.</a:t>
            </a:r>
          </a:p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2.Последствия завоевания.</a:t>
            </a:r>
          </a:p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3.Борьба короля и феодалов.</a:t>
            </a:r>
          </a:p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4.Реформы Генриха </a:t>
            </a:r>
            <a:r>
              <a:rPr lang="en-US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II</a:t>
            </a:r>
            <a:r>
              <a:rPr lang="ru-RU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5. Иоанн Безземельный.</a:t>
            </a:r>
          </a:p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6. Великая Хартия Вольностей.</a:t>
            </a:r>
          </a:p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7. Созыв Парламента.</a:t>
            </a:r>
          </a:p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8. Роль Парламента в государственном управлении.</a:t>
            </a:r>
            <a:endParaRPr lang="ru-RU" sz="3200" b="1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endParaRPr lang="ru-RU" b="1" dirty="0">
              <a:solidFill>
                <a:schemeClr val="bg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 w="76200"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Задание на </a:t>
            </a:r>
            <a:r>
              <a:rPr lang="ru-RU" sz="3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урок:</a:t>
            </a:r>
            <a:endParaRPr lang="ru-RU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itchFamily="18" charset="0"/>
            </a:endParaRPr>
          </a:p>
        </p:txBody>
      </p:sp>
      <p:sp>
        <p:nvSpPr>
          <p:cNvPr id="16386" name="Rectangle 2" descr="Голубая тисненая бумага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  <a:ln w="76200"/>
        </p:spPr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ru-RU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Сравните причины </a:t>
            </a:r>
            <a:r>
              <a:rPr lang="ru-RU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возникновения </a:t>
            </a:r>
            <a:r>
              <a:rPr lang="ru-RU" sz="36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централизованных государств в Англии и во </a:t>
            </a:r>
            <a:r>
              <a:rPr lang="ru-RU" sz="36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Франции</a:t>
            </a:r>
            <a:endParaRPr lang="ru-RU" sz="3600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85813" y="4000500"/>
          <a:ext cx="7000923" cy="2214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3641"/>
                <a:gridCol w="2333641"/>
                <a:gridCol w="2333641"/>
              </a:tblGrid>
              <a:tr h="73819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onstantia" pitchFamily="18" charset="0"/>
                        </a:rPr>
                        <a:t>Страна</a:t>
                      </a:r>
                      <a:endParaRPr lang="ru-RU" sz="28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onstantia" pitchFamily="18" charset="0"/>
                        </a:rPr>
                        <a:t>Различие</a:t>
                      </a:r>
                      <a:endParaRPr lang="ru-RU" sz="28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Constantia" pitchFamily="18" charset="0"/>
                        </a:rPr>
                        <a:t>Общее</a:t>
                      </a:r>
                      <a:endParaRPr lang="ru-RU" sz="28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Constantia" pitchFamily="18" charset="0"/>
                        </a:rPr>
                        <a:t>Англия</a:t>
                      </a:r>
                      <a:endParaRPr lang="ru-RU" sz="32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3819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Constantia" pitchFamily="18" charset="0"/>
                        </a:rPr>
                        <a:t>Франция</a:t>
                      </a:r>
                      <a:endParaRPr lang="ru-RU" sz="32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8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28625" y="0"/>
            <a:ext cx="8029575" cy="1276350"/>
          </a:xfrm>
          <a:ln w="76200"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1.Завоевание Англии нормандцами.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357313"/>
            <a:ext cx="3810000" cy="4929187"/>
          </a:xfrm>
          <a:ln w="76200"/>
        </p:spPr>
        <p:txBody>
          <a:bodyPr>
            <a:no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bg2"/>
              </a:buClr>
              <a:buFont typeface="Wingdings"/>
              <a:buChar char=""/>
              <a:defRPr/>
            </a:pPr>
            <a:r>
              <a:rPr lang="ru-RU" sz="2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 1066 г</a:t>
            </a:r>
            <a:r>
              <a:rPr lang="ru-RU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 в </a:t>
            </a:r>
            <a:r>
              <a:rPr lang="ru-RU" sz="2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Англии прекратилась старая династия</a:t>
            </a:r>
            <a:r>
              <a:rPr lang="ru-RU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 При </a:t>
            </a:r>
            <a:r>
              <a:rPr lang="ru-RU" sz="2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поддержке Папы на престол стал претендовать </a:t>
            </a:r>
            <a:r>
              <a:rPr lang="ru-RU" sz="22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герцог нормандский - Вильгельм</a:t>
            </a:r>
            <a:r>
              <a:rPr lang="ru-RU" sz="2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bg2"/>
              </a:buClr>
              <a:buFont typeface="Wingdings"/>
              <a:buChar char=""/>
              <a:defRPr/>
            </a:pPr>
            <a:r>
              <a:rPr lang="ru-RU" sz="2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Его войско переправилось через Ла-Манш и в битве при </a:t>
            </a:r>
            <a:r>
              <a:rPr lang="ru-RU" sz="2200" b="1" i="1" dirty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Гастингсе</a:t>
            </a:r>
            <a:r>
              <a:rPr lang="ru-RU" sz="2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 разгромило англосаксов</a:t>
            </a:r>
            <a:r>
              <a:rPr lang="ru-RU" sz="22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 Английский </a:t>
            </a:r>
            <a:r>
              <a:rPr lang="ru-RU" sz="22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король несмотря на мужество крестьян, погиб вместе со своей конной дружиной.</a:t>
            </a:r>
          </a:p>
        </p:txBody>
      </p:sp>
      <p:pic>
        <p:nvPicPr>
          <p:cNvPr id="8" name="Picture 11" descr="Рисунок1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58" y="1428736"/>
            <a:ext cx="4000528" cy="2071703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Picture 11" descr="Рисунок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428596" y="4000504"/>
            <a:ext cx="4000528" cy="20717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nimBg="1"/>
      <p:bldP spid="2970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5"/>
          <p:cNvSpPr>
            <a:spLocks noGrp="1" noChangeArrowheads="1"/>
          </p:cNvSpPr>
          <p:nvPr>
            <p:ph type="title"/>
          </p:nvPr>
        </p:nvSpPr>
        <p:spPr>
          <a:xfrm>
            <a:off x="214313" y="0"/>
            <a:ext cx="8643937" cy="785813"/>
          </a:xfrm>
          <a:ln w="76200"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1.Завоевание Англии нормандцами.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4500563" y="785813"/>
            <a:ext cx="3810000" cy="5786437"/>
          </a:xfrm>
        </p:spPr>
        <p:txBody>
          <a:bodyPr>
            <a:normAutofit/>
          </a:bodyPr>
          <a:lstStyle/>
          <a:p>
            <a:pPr marL="342900" indent="-34290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Нормандский герцог был провозглашен королем </a:t>
            </a:r>
            <a:r>
              <a:rPr lang="ru-RU" b="1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Вильгельмом Завоевателем</a:t>
            </a: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 Несмотря на потерю Лондона, англосаксы несколько лет продолжали борьбу.</a:t>
            </a:r>
          </a:p>
          <a:p>
            <a:pPr marL="342900" indent="-34290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Wingdings"/>
              <a:buChar char=""/>
              <a:defRPr/>
            </a:pPr>
            <a:r>
              <a:rPr lang="ru-RU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 ответ на это нормандские рыцари совершали набеги в непокорные районы на севере страны и подвергали их опустошению.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ru-RU" dirty="0">
              <a:solidFill>
                <a:schemeClr val="accent3">
                  <a:lumMod val="60000"/>
                  <a:lumOff val="40000"/>
                </a:schemeClr>
              </a:solidFill>
              <a:latin typeface="Constantia" pitchFamily="18" charset="0"/>
            </a:endParaRP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576263" y="5516563"/>
            <a:ext cx="3749675" cy="1200150"/>
          </a:xfrm>
          <a:prstGeom prst="rect">
            <a:avLst/>
          </a:prstGeom>
          <a:noFill/>
          <a:ln w="762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Вильгельм Завоеватель</a:t>
            </a:r>
          </a:p>
          <a:p>
            <a:pPr algn="ctr">
              <a:defRPr/>
            </a:pPr>
            <a:r>
              <a:rPr lang="ru-RU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Средневековая</a:t>
            </a:r>
          </a:p>
          <a:p>
            <a:pPr algn="ctr">
              <a:defRPr/>
            </a:pPr>
            <a:r>
              <a:rPr lang="ru-RU" b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миниатюра.</a:t>
            </a:r>
          </a:p>
        </p:txBody>
      </p:sp>
      <p:pic>
        <p:nvPicPr>
          <p:cNvPr id="10" name="Picture 15" descr="1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>
            <a:lum bright="-6000" contrast="24000"/>
          </a:blip>
          <a:srcRect/>
          <a:stretch>
            <a:fillRect/>
          </a:stretch>
        </p:blipFill>
        <p:spPr>
          <a:xfrm>
            <a:off x="1071563" y="1000125"/>
            <a:ext cx="2571750" cy="45227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animBg="1"/>
      <p:bldP spid="9" grpId="0" build="p"/>
      <p:bldP spid="2049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85813"/>
          </a:xfrm>
          <a:ln w="76200"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2.Последствия завоевания.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28625" y="928688"/>
            <a:ext cx="4429125" cy="5572125"/>
          </a:xfrm>
          <a:ln w="76200"/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bg2"/>
              </a:buClr>
              <a:buFont typeface="Wingdings"/>
              <a:buChar char=""/>
              <a:defRPr/>
            </a:pP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Вильгельм отобрал земли у местной знати и распределил ее между своими рыцарями. Но их наделы были разбросаны по стране.  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itchFamily="18" charset="0"/>
              </a:rPr>
              <a:t>ПОЧЕМУ?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bg2"/>
              </a:buClr>
              <a:buFont typeface="Wingdings"/>
              <a:buChar char=""/>
              <a:defRPr/>
            </a:pP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Все феодалы дали присягу на верность королю. Это усилило королевскую власть и положило начало образованию централизованного государства в Англии.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bg2"/>
              </a:buClr>
              <a:buFont typeface="Arial" pitchFamily="34" charset="0"/>
              <a:buNone/>
              <a:defRPr/>
            </a:pPr>
            <a:endParaRPr lang="ru-RU" sz="2800" dirty="0">
              <a:solidFill>
                <a:schemeClr val="bg1"/>
              </a:solidFill>
              <a:latin typeface="Constantia" pitchFamily="18" charset="0"/>
            </a:endParaRP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5286375" y="4000500"/>
            <a:ext cx="3000375" cy="1570038"/>
          </a:xfrm>
          <a:prstGeom prst="rect">
            <a:avLst/>
          </a:prstGeom>
          <a:noFill/>
          <a:ln w="762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Король, рыцари и</a:t>
            </a:r>
          </a:p>
          <a:p>
            <a:pPr algn="ctr">
              <a:defRPr/>
            </a:pPr>
            <a:r>
              <a:rPr lang="ru-RU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архиепископ.</a:t>
            </a:r>
          </a:p>
          <a:p>
            <a:pPr algn="ctr">
              <a:defRPr/>
            </a:pPr>
            <a:r>
              <a:rPr lang="ru-RU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Средневековая</a:t>
            </a:r>
          </a:p>
          <a:p>
            <a:pPr algn="ctr">
              <a:defRPr/>
            </a:pPr>
            <a:r>
              <a:rPr lang="ru-RU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миниатюра.</a:t>
            </a:r>
          </a:p>
        </p:txBody>
      </p:sp>
      <p:pic>
        <p:nvPicPr>
          <p:cNvPr id="9" name="Picture 9" descr="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>
            <a:lum bright="-12000" contrast="10000"/>
          </a:blip>
          <a:srcRect/>
          <a:stretch>
            <a:fillRect/>
          </a:stretch>
        </p:blipFill>
        <p:spPr>
          <a:xfrm>
            <a:off x="5000628" y="1071546"/>
            <a:ext cx="3622050" cy="2616717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5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5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  <p:bldP spid="22531" grpId="0" build="p"/>
      <p:bldP spid="2253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00125"/>
          </a:xfrm>
          <a:ln w="76200"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2.Последствия завоевания.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0" y="1000125"/>
            <a:ext cx="4572000" cy="5500688"/>
          </a:xfrm>
          <a:ln w="76200"/>
        </p:spPr>
        <p:txBody>
          <a:bodyPr>
            <a:normAutofit fontScale="92500" lnSpcReduction="1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bg2"/>
              </a:buClr>
              <a:buFont typeface="Wingdings"/>
              <a:buNone/>
              <a:defRPr/>
            </a:pP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По приказу Вильгельма была проведена перепись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земель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и населения страны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. Ее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итогом стала  «Книга страшного суда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» - так как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люди давали сведения под присягой как на Страшном Суде Иисуса Христа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bg2"/>
              </a:buClr>
              <a:buFont typeface="Wingdings"/>
              <a:buNone/>
              <a:defRPr/>
            </a:pP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В «Книге» многие свободные крестьяне были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записаны 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Constantia" pitchFamily="18" charset="0"/>
              </a:rPr>
              <a:t>как зависимые - это усилило феодальный гнет.</a:t>
            </a:r>
          </a:p>
        </p:txBody>
      </p:sp>
      <p:pic>
        <p:nvPicPr>
          <p:cNvPr id="9" name="Picture 9" descr="1"/>
          <p:cNvPicPr>
            <a:picLocks noGrp="1" noChangeAspect="1" noChangeArrowheads="1"/>
          </p:cNvPicPr>
          <p:nvPr>
            <p:ph type="clipArt" sz="half" idx="4294967295"/>
          </p:nvPr>
        </p:nvPicPr>
        <p:blipFill>
          <a:blip r:embed="rId2" cstate="print">
            <a:lum contrast="30000"/>
          </a:blip>
          <a:srcRect/>
          <a:stretch>
            <a:fillRect/>
          </a:stretch>
        </p:blipFill>
        <p:spPr>
          <a:xfrm>
            <a:off x="214281" y="1142984"/>
            <a:ext cx="4000529" cy="3929090"/>
          </a:xfrm>
          <a:ln w="889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285750" y="5357813"/>
            <a:ext cx="3857625" cy="461962"/>
          </a:xfrm>
          <a:prstGeom prst="rect">
            <a:avLst/>
          </a:prstGeom>
          <a:noFill/>
          <a:ln w="762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Книга «Страшного суда»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5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  <p:bldP spid="25603" grpId="0" build="p"/>
      <p:bldP spid="256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785813"/>
          </a:xfrm>
          <a:ln w="76200"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itchFamily="18" charset="0"/>
              </a:rPr>
              <a:t>3.Борьба короля и феодалов.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429125" y="928688"/>
            <a:ext cx="4000500" cy="5715000"/>
          </a:xfrm>
          <a:ln w="76200"/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bg2"/>
              </a:buClr>
              <a:buFont typeface="Wingdings"/>
              <a:buChar char=""/>
              <a:defRPr/>
            </a:pP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 начале 12 века в Англии началась война между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королем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и баронами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 Война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длилась 20 лет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. Но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все же король взял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верхнего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под держали города и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рыцари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, недовольные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засильем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баронов.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bg2"/>
              </a:buClr>
              <a:buFont typeface="Wingdings"/>
              <a:buChar char=""/>
              <a:defRPr/>
            </a:pP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Крестьяне в период войны сбегали от хозяев и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создавали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отряды «вольных стрелков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». Об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их </a:t>
            </a:r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подвигах </a:t>
            </a:r>
            <a:r>
              <a:rPr lang="ru-RU" sz="2800" dirty="0">
                <a:solidFill>
                  <a:schemeClr val="accent3">
                    <a:lumMod val="60000"/>
                    <a:lumOff val="40000"/>
                  </a:schemeClr>
                </a:solidFill>
                <a:latin typeface="Constantia" pitchFamily="18" charset="0"/>
              </a:rPr>
              <a:t>слагались баллады.</a:t>
            </a:r>
          </a:p>
        </p:txBody>
      </p:sp>
      <p:sp>
        <p:nvSpPr>
          <p:cNvPr id="23561" name="Text Box 9"/>
          <p:cNvSpPr txBox="1">
            <a:spLocks noChangeArrowheads="1"/>
          </p:cNvSpPr>
          <p:nvPr/>
        </p:nvSpPr>
        <p:spPr bwMode="auto">
          <a:xfrm>
            <a:off x="539750" y="5516563"/>
            <a:ext cx="3319463" cy="1200150"/>
          </a:xfrm>
          <a:prstGeom prst="rect">
            <a:avLst/>
          </a:prstGeom>
          <a:noFill/>
          <a:ln w="762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Феодальная лестница.</a:t>
            </a:r>
          </a:p>
          <a:p>
            <a:pPr algn="ctr">
              <a:defRPr/>
            </a:pPr>
            <a:r>
              <a:rPr lang="ru-RU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Средневековая</a:t>
            </a:r>
          </a:p>
          <a:p>
            <a:pPr algn="ctr">
              <a:defRPr/>
            </a:pPr>
            <a:r>
              <a:rPr lang="ru-RU" b="1" i="1" dirty="0">
                <a:solidFill>
                  <a:schemeClr val="accent3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миниатюра.</a:t>
            </a:r>
          </a:p>
        </p:txBody>
      </p:sp>
      <p:pic>
        <p:nvPicPr>
          <p:cNvPr id="9" name="Picture 8" descr="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>
            <a:lum bright="6000" contrast="-10000"/>
          </a:blip>
          <a:srcRect/>
          <a:stretch>
            <a:fillRect/>
          </a:stretch>
        </p:blipFill>
        <p:spPr>
          <a:xfrm>
            <a:off x="357158" y="928670"/>
            <a:ext cx="3737681" cy="4596338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5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23555" grpId="0" build="p"/>
      <p:bldP spid="23561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752</TotalTime>
  <Words>917</Words>
  <Application>Microsoft Office PowerPoint</Application>
  <PresentationFormat>Экран (4:3)</PresentationFormat>
  <Paragraphs>107</Paragraphs>
  <Slides>18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Эркер</vt:lpstr>
      <vt:lpstr>Clip</vt:lpstr>
      <vt:lpstr>Выберите правильный ответ:</vt:lpstr>
      <vt:lpstr>Слайд 2</vt:lpstr>
      <vt:lpstr>ПЛАН УРОКА:</vt:lpstr>
      <vt:lpstr>Задание на урок:</vt:lpstr>
      <vt:lpstr>1.Завоевание Англии нормандцами.</vt:lpstr>
      <vt:lpstr>1.Завоевание Англии нормандцами.</vt:lpstr>
      <vt:lpstr>2.Последствия завоевания.</vt:lpstr>
      <vt:lpstr>2.Последствия завоевания.</vt:lpstr>
      <vt:lpstr>3.Борьба короля и феодалов.</vt:lpstr>
      <vt:lpstr>4.Реформы Генриха II.</vt:lpstr>
      <vt:lpstr>4.Реформы Генриха II.</vt:lpstr>
      <vt:lpstr>5. Иоанн Безземельный.</vt:lpstr>
      <vt:lpstr>6. Великая Хартия Вольностей</vt:lpstr>
      <vt:lpstr>7. Созыв Парламента</vt:lpstr>
      <vt:lpstr>Роль парламента в системе государственного управления</vt:lpstr>
      <vt:lpstr>Слайд 16</vt:lpstr>
      <vt:lpstr>Итоги</vt:lpstr>
      <vt:lpstr>Домашнее задание</vt:lpstr>
    </vt:vector>
  </TitlesOfParts>
  <Company>ШКОЛА 46 ЮЗАО МОСКВА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Усиление королевской власти в Англии в XI-XII веках</dc:title>
  <dc:creator>Костина Ирина</dc:creator>
  <cp:lastModifiedBy>Рина</cp:lastModifiedBy>
  <cp:revision>46</cp:revision>
  <dcterms:created xsi:type="dcterms:W3CDTF">1998-09-02T07:19:48Z</dcterms:created>
  <dcterms:modified xsi:type="dcterms:W3CDTF">2013-12-26T18:08:56Z</dcterms:modified>
</cp:coreProperties>
</file>