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9" r:id="rId5"/>
    <p:sldId id="258" r:id="rId6"/>
    <p:sldId id="260" r:id="rId7"/>
    <p:sldId id="261" r:id="rId8"/>
    <p:sldId id="262" r:id="rId9"/>
    <p:sldId id="263" r:id="rId10"/>
    <p:sldId id="266" r:id="rId11"/>
    <p:sldId id="268" r:id="rId12"/>
    <p:sldId id="270" r:id="rId13"/>
    <p:sldId id="271" r:id="rId14"/>
    <p:sldId id="264" r:id="rId15"/>
    <p:sldId id="265" r:id="rId16"/>
    <p:sldId id="269" r:id="rId17"/>
    <p:sldId id="267"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86" d="100"/>
          <a:sy n="86" d="100"/>
        </p:scale>
        <p:origin x="11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159935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35206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213534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384282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268382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267167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223975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42503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225667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252950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5D8BED-5390-41A2-9245-57192FCEF541}" type="datetimeFigureOut">
              <a:rPr lang="ru-RU" smtClean="0"/>
              <a:t>01.10.2018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F6F14F4-1477-4DE1-9923-9AFFF92E0E95}" type="slidenum">
              <a:rPr lang="ru-RU" smtClean="0"/>
              <a:t>‹#›</a:t>
            </a:fld>
            <a:endParaRPr lang="ru-RU" dirty="0"/>
          </a:p>
        </p:txBody>
      </p:sp>
    </p:spTree>
    <p:extLst>
      <p:ext uri="{BB962C8B-B14F-4D97-AF65-F5344CB8AC3E}">
        <p14:creationId xmlns:p14="http://schemas.microsoft.com/office/powerpoint/2010/main" val="7472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64999">
              <a:srgbClr val="F0EBD5"/>
            </a:gs>
            <a:gs pos="100000">
              <a:schemeClr val="bg1">
                <a:lumMod val="50000"/>
              </a:schemeClr>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D8BED-5390-41A2-9245-57192FCEF541}" type="datetimeFigureOut">
              <a:rPr lang="ru-RU" smtClean="0"/>
              <a:t>01.10.2018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14F4-1477-4DE1-9923-9AFFF92E0E95}" type="slidenum">
              <a:rPr lang="ru-RU" smtClean="0"/>
              <a:t>‹#›</a:t>
            </a:fld>
            <a:endParaRPr lang="ru-RU" dirty="0"/>
          </a:p>
        </p:txBody>
      </p:sp>
    </p:spTree>
    <p:extLst>
      <p:ext uri="{BB962C8B-B14F-4D97-AF65-F5344CB8AC3E}">
        <p14:creationId xmlns:p14="http://schemas.microsoft.com/office/powerpoint/2010/main" val="2465143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280920" cy="5976663"/>
          </a:xfrm>
        </p:spPr>
        <p:txBody>
          <a:bodyPr/>
          <a:lstStyle/>
          <a:p>
            <a:r>
              <a:rPr lang="ru-RU" b="1" dirty="0" smtClean="0"/>
              <a:t>Сальвадор Дали</a:t>
            </a:r>
            <a:br>
              <a:rPr lang="ru-RU" b="1" dirty="0" smtClean="0"/>
            </a:br>
            <a:r>
              <a:rPr lang="ru-RU" b="1" dirty="0" smtClean="0"/>
              <a:t>(11 мая 1904 — 23 января 1989)</a:t>
            </a:r>
            <a:endParaRPr lang="ru-RU" b="1" dirty="0"/>
          </a:p>
        </p:txBody>
      </p:sp>
    </p:spTree>
    <p:extLst>
      <p:ext uri="{BB962C8B-B14F-4D97-AF65-F5344CB8AC3E}">
        <p14:creationId xmlns:p14="http://schemas.microsoft.com/office/powerpoint/2010/main" val="278708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lstStyle/>
          <a:p>
            <a:r>
              <a:rPr lang="ru-RU" b="1" dirty="0" smtClean="0"/>
              <a:t>«Сон»</a:t>
            </a:r>
            <a:endParaRPr lang="ru-RU"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 y="764703"/>
            <a:ext cx="9144000" cy="589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032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«Сон»</a:t>
            </a:r>
            <a:endParaRPr lang="ru-RU" b="1" dirty="0"/>
          </a:p>
        </p:txBody>
      </p:sp>
      <p:sp>
        <p:nvSpPr>
          <p:cNvPr id="3" name="Объект 2"/>
          <p:cNvSpPr>
            <a:spLocks noGrp="1"/>
          </p:cNvSpPr>
          <p:nvPr>
            <p:ph idx="1"/>
          </p:nvPr>
        </p:nvSpPr>
        <p:spPr>
          <a:xfrm>
            <a:off x="457200" y="1268760"/>
            <a:ext cx="8229600" cy="5256584"/>
          </a:xfrm>
        </p:spPr>
        <p:txBody>
          <a:bodyPr>
            <a:normAutofit fontScale="70000" lnSpcReduction="20000"/>
          </a:bodyPr>
          <a:lstStyle/>
          <a:p>
            <a:pPr marL="0" indent="0">
              <a:buNone/>
            </a:pPr>
            <a:r>
              <a:rPr lang="ru-RU" dirty="0" smtClean="0"/>
              <a:t>   </a:t>
            </a:r>
            <a:r>
              <a:rPr lang="ru-RU" b="1" i="1" dirty="0" smtClean="0"/>
              <a:t>«Сон» - картина Сальвадора Дали, созданная им в 1937 году. На ней изображена огромная спящая голова, держащаяся на одиннадцати тонких подпорках. Костыли везде, они поддерживают глаза, лоб, нос, губы. Тело у человека отсутствует, зато есть неестественно вытянутая назад тонкая шея. Голова олицетворяет сон, а костыли указывают на поддержку. Стоит только каждой части лица отыскать свою подпорку, как человек рухнет в мир сновидений. Поддержка нужна не только людям. Если внимательно присмотреться, в левом углу полотна можно увидеть маленькую собаку, чьё туловище тоже опирается на костыль. Рассматривать подпорки можно и как нити, которые позволяют голове свободно парить во время сна, однако не дают ей полностью оторваться от земли. Голубой фон полотна ещё больше подчёркивает отстранённость происходящего на нём от рационального мира. Художник был уверен, что именно так выглядит сон. Эта картина Сальвадора Дали вошла в цикл его работ «Паранойя и война». </a:t>
            </a:r>
            <a:endParaRPr lang="ru-RU" b="1" i="1" dirty="0"/>
          </a:p>
        </p:txBody>
      </p:sp>
    </p:spTree>
    <p:extLst>
      <p:ext uri="{BB962C8B-B14F-4D97-AF65-F5344CB8AC3E}">
        <p14:creationId xmlns:p14="http://schemas.microsoft.com/office/powerpoint/2010/main" val="394423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68" y="-171400"/>
            <a:ext cx="8229600" cy="1143000"/>
          </a:xfrm>
        </p:spPr>
        <p:txBody>
          <a:bodyPr/>
          <a:lstStyle/>
          <a:p>
            <a:r>
              <a:rPr lang="ru-RU" b="1" dirty="0"/>
              <a:t>«Загадка Гитлера»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27"/>
            <a:ext cx="9145537" cy="609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303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«Загадка Гитлера»</a:t>
            </a:r>
            <a:endParaRPr lang="ru-RU" b="1" dirty="0"/>
          </a:p>
        </p:txBody>
      </p:sp>
      <p:sp>
        <p:nvSpPr>
          <p:cNvPr id="3" name="Объект 2"/>
          <p:cNvSpPr>
            <a:spLocks noGrp="1"/>
          </p:cNvSpPr>
          <p:nvPr>
            <p:ph idx="1"/>
          </p:nvPr>
        </p:nvSpPr>
        <p:spPr>
          <a:xfrm>
            <a:off x="395536" y="1268760"/>
            <a:ext cx="8291264" cy="5472608"/>
          </a:xfrm>
        </p:spPr>
        <p:txBody>
          <a:bodyPr>
            <a:normAutofit fontScale="47500" lnSpcReduction="20000"/>
          </a:bodyPr>
          <a:lstStyle/>
          <a:p>
            <a:pPr marL="0" indent="0">
              <a:buNone/>
            </a:pPr>
            <a:r>
              <a:rPr lang="ru-RU" sz="3400" b="1" i="1" dirty="0" smtClean="0"/>
              <a:t>      Сальвадор </a:t>
            </a:r>
            <a:r>
              <a:rPr lang="ru-RU" sz="3400" b="1" i="1" dirty="0"/>
              <a:t>Дали пишет свою полную неясностей картину «Загадка Гитлера» в 1937 году. Принято считать, что на полотне художник показывает свою обеспокоенность неминуемым началом второй мировой войны. Дали очень интересовался судьбой и личностью Гитлера, не мог определить до конца своего к нему отношения. В разные периоды жизни художник говорил о нем разное. То признавался, что его привлекает мягкая спина Гитлера, то говорил о нем как о мазохисте, с самого начала знавшем о том, что война будет проиграна. Именно в год создания картины «Загадка Гитлера» Дали больше симпатизировал ему, чем наоборот. В период написания картины Дали часто в своих творениях изображает телефон. На этой картине сразу бросается в глаза черная сломанная телефонная трубка, висящая на сухом поломанном дереве и сложенный висящий зонт. С трубки капают вниз крупные слезы. Считается, что это является символом не слишком удачной встречи и переговоров Гитлера и Чемберлена.</a:t>
            </a:r>
          </a:p>
          <a:p>
            <a:pPr marL="0" indent="0">
              <a:buNone/>
            </a:pPr>
            <a:r>
              <a:rPr lang="ru-RU" sz="3400" b="1" i="1" dirty="0" smtClean="0"/>
              <a:t>     Прямо </a:t>
            </a:r>
            <a:r>
              <a:rPr lang="ru-RU" sz="3400" b="1" i="1" dirty="0"/>
              <a:t>под телефонной трубкой находится пустая тарелка, на ней лежит немного бобов. А это символизирует бедность, голод и ужасы войны. Вокруг этих предметов бедный тусклый пейзаж: пустой пляж и высокие горы. Сбоку нарисованы люди как символ уходящего мира.</a:t>
            </a:r>
          </a:p>
          <a:p>
            <a:pPr marL="0" indent="0">
              <a:buNone/>
            </a:pPr>
            <a:r>
              <a:rPr lang="ru-RU" sz="3400" b="1" i="1" dirty="0" smtClean="0"/>
              <a:t>     Также </a:t>
            </a:r>
            <a:r>
              <a:rPr lang="ru-RU" sz="3400" b="1" i="1" dirty="0"/>
              <a:t>на картине присутствуют устрашающие летучие мыши, явно не предвещающие ничего хорошего. Все эти предметы, изображенные на картине, являются символами того, что мир не спасти, и война неизбежна, а все попытки и переговоры бесполезны перед надвигающейся катастрофой. Сам Сальвадор Дали позже признается, что не ожидал того, что эта картина станет пророческой. Но при этом отрицал, что сознательно внес в свое творение политический подтекст. Дали желал лишь разгадать загадку личности Гитлера и на момент написания картины ему это не удалось.</a:t>
            </a:r>
          </a:p>
          <a:p>
            <a:pPr marL="0" indent="0">
              <a:buNone/>
            </a:pPr>
            <a:endParaRPr lang="ru-RU" dirty="0"/>
          </a:p>
        </p:txBody>
      </p:sp>
    </p:spTree>
    <p:extLst>
      <p:ext uri="{BB962C8B-B14F-4D97-AF65-F5344CB8AC3E}">
        <p14:creationId xmlns:p14="http://schemas.microsoft.com/office/powerpoint/2010/main" val="3832202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373" y="-35768"/>
            <a:ext cx="8229600" cy="926976"/>
          </a:xfrm>
        </p:spPr>
        <p:txBody>
          <a:bodyPr/>
          <a:lstStyle/>
          <a:p>
            <a:r>
              <a:rPr lang="ru-RU" b="1" dirty="0" smtClean="0"/>
              <a:t>«Лицо войны»</a:t>
            </a:r>
            <a:endParaRPr lang="ru-RU"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56" y="785486"/>
            <a:ext cx="7010629" cy="593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973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«Лицо войны»</a:t>
            </a:r>
            <a:endParaRPr lang="ru-RU" b="1" dirty="0"/>
          </a:p>
        </p:txBody>
      </p:sp>
      <p:sp>
        <p:nvSpPr>
          <p:cNvPr id="3" name="Объект 2"/>
          <p:cNvSpPr>
            <a:spLocks noGrp="1"/>
          </p:cNvSpPr>
          <p:nvPr>
            <p:ph idx="1"/>
          </p:nvPr>
        </p:nvSpPr>
        <p:spPr>
          <a:xfrm>
            <a:off x="251520" y="1268760"/>
            <a:ext cx="8424936" cy="5400600"/>
          </a:xfrm>
        </p:spPr>
        <p:txBody>
          <a:bodyPr>
            <a:normAutofit fontScale="55000" lnSpcReduction="20000"/>
          </a:bodyPr>
          <a:lstStyle/>
          <a:p>
            <a:pPr marL="0" indent="0">
              <a:buNone/>
            </a:pPr>
            <a:r>
              <a:rPr lang="ru-RU" sz="3400" b="1" i="1" dirty="0" smtClean="0"/>
              <a:t>   В этот раз он отступил от свойственной ему манеры, картина была написана предельно просто и доходчиво. Она кричала, она врывалась в сознание, она оковывала ужасом всех, кто ее созерцал.</a:t>
            </a:r>
          </a:p>
          <a:p>
            <a:pPr marL="0" indent="0">
              <a:buNone/>
            </a:pPr>
            <a:r>
              <a:rPr lang="ru-RU" sz="3400" b="1" i="1" dirty="0"/>
              <a:t> </a:t>
            </a:r>
            <a:r>
              <a:rPr lang="ru-RU" sz="3400" b="1" i="1" dirty="0" smtClean="0"/>
              <a:t>  На фоне выжженной, безжизненной пустыни изображена одна человеческая голова, которая охвачена гримасой ужаса и бесконечного страдания. Обтянутый кожей, безволосый череп – яркий символ войны.</a:t>
            </a:r>
          </a:p>
          <a:p>
            <a:pPr marL="0" indent="0">
              <a:buNone/>
            </a:pPr>
            <a:r>
              <a:rPr lang="ru-RU" sz="3400" b="1" i="1" dirty="0"/>
              <a:t> </a:t>
            </a:r>
            <a:r>
              <a:rPr lang="ru-RU" sz="3400" b="1" i="1" dirty="0" smtClean="0"/>
              <a:t>  Глазницы и искореженный рот многократно повторяют этот кошмар. Черепа, черепа, черепа , а еще нечеловеческий ужас – вот и все, что война приносит всем, кто встает на ее пути. Рядом с войной нет жизни, и сама по себе она кошмарна и мертва.</a:t>
            </a:r>
          </a:p>
          <a:p>
            <a:pPr marL="0" indent="0">
              <a:buNone/>
            </a:pPr>
            <a:r>
              <a:rPr lang="ru-RU" sz="3400" b="1" i="1" dirty="0"/>
              <a:t> </a:t>
            </a:r>
            <a:r>
              <a:rPr lang="ru-RU" sz="3400" b="1" i="1" dirty="0" smtClean="0"/>
              <a:t>  Многочисленные змеи рождаются из головы и ее же поедают. Они больше похожи на мерзких червей, но пасти их раскрыты и, кажется, даже сейчас доносится их злобное шипение.</a:t>
            </a:r>
          </a:p>
          <a:p>
            <a:pPr marL="0" indent="0">
              <a:buNone/>
            </a:pPr>
            <a:r>
              <a:rPr lang="ru-RU" sz="3400" b="1" i="1" dirty="0"/>
              <a:t> </a:t>
            </a:r>
            <a:r>
              <a:rPr lang="ru-RU" sz="3400" b="1" i="1" dirty="0" smtClean="0"/>
              <a:t>  Созерцатель картины не является сторонним наблюдателем, он, будто бы, находится здесь же, только смотрит на кошмарное лицо из пещеры. Это ощущение подкрепляет и след от руки в углу картины.</a:t>
            </a:r>
          </a:p>
          <a:p>
            <a:pPr marL="0" indent="0">
              <a:buNone/>
            </a:pPr>
            <a:r>
              <a:rPr lang="ru-RU" sz="3400" b="1" i="1" dirty="0"/>
              <a:t> </a:t>
            </a:r>
            <a:r>
              <a:rPr lang="ru-RU" sz="3400" b="1" i="1" dirty="0" smtClean="0"/>
              <a:t>  Дали, будто, хочет призвать к разуму – сейчас, когда ты под прикрытием, в пещере, подумай- стоит ли идти туда, где только безжизненная маска смерти, стоит ли начинать войны, которые сжирают своих же начинателей, которые приносят бесконечные страдания и обречены на ужасную гибель.</a:t>
            </a:r>
          </a:p>
          <a:p>
            <a:pPr marL="0" indent="0">
              <a:buNone/>
            </a:pPr>
            <a:endParaRPr lang="ru-RU" b="1" i="1" dirty="0" smtClean="0"/>
          </a:p>
        </p:txBody>
      </p:sp>
    </p:spTree>
    <p:extLst>
      <p:ext uri="{BB962C8B-B14F-4D97-AF65-F5344CB8AC3E}">
        <p14:creationId xmlns:p14="http://schemas.microsoft.com/office/powerpoint/2010/main" val="2583217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370"/>
            <a:ext cx="8229600" cy="1143000"/>
          </a:xfrm>
        </p:spPr>
        <p:txBody>
          <a:bodyPr/>
          <a:lstStyle/>
          <a:p>
            <a:r>
              <a:rPr lang="ru-RU" b="1" dirty="0" smtClean="0"/>
              <a:t>«Портрет Пикассо»</a:t>
            </a:r>
            <a:endParaRPr lang="ru-RU"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660082"/>
            <a:ext cx="4973533"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633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«Портрет Пикассо»</a:t>
            </a:r>
            <a:endParaRPr lang="ru-RU" b="1" dirty="0"/>
          </a:p>
        </p:txBody>
      </p:sp>
      <p:sp>
        <p:nvSpPr>
          <p:cNvPr id="3" name="Объект 2"/>
          <p:cNvSpPr>
            <a:spLocks noGrp="1"/>
          </p:cNvSpPr>
          <p:nvPr>
            <p:ph idx="1"/>
          </p:nvPr>
        </p:nvSpPr>
        <p:spPr>
          <a:xfrm>
            <a:off x="467544" y="1412776"/>
            <a:ext cx="8229600" cy="4997152"/>
          </a:xfrm>
        </p:spPr>
        <p:txBody>
          <a:bodyPr>
            <a:normAutofit fontScale="70000" lnSpcReduction="20000"/>
          </a:bodyPr>
          <a:lstStyle/>
          <a:p>
            <a:pPr marL="0" indent="0">
              <a:buNone/>
            </a:pPr>
            <a:r>
              <a:rPr lang="ru-RU" b="1" i="1" dirty="0"/>
              <a:t> </a:t>
            </a:r>
            <a:r>
              <a:rPr lang="ru-RU" b="1" i="1" dirty="0" smtClean="0"/>
              <a:t>   Этот портрет – смесь чудовищности и высокомерия. Здесь можно угадать некоторые черты Пикассо. Это каска, в которой работает художник, принявшая у Дали вид козлиных рогов, некоторые греческие мотивы.</a:t>
            </a:r>
          </a:p>
          <a:p>
            <a:pPr marL="0" indent="0">
              <a:buNone/>
            </a:pPr>
            <a:r>
              <a:rPr lang="ru-RU" b="1" i="1" dirty="0" smtClean="0"/>
              <a:t>    Все картины Дали глубоко символичны. «Портрет» не стал исключением. Вместе с чудовищностью и высокомерием там есть дань и интеллекту Пикассо, и его сентиментальности. На эти качества указывают мандолина и цветы.</a:t>
            </a:r>
          </a:p>
          <a:p>
            <a:pPr marL="0" indent="0">
              <a:buNone/>
            </a:pPr>
            <a:r>
              <a:rPr lang="ru-RU" b="1" i="1" dirty="0" smtClean="0"/>
              <a:t>    Сам Дали говорил, что на картине изображен император. Высокомерный, жестокий, сентиментальный. Греческие мотивы выражены еще и в замене традиционной императорской короны на лавровый венок.</a:t>
            </a:r>
          </a:p>
          <a:p>
            <a:pPr marL="0" indent="0">
              <a:buNone/>
            </a:pPr>
            <a:r>
              <a:rPr lang="ru-RU" b="1" i="1" dirty="0" smtClean="0"/>
              <a:t>    Портреты Дали – это не то, как выглядел тот или иной человек. Это – представление Дали об этом человеке. В некоторой степени это – дружеские шаржи, свидетельствующие о большом уважении.</a:t>
            </a:r>
          </a:p>
          <a:p>
            <a:endParaRPr lang="ru-RU" dirty="0" smtClean="0"/>
          </a:p>
        </p:txBody>
      </p:sp>
    </p:spTree>
    <p:extLst>
      <p:ext uri="{BB962C8B-B14F-4D97-AF65-F5344CB8AC3E}">
        <p14:creationId xmlns:p14="http://schemas.microsoft.com/office/powerpoint/2010/main" val="2397634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19256" cy="6264696"/>
          </a:xfrm>
        </p:spPr>
        <p:txBody>
          <a:bodyPr>
            <a:normAutofit/>
          </a:bodyPr>
          <a:lstStyle/>
          <a:p>
            <a:pPr marL="0" indent="0">
              <a:buNone/>
            </a:pPr>
            <a:r>
              <a:rPr lang="ru-RU" dirty="0" smtClean="0"/>
              <a:t>   </a:t>
            </a:r>
            <a:r>
              <a:rPr lang="ru-RU" i="1" dirty="0" smtClean="0"/>
              <a:t>Сальвадор </a:t>
            </a:r>
            <a:r>
              <a:rPr lang="ru-RU" i="1" dirty="0"/>
              <a:t>Дали считается самым ярким представителем сюрреализма. Художник прожил долгую жизнь и оставил после себя несколько сотен работ. Каждая из них – это уникальный и ни с чем не сравнимый внутренний мир, отображённый гением по имени Сальвадор Дали. Картины с названиями, известными всем с детства, могут вдохновлять, вызывать восторг, недоумение или даже отвращение, однако ни один человек не останется после их просмотра равнодушным. </a:t>
            </a:r>
          </a:p>
        </p:txBody>
      </p:sp>
    </p:spTree>
    <p:extLst>
      <p:ext uri="{BB962C8B-B14F-4D97-AF65-F5344CB8AC3E}">
        <p14:creationId xmlns:p14="http://schemas.microsoft.com/office/powerpoint/2010/main" val="298590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6282"/>
            <a:ext cx="4464496" cy="6480720"/>
          </a:xfrm>
          <a:noFill/>
        </p:spPr>
        <p:txBody>
          <a:bodyPr>
            <a:normAutofit fontScale="85000" lnSpcReduction="20000"/>
          </a:bodyPr>
          <a:lstStyle/>
          <a:p>
            <a:pPr marL="0" indent="0">
              <a:buNone/>
            </a:pPr>
            <a:r>
              <a:rPr lang="ru-RU" dirty="0" smtClean="0"/>
              <a:t>Сальвадор Дали (1904-1989)-испанский живописец, график, скульптор, режиссёр, писатель. Один из самых известных представителей сюрреализма. </a:t>
            </a:r>
            <a:r>
              <a:rPr lang="ru-RU" b="1" dirty="0"/>
              <a:t>Сюрреализм- совмещение сна и реальности. </a:t>
            </a:r>
            <a:r>
              <a:rPr lang="ru-RU" dirty="0" smtClean="0"/>
              <a:t>Обучаться изобразительному искусству он начал в муниципальной художественной школе. В 1921 году поступает в Академию Сан-Фернандо. Он знакомится с новыми течениями в живописи— экспериментирует с методами кубизма и дадаизма. </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752" y="548680"/>
            <a:ext cx="4581744" cy="591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831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b="1" dirty="0"/>
              <a:t>Что такое сюрреализм? </a:t>
            </a:r>
          </a:p>
        </p:txBody>
      </p:sp>
      <p:sp>
        <p:nvSpPr>
          <p:cNvPr id="3" name="Объект 2"/>
          <p:cNvSpPr>
            <a:spLocks noGrp="1"/>
          </p:cNvSpPr>
          <p:nvPr>
            <p:ph idx="1"/>
          </p:nvPr>
        </p:nvSpPr>
        <p:spPr>
          <a:xfrm>
            <a:off x="251520" y="1052736"/>
            <a:ext cx="4536504" cy="5805264"/>
          </a:xfrm>
        </p:spPr>
        <p:txBody>
          <a:bodyPr>
            <a:normAutofit fontScale="92500"/>
          </a:bodyPr>
          <a:lstStyle/>
          <a:p>
            <a:pPr marL="0" indent="0">
              <a:buNone/>
            </a:pPr>
            <a:r>
              <a:rPr lang="ru-RU" dirty="0" smtClean="0"/>
              <a:t>   Сюрреализм </a:t>
            </a:r>
            <a:r>
              <a:rPr lang="ru-RU" dirty="0"/>
              <a:t>- не партия, не ярлык, а единственное в своём роде </a:t>
            </a:r>
            <a:r>
              <a:rPr lang="ru-RU" dirty="0" smtClean="0"/>
              <a:t>состояние духа</a:t>
            </a:r>
            <a:r>
              <a:rPr lang="ru-RU" dirty="0"/>
              <a:t>, не скованное ни лозунгами, ни моралью. Сюрреализм-полная </a:t>
            </a:r>
            <a:r>
              <a:rPr lang="ru-RU" dirty="0" smtClean="0"/>
              <a:t>свобода человеческого </a:t>
            </a:r>
            <a:r>
              <a:rPr lang="ru-RU" dirty="0"/>
              <a:t>существа и право его грезить. Я не сюрреалист, я – сюрреализм… </a:t>
            </a:r>
            <a:r>
              <a:rPr lang="ru-RU" dirty="0" smtClean="0"/>
              <a:t>               </a:t>
            </a:r>
          </a:p>
          <a:p>
            <a:pPr marL="0" indent="0" algn="r">
              <a:buNone/>
            </a:pPr>
            <a:r>
              <a:rPr lang="ru-RU" dirty="0"/>
              <a:t> </a:t>
            </a:r>
            <a:r>
              <a:rPr lang="ru-RU" dirty="0" smtClean="0"/>
              <a:t>                    С</a:t>
            </a:r>
            <a:r>
              <a:rPr lang="ru-RU" dirty="0"/>
              <a:t>. Дали</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8252" y="1772816"/>
            <a:ext cx="4211960" cy="322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66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b="1" dirty="0" smtClean="0"/>
              <a:t>«Постоянство памяти»</a:t>
            </a:r>
            <a:endParaRPr lang="ru-RU"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31215" cy="5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73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1400"/>
            <a:ext cx="8229600" cy="994122"/>
          </a:xfrm>
        </p:spPr>
        <p:txBody>
          <a:bodyPr>
            <a:normAutofit/>
          </a:bodyPr>
          <a:lstStyle/>
          <a:p>
            <a:r>
              <a:rPr lang="ru-RU" sz="4000" b="1" dirty="0" smtClean="0"/>
              <a:t>«Постоянство памяти»</a:t>
            </a:r>
            <a:endParaRPr lang="ru-RU" sz="4000" b="1" dirty="0"/>
          </a:p>
        </p:txBody>
      </p:sp>
      <p:sp>
        <p:nvSpPr>
          <p:cNvPr id="3" name="Объект 2"/>
          <p:cNvSpPr>
            <a:spLocks noGrp="1"/>
          </p:cNvSpPr>
          <p:nvPr>
            <p:ph idx="1"/>
          </p:nvPr>
        </p:nvSpPr>
        <p:spPr>
          <a:xfrm>
            <a:off x="251520" y="701195"/>
            <a:ext cx="8496944" cy="6192689"/>
          </a:xfrm>
        </p:spPr>
        <p:txBody>
          <a:bodyPr>
            <a:normAutofit fontScale="55000" lnSpcReduction="20000"/>
          </a:bodyPr>
          <a:lstStyle/>
          <a:p>
            <a:pPr marL="0" indent="0">
              <a:buNone/>
            </a:pPr>
            <a:r>
              <a:rPr lang="ru-RU" sz="3600" b="1" dirty="0" smtClean="0"/>
              <a:t>Три мягких циферблата, украшающих передний план картины, равняются с субъективным временем, которое свободно протекает и неравномерно заполняет собой всё свободное пространство. Количество часов тоже символично, ведь число 3 на этом полотне свидетельствует о прошлом, настоящем и будущем. Мягкое состояние предметов указывает на взаимосвязь между пространством и временем, которая для художника всегда была очевидной. Присутствуют на картине и твёрдые часы, изображённые циферблатом вниз. Они символизируют объективное время, ход которого идёт против человечества. Свой автопортрет также изобразил на этом полотне Сальвадор Дали. </a:t>
            </a:r>
            <a:r>
              <a:rPr lang="ru-RU" sz="3600" b="1" dirty="0"/>
              <a:t>Н</a:t>
            </a:r>
            <a:r>
              <a:rPr lang="ru-RU" sz="3600" b="1" dirty="0" smtClean="0"/>
              <a:t>а переднем плане непонятный растёкшийся предмет, обрамлённый ресницами. Именно в таком образе и нарисовал себя спящим автор. Во сне человек высвобождает свои мысли, которые в состоянии бодрствования он тщательно скрывает от окружающих. Всё, что можно увидеть на картине, является сновидением Дали - результатом торжества бессознательного и смерти реальности. Муравьи, ползающие по корпусу твёрдых часов, символизируют распад, гниение. На картине насекомые выстраиваются в виде циферблата со стрелками и свидетельствуют о том, что объективное время уничтожает себя само. Муха, сидящая на мягких часах, для живописца была символом вдохновения. Зеркало, виднеющееся на картине слева - свидетельство непостоянства времени, оно отображает как объективные, так и субъективные миры. Яйцо на дальнем плане символизирует жизнь, сухая олива - позабытую античную мудрость, а водная гладь - вечность. </a:t>
            </a:r>
            <a:endParaRPr lang="ru-RU" b="1" dirty="0"/>
          </a:p>
        </p:txBody>
      </p:sp>
    </p:spTree>
    <p:extLst>
      <p:ext uri="{BB962C8B-B14F-4D97-AF65-F5344CB8AC3E}">
        <p14:creationId xmlns:p14="http://schemas.microsoft.com/office/powerpoint/2010/main" val="124600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8229600" cy="1143000"/>
          </a:xfrm>
        </p:spPr>
        <p:txBody>
          <a:bodyPr>
            <a:normAutofit/>
          </a:bodyPr>
          <a:lstStyle/>
          <a:p>
            <a:r>
              <a:rPr lang="ru-RU" sz="3600" b="1" dirty="0" smtClean="0"/>
              <a:t>«Предчувствие гражданской войны»</a:t>
            </a:r>
            <a:endParaRPr lang="ru-RU" sz="3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945" y="671306"/>
            <a:ext cx="6255814" cy="616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834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«Предчувствие гражданской войны»</a:t>
            </a:r>
            <a:endParaRPr lang="ru-RU" b="1" dirty="0"/>
          </a:p>
        </p:txBody>
      </p:sp>
      <p:sp>
        <p:nvSpPr>
          <p:cNvPr id="3" name="Объект 2"/>
          <p:cNvSpPr>
            <a:spLocks noGrp="1"/>
          </p:cNvSpPr>
          <p:nvPr>
            <p:ph idx="1"/>
          </p:nvPr>
        </p:nvSpPr>
        <p:spPr/>
        <p:txBody>
          <a:bodyPr>
            <a:normAutofit fontScale="62500" lnSpcReduction="20000"/>
          </a:bodyPr>
          <a:lstStyle/>
          <a:p>
            <a:pPr marL="0" indent="0">
              <a:buNone/>
            </a:pPr>
            <a:r>
              <a:rPr lang="ru-RU" dirty="0" smtClean="0"/>
              <a:t>   </a:t>
            </a:r>
            <a:r>
              <a:rPr lang="ru-RU" b="1" i="1" dirty="0" smtClean="0"/>
              <a:t>На самой картине изображены два человекообразных существа, которые словно срослись друг с другом, но в то же самое время </a:t>
            </a:r>
            <a:r>
              <a:rPr lang="ru-RU" b="1" i="1" dirty="0" err="1" smtClean="0"/>
              <a:t>боряться</a:t>
            </a:r>
            <a:r>
              <a:rPr lang="ru-RU" b="1" i="1" dirty="0" smtClean="0"/>
              <a:t> между собой. Одно из существ представляет собой нечто вроде сросшейся с рукой и ногой человеческой головы, на лице которой обозначена жуткая боль. Второе существо состоит из двух рук, которые словно были чудовищно исковерканы самой природой.</a:t>
            </a:r>
          </a:p>
          <a:p>
            <a:pPr marL="0" indent="0">
              <a:buNone/>
            </a:pPr>
            <a:r>
              <a:rPr lang="ru-RU" b="1" i="1" dirty="0"/>
              <a:t> </a:t>
            </a:r>
            <a:r>
              <a:rPr lang="ru-RU" b="1" i="1" dirty="0" smtClean="0"/>
              <a:t>  Нужно сказать, что эти существа были изображены Дали на фоне некоего старинного города с постройками прошлых веков, которые растянулись до самого горизонта. Картина по сути своей гиперболизирует все, что происходит на ней, а именно отчаянную борьбу двух причудливых существ, которые имеют много общего с человеческими телами, но таковыми не являются. Угрожающая и зловещая картина происходящего дополняется еще и высоко идущими на небе облаками, которые должны подчеркнуть исполинский дух событий, происходящих в центре полотна. Именно эти два существа и изображают неких призраков гражданской войны в Испании, непростые годы которой и застал Дали.</a:t>
            </a:r>
          </a:p>
          <a:p>
            <a:pPr marL="0" indent="0">
              <a:buNone/>
            </a:pPr>
            <a:endParaRPr lang="ru-RU" i="1" dirty="0" smtClean="0"/>
          </a:p>
        </p:txBody>
      </p:sp>
    </p:spTree>
    <p:extLst>
      <p:ext uri="{BB962C8B-B14F-4D97-AF65-F5344CB8AC3E}">
        <p14:creationId xmlns:p14="http://schemas.microsoft.com/office/powerpoint/2010/main" val="3948435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9432"/>
            <a:ext cx="8229600" cy="1417638"/>
          </a:xfrm>
        </p:spPr>
        <p:txBody>
          <a:bodyPr/>
          <a:lstStyle/>
          <a:p>
            <a:r>
              <a:rPr lang="ru-RU" b="1" dirty="0" smtClean="0"/>
              <a:t>«Осеннее каннибальство» </a:t>
            </a:r>
            <a:endParaRPr lang="ru-RU" b="1"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32834"/>
            <a:ext cx="601121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583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ru-RU" b="1" dirty="0" smtClean="0"/>
              <a:t>«Осеннее каннибальство»</a:t>
            </a:r>
            <a:endParaRPr lang="ru-RU" b="1" dirty="0"/>
          </a:p>
        </p:txBody>
      </p:sp>
      <p:sp>
        <p:nvSpPr>
          <p:cNvPr id="3" name="Объект 2"/>
          <p:cNvSpPr>
            <a:spLocks noGrp="1"/>
          </p:cNvSpPr>
          <p:nvPr>
            <p:ph idx="1"/>
          </p:nvPr>
        </p:nvSpPr>
        <p:spPr>
          <a:xfrm>
            <a:off x="323528" y="1196752"/>
            <a:ext cx="8496944" cy="5328592"/>
          </a:xfrm>
        </p:spPr>
        <p:txBody>
          <a:bodyPr>
            <a:normAutofit fontScale="47500" lnSpcReduction="20000"/>
          </a:bodyPr>
          <a:lstStyle/>
          <a:p>
            <a:pPr marL="0" indent="0">
              <a:buNone/>
            </a:pPr>
            <a:r>
              <a:rPr lang="ru-RU" sz="4000" dirty="0" smtClean="0"/>
              <a:t>   </a:t>
            </a:r>
            <a:r>
              <a:rPr lang="ru-RU" sz="4000" b="1" i="1" dirty="0" smtClean="0"/>
              <a:t>Картина написана в свойственном Дали стиле, то есть, заменяя привычные вещи тем, чем они являются, или же наоборот не являются в действительности. Так, на полотне четко можно увидеть 2-х каннибалов пожирающих друг друга изнутри, одновременно враждующих и любящих друг друга. Всем, кто знаком с историей Испании того времени ясно, что каннибалы – это разрывающие страну на части и поедающие ее изнутри сами граждане принявшие ту или иную сторону в войне, для которой остальные страны с готовностью приготовили им оружие и другие вспомогательные средства.</a:t>
            </a:r>
          </a:p>
          <a:p>
            <a:pPr marL="0" indent="0">
              <a:buNone/>
            </a:pPr>
            <a:r>
              <a:rPr lang="ru-RU" sz="4000" b="1" i="1" dirty="0" smtClean="0"/>
              <a:t>   Именно поэтому едят каннибалы не руками, а при помощи столовых приборов – вилок и ложек. Вокруг их тел в беспорядке разбросаны предметы, напоминающие кости, а сами тела лежат на комоде, один из ящиков которого приоткрыт. Всюду снуют муравьи, что у художника всегда связанно с разрушением.</a:t>
            </a:r>
          </a:p>
          <a:p>
            <a:pPr marL="0" indent="0">
              <a:buNone/>
            </a:pPr>
            <a:r>
              <a:rPr lang="ru-RU" sz="4000" b="1" i="1" dirty="0" smtClean="0"/>
              <a:t>   На заднем плане краснеет от огня, или же крови земля, точнее то, что от нее осталось, темными силуэтами просвечивают деревья. Первый план картины хорошо освещен, тогда как вдали уже грядет темнота в виде наплывающего облака, которому вроде и быть незачем в чистом небе. И не ясно до конца облако это, или дым грядущих сражений.</a:t>
            </a:r>
          </a:p>
          <a:p>
            <a:endParaRPr lang="ru-RU" dirty="0" smtClean="0"/>
          </a:p>
        </p:txBody>
      </p:sp>
    </p:spTree>
    <p:extLst>
      <p:ext uri="{BB962C8B-B14F-4D97-AF65-F5344CB8AC3E}">
        <p14:creationId xmlns:p14="http://schemas.microsoft.com/office/powerpoint/2010/main" val="1189768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1717</Words>
  <Application>Microsoft Office PowerPoint</Application>
  <PresentationFormat>Экран (4:3)</PresentationFormat>
  <Paragraphs>40</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Calibri</vt:lpstr>
      <vt:lpstr>Тема Office</vt:lpstr>
      <vt:lpstr>Сальвадор Дали (11 мая 1904 — 23 января 1989)</vt:lpstr>
      <vt:lpstr>Презентация PowerPoint</vt:lpstr>
      <vt:lpstr>Что такое сюрреализм? </vt:lpstr>
      <vt:lpstr>«Постоянство памяти»</vt:lpstr>
      <vt:lpstr>«Постоянство памяти»</vt:lpstr>
      <vt:lpstr>«Предчувствие гражданской войны»</vt:lpstr>
      <vt:lpstr>«Предчувствие гражданской войны»</vt:lpstr>
      <vt:lpstr>«Осеннее каннибальство» </vt:lpstr>
      <vt:lpstr>«Осеннее каннибальство»</vt:lpstr>
      <vt:lpstr>«Сон»</vt:lpstr>
      <vt:lpstr>«Сон»</vt:lpstr>
      <vt:lpstr>«Загадка Гитлера»</vt:lpstr>
      <vt:lpstr>«Загадка Гитлера»</vt:lpstr>
      <vt:lpstr>«Лицо войны»</vt:lpstr>
      <vt:lpstr>«Лицо войны»</vt:lpstr>
      <vt:lpstr>«Портрет Пикассо»</vt:lpstr>
      <vt:lpstr>«Портрет Пикассо»</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Сальвадор Дали (11 мая 1904 — 23 января 1989)</dc:title>
  <dc:creator>ОЛЕГ</dc:creator>
  <cp:lastModifiedBy>Недокунева</cp:lastModifiedBy>
  <cp:revision>19</cp:revision>
  <dcterms:created xsi:type="dcterms:W3CDTF">2018-09-30T11:03:13Z</dcterms:created>
  <dcterms:modified xsi:type="dcterms:W3CDTF">2018-10-01T06:27:46Z</dcterms:modified>
</cp:coreProperties>
</file>