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283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олюхович" initials="Т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DE3422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83" autoAdjust="0"/>
  </p:normalViewPr>
  <p:slideViewPr>
    <p:cSldViewPr>
      <p:cViewPr>
        <p:scale>
          <a:sx n="66" d="100"/>
          <a:sy n="66" d="100"/>
        </p:scale>
        <p:origin x="-169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3T19:32:40.582" idx="1">
    <p:pos x="1291" y="107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B4E1B6D-1E25-43CD-85E1-03B6A16B3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551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4BAE36-857C-44DA-A6C7-AECA620A225F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На рабочем поле щелкаем по выбранным учениками вариантам (например Мудрость народа – 100), происходит переход на поле вопроса, после ответа учеников, нажмите на кнопку Ответ, кнопка исчезнет вместе с правильным ответом и появится кнопка для перехода к игровому полю для продолжения игры.</a:t>
            </a:r>
          </a:p>
        </p:txBody>
      </p:sp>
    </p:spTree>
    <p:extLst>
      <p:ext uri="{BB962C8B-B14F-4D97-AF65-F5344CB8AC3E}">
        <p14:creationId xmlns:p14="http://schemas.microsoft.com/office/powerpoint/2010/main" val="401297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186BC2-E5E3-4FC6-BB5A-DAEFC7B3559E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4812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9C7C9E-F39F-4670-8B97-8E572A055AB8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80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B8A04B-CCA1-44F9-B1B3-EFCCDA839ED8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723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B76838-065E-4B17-AD8E-E3ED64B34219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404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D23A9E-C37A-41F5-A7A6-B5119863B0C3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“Волк на псарне” </a:t>
            </a:r>
            <a:r>
              <a:rPr lang="ru-RU" altLang="ru-RU" i="1" smtClean="0"/>
              <a:t>(пребывание Наполеона в Москве)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“Собачья дружба” </a:t>
            </a:r>
            <a:r>
              <a:rPr lang="ru-RU" altLang="ru-RU" i="1" smtClean="0"/>
              <a:t>(Венский конгресс)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“Чиж и Ёж” </a:t>
            </a:r>
            <a:r>
              <a:rPr lang="ru-RU" altLang="ru-RU" i="1" smtClean="0"/>
              <a:t>(восхваление Александра I)</a:t>
            </a:r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80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067178-F3CA-4C58-9290-8FDAEDE0B1A8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554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2C5156-AAB2-4B91-8EF3-4CC3CCA995D5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9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6D10CE-5F53-47C1-9C17-D082A77D65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8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2549-AD7D-44BC-B490-D13B31831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4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5C71-17D6-4E25-8134-09E080371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2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0765-9E98-4041-B90B-29A65617E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404-D3F6-4C14-8266-257025DA2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5938-8428-43EB-A4F4-DF91503052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3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7E7C-4420-41BE-B12A-3974E63C5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4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F28E-1301-48F3-86AD-0A68D2DED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4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87F4-5F70-417E-B9B8-B47BECFD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6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87E7-FC44-4194-A708-FD620B15F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34DF-A316-4E72-8A24-6ECF78A80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0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EE92B79E-8C60-4124-8399-0A4B9F206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3" Type="http://schemas.openxmlformats.org/officeDocument/2006/relationships/slide" Target="slide7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16.xml"/><Relationship Id="rId15" Type="http://schemas.openxmlformats.org/officeDocument/2006/relationships/slide" Target="slide9.xml"/><Relationship Id="rId10" Type="http://schemas.openxmlformats.org/officeDocument/2006/relationships/slide" Target="slide5.xml"/><Relationship Id="rId19" Type="http://schemas.openxmlformats.org/officeDocument/2006/relationships/comments" Target="../comments/comment1.xml"/><Relationship Id="rId4" Type="http://schemas.openxmlformats.org/officeDocument/2006/relationships/slide" Target="slide11.xml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078" name="Picture 6" descr="C:\Users\USER\Desktop\презентации поле чудес\img_08111315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714625" cy="2371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470201" y="476672"/>
            <a:ext cx="5436097" cy="1977950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История Беларуси</a:t>
            </a:r>
          </a:p>
          <a:p>
            <a:pPr eaLnBrk="1" hangingPunct="1"/>
            <a:r>
              <a:rPr lang="ru-RU" altLang="ru-RU" sz="40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класс обобщение</a:t>
            </a:r>
            <a:endParaRPr lang="ru-RU" altLang="ru-RU" sz="4000" b="1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84" y="2401912"/>
            <a:ext cx="6405981" cy="41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68" y="5297998"/>
            <a:ext cx="1474787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355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3568" y="4869373"/>
            <a:ext cx="1474787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Личность в истории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483768" y="4123207"/>
            <a:ext cx="3384376" cy="14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                    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Витень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03709" y="1772816"/>
            <a:ext cx="684118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2438" algn="ctr">
              <a:buNone/>
            </a:pPr>
            <a:r>
              <a:rPr lang="ru-RU" b="1" dirty="0" smtClean="0">
                <a:latin typeface="Sylfaen" pitchFamily="18" charset="0"/>
              </a:rPr>
              <a:t>При нем главным принципом было: «Не рушить </a:t>
            </a:r>
            <a:r>
              <a:rPr lang="ru-RU" b="1" dirty="0" err="1" smtClean="0">
                <a:latin typeface="Sylfaen" pitchFamily="18" charset="0"/>
              </a:rPr>
              <a:t>давнины</a:t>
            </a:r>
            <a:r>
              <a:rPr lang="ru-RU" b="1" dirty="0" smtClean="0">
                <a:latin typeface="Sylfaen" pitchFamily="18" charset="0"/>
              </a:rPr>
              <a:t>, не вводить новины, а  на войну  вместе».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00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98" y="3556408"/>
            <a:ext cx="3605066" cy="29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7" grpId="0"/>
      <p:bldP spid="23558" grpId="0"/>
      <p:bldP spid="235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5411526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576" y="4979726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Архитектура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6751" y="4005064"/>
            <a:ext cx="6139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Мирский замок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7504" y="1601024"/>
            <a:ext cx="84227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Самым известным магнатским замком на территории Беларуси является…</a:t>
            </a: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72432"/>
            <a:ext cx="4305299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9" grpId="0"/>
      <p:bldP spid="26630" grpId="0"/>
      <p:bldP spid="26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5316275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584" y="4884475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Архитектура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95736" y="4005064"/>
            <a:ext cx="6674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Полоцк и Витебск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28625" y="2289094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 этих городах замки состояли из Нижнего и Верхнего замков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3" grpId="0"/>
      <p:bldP spid="27654" grpId="0"/>
      <p:bldP spid="276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5381016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86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576" y="4949216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Архитектура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75769" y="3799427"/>
            <a:ext cx="362035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Сынковическая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и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Маломажейковская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46117" y="1344638"/>
            <a:ext cx="50405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Внешний вид этих церквей определяют островерхие треугольные готические фронтоны и оборонительные башни по углам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  <p:pic>
        <p:nvPicPr>
          <p:cNvPr id="1026" name="Picture 2" descr="C:\Documents and Settings\Admin\Рабочий стол\0_5cf9a_86efbc9d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75" y="1700808"/>
            <a:ext cx="2822119" cy="18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72" y="3666013"/>
            <a:ext cx="2487166" cy="303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7" grpId="0"/>
      <p:bldP spid="28678" grpId="0"/>
      <p:bldP spid="286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9592" y="5190798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9592" y="4758998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Архитектура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24313" y="5424160"/>
            <a:ext cx="3500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Ишкольдьский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костел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</a:p>
        </p:txBody>
      </p:sp>
      <p:sp>
        <p:nvSpPr>
          <p:cNvPr id="2" name="AutoShape 4" descr="http://go2.imgsmail.ru/imgpreview?key=6b113fee2533905b&amp;mb=imgdb_preview_3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357891"/>
            <a:ext cx="3897783" cy="2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2" y="2304172"/>
            <a:ext cx="3543132" cy="24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1" grpId="0"/>
      <p:bldP spid="297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5084936"/>
            <a:ext cx="1474787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327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576" y="4653136"/>
            <a:ext cx="1474787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Книги и летописи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10202" y="3761497"/>
            <a:ext cx="4608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Повесть временных лет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763688" y="2018251"/>
            <a:ext cx="6336406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0850">
              <a:buNone/>
            </a:pPr>
            <a:r>
              <a:rPr lang="ru-RU" sz="3600" b="1" dirty="0" smtClean="0">
                <a:latin typeface="Sylfaen" pitchFamily="18" charset="0"/>
              </a:rPr>
              <a:t>Самая первая летопись </a:t>
            </a:r>
          </a:p>
          <a:p>
            <a:pPr indent="450850">
              <a:buNone/>
            </a:pPr>
            <a:r>
              <a:rPr lang="ru-RU" sz="3600" b="1" dirty="0" smtClean="0">
                <a:latin typeface="Sylfaen" pitchFamily="18" charset="0"/>
              </a:rPr>
              <a:t>на славянских землях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23" y="5084936"/>
            <a:ext cx="2625290" cy="1673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3" grpId="0"/>
      <p:bldP spid="32774" grpId="0"/>
      <p:bldP spid="327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5687" y="5565535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317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687" y="5133735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Книги и летописи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37744" y="4400324"/>
            <a:ext cx="41044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Ипатьевская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летопись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51249" y="1628800"/>
            <a:ext cx="7977981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2438" algn="just">
              <a:buNone/>
            </a:pPr>
            <a:r>
              <a:rPr lang="ru-RU" sz="3600" b="1" dirty="0" smtClean="0">
                <a:latin typeface="Sylfaen" pitchFamily="18" charset="0"/>
              </a:rPr>
              <a:t>Киевская и Галицко-Волынская летописи составляют части этого летописного свода. </a:t>
            </a:r>
          </a:p>
          <a:p>
            <a:pPr indent="452438" algn="just">
              <a:buNone/>
            </a:pPr>
            <a:r>
              <a:rPr lang="ru-RU" sz="3600" b="1" dirty="0" smtClean="0">
                <a:latin typeface="Sylfaen" pitchFamily="18" charset="0"/>
              </a:rPr>
              <a:t>Была найдена в 18 веке.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88" y="4288004"/>
            <a:ext cx="332386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9" grpId="0"/>
      <p:bldP spid="31750" grpId="0"/>
      <p:bldP spid="317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5562570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576" y="5130770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Книги и летописи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139680" y="4256136"/>
            <a:ext cx="36724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Белорусско-литовская летопись 1446 года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5750" y="2177569"/>
            <a:ext cx="8715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0850" algn="just">
              <a:buNone/>
            </a:pPr>
            <a:r>
              <a:rPr lang="ru-RU" sz="2400" b="1" dirty="0" smtClean="0">
                <a:latin typeface="Sylfaen" pitchFamily="18" charset="0"/>
              </a:rPr>
              <a:t>В её основании лежит летопись, которая составлена в Смоленске. Подробно  описывается княжение </a:t>
            </a:r>
            <a:r>
              <a:rPr lang="ru-RU" sz="2400" b="1" dirty="0" err="1" smtClean="0">
                <a:latin typeface="Sylfaen" pitchFamily="18" charset="0"/>
              </a:rPr>
              <a:t>Витовта</a:t>
            </a:r>
            <a:r>
              <a:rPr lang="ru-RU" sz="2400" b="1" dirty="0" smtClean="0">
                <a:latin typeface="Sylfaen" pitchFamily="18" charset="0"/>
              </a:rPr>
              <a:t>. С этой летописи  началось развитие общегосударственного летописания.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7" grpId="0"/>
      <p:bldP spid="33798" grpId="0"/>
      <p:bldP spid="337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576" y="4868912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576" y="4437112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Книги и летописи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5245" y="1556792"/>
            <a:ext cx="810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2438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 smtClean="0">
                <a:latin typeface="Sylfaen" pitchFamily="18" charset="0"/>
              </a:rPr>
              <a:t> В этой летописи много иллюстраций, она представляет собой целую энциклопедию о Киевской Руси и Полоцком княжестве. Одно время было мнение, что она-подделка из-за большого количества  исторических ошибок.</a:t>
            </a: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51795" y="3720554"/>
            <a:ext cx="6264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2438" algn="just">
              <a:buNone/>
            </a:pP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Радзивилловская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летопись конец 15 века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871218" cy="229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2" grpId="0"/>
      <p:bldP spid="34823" grpId="0" animBg="1"/>
      <p:bldP spid="348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44824"/>
            <a:ext cx="72731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СОТРУДНИЧЕСТВО!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1555750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38425" y="1554163"/>
            <a:ext cx="1871663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32325" y="1555750"/>
            <a:ext cx="1871663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48450" y="1555750"/>
            <a:ext cx="1871663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2300" y="2716213"/>
            <a:ext cx="1871663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8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649538" y="2714625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9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43438" y="2716213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0" name="AutoShap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659563" y="2716213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2" name="AutoShape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22300" y="3868738"/>
            <a:ext cx="1871663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3" name="AutoShape 1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649538" y="3867150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4" name="AutoShape 1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43438" y="3868738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5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659563" y="3868738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7" name="AutoShape 1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2300" y="5021263"/>
            <a:ext cx="1871663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8" name="AutoShape 2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649538" y="5019675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69" name="AutoShap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43438" y="5021263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70" name="AutoShape 2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59563" y="5021263"/>
            <a:ext cx="1871662" cy="103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1547813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100</a:t>
            </a:r>
          </a:p>
        </p:txBody>
      </p:sp>
      <p:sp>
        <p:nvSpPr>
          <p:cNvPr id="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38425" y="1546225"/>
            <a:ext cx="1871663" cy="10350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100</a:t>
            </a:r>
          </a:p>
        </p:txBody>
      </p:sp>
      <p:sp>
        <p:nvSpPr>
          <p:cNvPr id="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32325" y="1547813"/>
            <a:ext cx="1871663" cy="10350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100</a:t>
            </a:r>
          </a:p>
        </p:txBody>
      </p:sp>
      <p:sp>
        <p:nvSpPr>
          <p:cNvPr id="5" name="AutoShape 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648450" y="1547813"/>
            <a:ext cx="1871663" cy="10350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100</a:t>
            </a:r>
          </a:p>
        </p:txBody>
      </p:sp>
      <p:sp>
        <p:nvSpPr>
          <p:cNvPr id="6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2300" y="2708275"/>
            <a:ext cx="1871663" cy="10350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200</a:t>
            </a:r>
          </a:p>
        </p:txBody>
      </p:sp>
      <p:sp>
        <p:nvSpPr>
          <p:cNvPr id="7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649538" y="2706688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200</a:t>
            </a:r>
          </a:p>
        </p:txBody>
      </p:sp>
      <p:sp>
        <p:nvSpPr>
          <p:cNvPr id="8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643438" y="2708275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200</a:t>
            </a:r>
          </a:p>
        </p:txBody>
      </p:sp>
      <p:sp>
        <p:nvSpPr>
          <p:cNvPr id="9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59563" y="2708275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200</a:t>
            </a:r>
          </a:p>
        </p:txBody>
      </p:sp>
      <p:sp>
        <p:nvSpPr>
          <p:cNvPr id="10" name="AutoShape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22300" y="3860800"/>
            <a:ext cx="1871663" cy="1035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300</a:t>
            </a:r>
          </a:p>
        </p:txBody>
      </p:sp>
      <p:sp>
        <p:nvSpPr>
          <p:cNvPr id="11" name="AutoShape 1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649538" y="3859213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300</a:t>
            </a:r>
          </a:p>
        </p:txBody>
      </p:sp>
      <p:sp>
        <p:nvSpPr>
          <p:cNvPr id="12" name="AutoShape 1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43438" y="3860800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300</a:t>
            </a:r>
          </a:p>
        </p:txBody>
      </p:sp>
      <p:sp>
        <p:nvSpPr>
          <p:cNvPr id="13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659563" y="3860800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300</a:t>
            </a:r>
          </a:p>
        </p:txBody>
      </p:sp>
      <p:sp>
        <p:nvSpPr>
          <p:cNvPr id="14" name="AutoShape 1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22300" y="5013325"/>
            <a:ext cx="1871663" cy="10350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400</a:t>
            </a:r>
          </a:p>
        </p:txBody>
      </p:sp>
      <p:sp>
        <p:nvSpPr>
          <p:cNvPr id="15" name="AutoShape 2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649538" y="5011738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400</a:t>
            </a:r>
          </a:p>
        </p:txBody>
      </p:sp>
      <p:sp>
        <p:nvSpPr>
          <p:cNvPr id="16" name="AutoShap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43438" y="5013325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400</a:t>
            </a:r>
          </a:p>
        </p:txBody>
      </p:sp>
      <p:sp>
        <p:nvSpPr>
          <p:cNvPr id="17" name="AutoShape 2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59563" y="5013325"/>
            <a:ext cx="1871662" cy="10350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4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400</a:t>
            </a: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611188" y="404813"/>
            <a:ext cx="1871662" cy="105251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Факты и </a:t>
            </a:r>
          </a:p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события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2627313" y="404813"/>
            <a:ext cx="1871662" cy="105251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Личность</a:t>
            </a:r>
          </a:p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 истории</a:t>
            </a:r>
            <a:endParaRPr lang="en-US" sz="1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4643438" y="404813"/>
            <a:ext cx="1871662" cy="105251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Архитектура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6659563" y="404813"/>
            <a:ext cx="1871662" cy="105251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Книги и</a:t>
            </a:r>
          </a:p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летописи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8230" name="AutoShape 34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Hom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6932" y="5657825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12309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6932" y="5229200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9220" name="AutoShape 1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 и события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267745" y="4653136"/>
            <a:ext cx="4464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1410 год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57188" y="2354104"/>
            <a:ext cx="828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В этот год произошла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Грюнвальдская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битва</a:t>
            </a:r>
            <a:endParaRPr lang="ru-RU" alt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97" y="4610587"/>
            <a:ext cx="3192016" cy="2079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12304" grpId="0" animBg="1"/>
      <p:bldP spid="12309" grpId="0" animBg="1"/>
      <p:bldP spid="12305" grpId="0"/>
      <p:bldP spid="12306" grpId="0"/>
      <p:bldP spid="12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956" y="5585817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174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" y="5157192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 и события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11760" y="4005064"/>
            <a:ext cx="396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1529,1566,1588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3568" y="2286000"/>
            <a:ext cx="7920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085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редакции Статута ВКЛ</a:t>
            </a:r>
            <a:endParaRPr lang="ru-RU" altLang="ru-RU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200</a:t>
            </a:r>
          </a:p>
        </p:txBody>
      </p:sp>
      <p:pic>
        <p:nvPicPr>
          <p:cNvPr id="4099" name="Picture 3" descr="D:\Полюхович\картинки школа\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9653" y="3213374"/>
            <a:ext cx="2613368" cy="32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3" grpId="0"/>
      <p:bldP spid="17414" grpId="0"/>
      <p:bldP spid="174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925" y="5657825"/>
            <a:ext cx="1474787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4925" y="5229200"/>
            <a:ext cx="1474787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 и события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39752" y="4611728"/>
            <a:ext cx="40766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1385, 1387,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1413, 1563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5576" y="2071688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085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Даты, связанные с становлением взаимоотношений между православными и католиками</a:t>
            </a: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300</a:t>
            </a:r>
          </a:p>
        </p:txBody>
      </p:sp>
      <p:pic>
        <p:nvPicPr>
          <p:cNvPr id="5123" name="Picture 3" descr="D:\Полюхович\картинки школа\6c6d237e179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97" y="4010817"/>
            <a:ext cx="2506138" cy="21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7" grpId="0"/>
      <p:bldP spid="18438" grpId="0"/>
      <p:bldP spid="18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925" y="5873849"/>
            <a:ext cx="1474787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4925" y="5445224"/>
            <a:ext cx="1474787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Факты и события</a:t>
            </a:r>
            <a:endParaRPr lang="ru-RU" alt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79711" y="3356992"/>
            <a:ext cx="53252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1447, 1468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1529,1557</a:t>
            </a: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1566,1588</a:t>
            </a:r>
            <a:endParaRPr lang="ru-RU" alt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7188" y="1831464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085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Этапы закрепощения крестьян</a:t>
            </a: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</a:p>
        </p:txBody>
      </p:sp>
      <p:pic>
        <p:nvPicPr>
          <p:cNvPr id="8" name="Picture 2" descr="D:\Полюхович\картинки школа\341ce5847f2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62" y="4408485"/>
            <a:ext cx="1731259" cy="171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1" grpId="0"/>
      <p:bldP spid="19462" grpId="0"/>
      <p:bldP spid="19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6932" y="5801841"/>
            <a:ext cx="1474788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150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6932" y="5373216"/>
            <a:ext cx="1474788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Личность в истории</a:t>
            </a:r>
            <a:endParaRPr lang="ru-RU" alt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98685" y="3284984"/>
            <a:ext cx="320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buNone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Миндовг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528" y="198884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2438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Этот князь положил начало существования княжества на всей литовской земле  и в 1253 году был </a:t>
            </a:r>
            <a:r>
              <a:rPr lang="ru-RU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коранован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.</a:t>
            </a: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47" y="3274527"/>
            <a:ext cx="3210503" cy="32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9" grpId="0"/>
      <p:bldP spid="21510" grpId="0"/>
      <p:bldP spid="215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5297785"/>
            <a:ext cx="1474787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253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584" y="4869160"/>
            <a:ext cx="1474787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3850" y="333375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Личность в истории</a:t>
            </a:r>
            <a:endParaRPr lang="ru-RU" alt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59832" y="4455311"/>
            <a:ext cx="2664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Ягайло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3850" y="1916832"/>
            <a:ext cx="84966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0850" algn="ctr">
              <a:buNone/>
            </a:pPr>
            <a:r>
              <a:rPr lang="ru-RU" sz="2800" b="1" dirty="0" smtClean="0">
                <a:latin typeface="Sylfaen" pitchFamily="18" charset="0"/>
              </a:rPr>
              <a:t>Этот князь заключил </a:t>
            </a:r>
            <a:r>
              <a:rPr lang="ru-RU" sz="2800" b="1" dirty="0" err="1" smtClean="0">
                <a:latin typeface="Sylfaen" pitchFamily="18" charset="0"/>
              </a:rPr>
              <a:t>Кревскую</a:t>
            </a:r>
            <a:r>
              <a:rPr lang="ru-RU" sz="2800" b="1" dirty="0" smtClean="0">
                <a:latin typeface="Sylfaen" pitchFamily="18" charset="0"/>
              </a:rPr>
              <a:t> унию и подписал  Островское соглашение с </a:t>
            </a:r>
            <a:r>
              <a:rPr lang="ru-RU" sz="2800" b="1" dirty="0" err="1" smtClean="0">
                <a:latin typeface="Sylfaen" pitchFamily="18" charset="0"/>
              </a:rPr>
              <a:t>Витовтом</a:t>
            </a:r>
            <a:r>
              <a:rPr lang="ru-RU" sz="2800" b="1" dirty="0" smtClean="0">
                <a:latin typeface="Sylfaen" pitchFamily="18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200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41" y="2910774"/>
            <a:ext cx="2636758" cy="37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3" grpId="0"/>
      <p:bldP spid="22534" grpId="0"/>
      <p:bldP spid="225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6933" y="5441801"/>
            <a:ext cx="1474787" cy="46672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Ответ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6933" y="5013176"/>
            <a:ext cx="1474787" cy="466725"/>
          </a:xfrm>
          <a:prstGeom prst="actionButtonBlank">
            <a:avLst/>
          </a:prstGeom>
          <a:solidFill>
            <a:srgbClr val="FF3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Игра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7188" y="285750"/>
            <a:ext cx="7200900" cy="719138"/>
          </a:xfrm>
          <a:prstGeom prst="roundRect">
            <a:avLst>
              <a:gd name="adj" fmla="val 2378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Личность в истории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627784" y="3789040"/>
            <a:ext cx="295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Ольгерд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3712" y="1844824"/>
            <a:ext cx="7992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indent="452438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Его сын был последним князем Полоцким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7812088" y="188913"/>
            <a:ext cx="1152525" cy="115252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ru-RU" altLang="ru-RU" sz="4000" b="1" dirty="0">
                <a:solidFill>
                  <a:srgbClr val="C00000"/>
                </a:solidFill>
              </a:rPr>
              <a:t>00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30578"/>
            <a:ext cx="3062685" cy="37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1" grpId="0"/>
      <p:bldP spid="24582" grpId="0"/>
      <p:bldP spid="24583" grpId="0" animBg="1"/>
    </p:bldLst>
  </p:timing>
</p:sld>
</file>

<file path=ppt/theme/theme1.xml><?xml version="1.0" encoding="utf-8"?>
<a:theme xmlns:a="http://schemas.openxmlformats.org/drawingml/2006/main" name="Разрез">
  <a:themeElements>
    <a:clrScheme name="Разрез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1776</TotalTime>
  <Words>417</Words>
  <Application>Microsoft Office PowerPoint</Application>
  <PresentationFormat>Экран (4:3)</PresentationFormat>
  <Paragraphs>138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Разрез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143</cp:revision>
  <dcterms:created xsi:type="dcterms:W3CDTF">2010-10-22T20:51:06Z</dcterms:created>
  <dcterms:modified xsi:type="dcterms:W3CDTF">2016-05-21T10:20:37Z</dcterms:modified>
</cp:coreProperties>
</file>