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6" r:id="rId5"/>
    <p:sldId id="261" r:id="rId6"/>
    <p:sldId id="262" r:id="rId7"/>
    <p:sldId id="268" r:id="rId8"/>
    <p:sldId id="263" r:id="rId9"/>
    <p:sldId id="269" r:id="rId10"/>
    <p:sldId id="265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1700"/>
    <a:srgbClr val="FF66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709" autoAdjust="0"/>
  </p:normalViewPr>
  <p:slideViewPr>
    <p:cSldViewPr>
      <p:cViewPr varScale="1">
        <p:scale>
          <a:sx n="84" d="100"/>
          <a:sy n="84" d="100"/>
        </p:scale>
        <p:origin x="-898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38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91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78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66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73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2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43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37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16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84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35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7D2D971-2944-488F-ACBD-7CEB7C02FC08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09319"/>
            <a:ext cx="2895600" cy="412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22163" y="3240302"/>
            <a:ext cx="6855927" cy="37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526301" y="3256562"/>
            <a:ext cx="6855927" cy="37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15" y="6478529"/>
            <a:ext cx="8364114" cy="37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5536" y="17798"/>
            <a:ext cx="8424935" cy="37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hyperlink" Target="http://mediaurok.ucoz.net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4.gif"/><Relationship Id="rId4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forum.texstilka.ru/Smileys/default/jemocii_93.gif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www.newacropol.ru/pub/Activity/exibitions/greec/find-human-main.jp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vsetke.ru/thumbnails/7eb/4c41475e96f1639e0cf09855df29efa6.jpg" TargetMode="External"/><Relationship Id="rId5" Type="http://schemas.openxmlformats.org/officeDocument/2006/relationships/hyperlink" Target="https://img-fotki.yandex.ru/get/15493/16969765.263/0_98ad9_42a036b9_orig.png" TargetMode="External"/><Relationship Id="rId10" Type="http://schemas.openxmlformats.org/officeDocument/2006/relationships/image" Target="../media/image16.png"/><Relationship Id="rId4" Type="http://schemas.openxmlformats.org/officeDocument/2006/relationships/hyperlink" Target="http://img-fotki.yandex.ru/get/5304/mademoiselleviv.3c/0_5930e_e6aeb9e4_XL.jpg" TargetMode="External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4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0667" y="2276872"/>
            <a:ext cx="7772400" cy="1470025"/>
          </a:xfrm>
        </p:spPr>
        <p:txBody>
          <a:bodyPr/>
          <a:lstStyle/>
          <a:p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anose="030F0702030302020204" pitchFamily="66" charset="0"/>
              </a:rPr>
              <a:t>Викторина «историческая»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4509120"/>
            <a:ext cx="4928592" cy="1201688"/>
          </a:xfrm>
        </p:spPr>
        <p:txBody>
          <a:bodyPr/>
          <a:lstStyle/>
          <a:p>
            <a:pPr algn="r"/>
            <a:r>
              <a:rPr lang="ru-RU" sz="18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Автор работы учитель истории </a:t>
            </a:r>
          </a:p>
          <a:p>
            <a:pPr algn="r"/>
            <a:r>
              <a:rPr lang="ru-RU" sz="18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ГУО СШ №10 г Бобруйска, </a:t>
            </a:r>
          </a:p>
          <a:p>
            <a:pPr algn="r"/>
            <a:r>
              <a:rPr lang="ru-RU" sz="18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Республика Беларусь</a:t>
            </a:r>
          </a:p>
          <a:p>
            <a:pPr algn="r"/>
            <a:r>
              <a:rPr lang="ru-RU" sz="18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Позднякова Алла Николаевна</a:t>
            </a:r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сведения 4">
            <a:hlinkClick r:id="" action="ppaction://hlinkshowjump?jump=lastslide" highlightClick="1"/>
          </p:cNvPr>
          <p:cNvSpPr/>
          <p:nvPr/>
        </p:nvSpPr>
        <p:spPr>
          <a:xfrm>
            <a:off x="395536" y="6199997"/>
            <a:ext cx="432048" cy="415321"/>
          </a:xfrm>
          <a:prstGeom prst="actionButtonInformation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4471911" y="6183700"/>
            <a:ext cx="610368" cy="384589"/>
          </a:xfrm>
          <a:prstGeom prst="actionButtonHom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620688"/>
            <a:ext cx="61926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kern="0" dirty="0">
                <a:solidFill>
                  <a:srgbClr val="601700"/>
                </a:solidFill>
                <a:latin typeface="Comic Sans MS" panose="030F0702030302020204" pitchFamily="66" charset="0"/>
              </a:rPr>
              <a:t>Работа выполнена в рамках МК «Создание ЦОР </a:t>
            </a:r>
          </a:p>
          <a:p>
            <a:pPr lvl="0" algn="ctr">
              <a:defRPr/>
            </a:pPr>
            <a:r>
              <a:rPr lang="ru-RU" b="1" kern="0" dirty="0">
                <a:solidFill>
                  <a:srgbClr val="601700"/>
                </a:solidFill>
                <a:latin typeface="Comic Sans MS" panose="030F0702030302020204" pitchFamily="66" charset="0"/>
              </a:rPr>
              <a:t>с использованием технологических приемов в программе </a:t>
            </a:r>
            <a:r>
              <a:rPr lang="ru-RU" b="1" kern="0" dirty="0" err="1">
                <a:solidFill>
                  <a:srgbClr val="601700"/>
                </a:solidFill>
                <a:latin typeface="Comic Sans MS" panose="030F0702030302020204" pitchFamily="66" charset="0"/>
              </a:rPr>
              <a:t>Microsoft</a:t>
            </a:r>
            <a:r>
              <a:rPr lang="ru-RU" b="1" kern="0" dirty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b="1" kern="0" dirty="0" err="1">
                <a:solidFill>
                  <a:srgbClr val="601700"/>
                </a:solidFill>
                <a:latin typeface="Comic Sans MS" panose="030F0702030302020204" pitchFamily="66" charset="0"/>
              </a:rPr>
              <a:t>Power</a:t>
            </a:r>
            <a:r>
              <a:rPr lang="ru-RU" b="1" kern="0" dirty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b="1" kern="0" dirty="0" err="1">
                <a:solidFill>
                  <a:srgbClr val="601700"/>
                </a:solidFill>
                <a:latin typeface="Comic Sans MS" panose="030F0702030302020204" pitchFamily="66" charset="0"/>
              </a:rPr>
              <a:t>Point</a:t>
            </a:r>
            <a:r>
              <a:rPr lang="ru-RU" b="1" kern="0" dirty="0">
                <a:solidFill>
                  <a:srgbClr val="601700"/>
                </a:solidFill>
                <a:latin typeface="Comic Sans MS" panose="030F0702030302020204" pitchFamily="66" charset="0"/>
              </a:rPr>
              <a:t>»  на образовательном сайте </a:t>
            </a:r>
            <a:r>
              <a:rPr lang="ru-RU" b="1" kern="0" dirty="0">
                <a:solidFill>
                  <a:srgbClr val="FF0000"/>
                </a:solidFill>
                <a:latin typeface="Comic Sans MS" panose="030F0702030302020204" pitchFamily="66" charset="0"/>
                <a:hlinkClick r:id="rId2"/>
              </a:rPr>
              <a:t>«</a:t>
            </a:r>
            <a:r>
              <a:rPr lang="ru-RU" b="1" kern="0" dirty="0" err="1">
                <a:solidFill>
                  <a:srgbClr val="FF0000"/>
                </a:solidFill>
                <a:latin typeface="Comic Sans MS" panose="030F0702030302020204" pitchFamily="66" charset="0"/>
                <a:hlinkClick r:id="rId2"/>
              </a:rPr>
              <a:t>Медиаурок</a:t>
            </a:r>
            <a:r>
              <a:rPr lang="ru-RU" b="1" kern="0" dirty="0">
                <a:solidFill>
                  <a:srgbClr val="FF0000"/>
                </a:solidFill>
                <a:latin typeface="Comic Sans MS" panose="030F0702030302020204" pitchFamily="66" charset="0"/>
                <a:hlinkClick r:id="rId2"/>
              </a:rPr>
              <a:t>».</a:t>
            </a:r>
            <a:endParaRPr lang="ru-RU" b="1" kern="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5" y="612905"/>
            <a:ext cx="1152128" cy="15199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876">
            <a:off x="1115616" y="3973526"/>
            <a:ext cx="841798" cy="16346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9613" flipH="1">
            <a:off x="611560" y="3984458"/>
            <a:ext cx="1053850" cy="16771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6236">
            <a:off x="2592600" y="5027584"/>
            <a:ext cx="1144909" cy="14588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9068">
            <a:off x="2019359" y="5002022"/>
            <a:ext cx="713970" cy="13267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5614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нутый угол 19"/>
          <p:cNvSpPr/>
          <p:nvPr/>
        </p:nvSpPr>
        <p:spPr>
          <a:xfrm>
            <a:off x="827584" y="551798"/>
            <a:ext cx="7560840" cy="5852581"/>
          </a:xfrm>
          <a:prstGeom prst="foldedCorner">
            <a:avLst/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57150">
            <a:solidFill>
              <a:srgbClr val="FF660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87306" y="6199997"/>
            <a:ext cx="521208" cy="345280"/>
          </a:xfrm>
          <a:prstGeom prst="actionButtonForwardNext">
            <a:avLst/>
          </a:prstGeom>
          <a:blipFill>
            <a:blip r:embed="rId2"/>
            <a:tile tx="0" ty="0" sx="100000" sy="100000" flip="none" algn="tl"/>
          </a:blipFill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284" y="3903194"/>
            <a:ext cx="1195963" cy="2222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19299" y="1052736"/>
            <a:ext cx="1524000" cy="2425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99" y="3717032"/>
            <a:ext cx="1143000" cy="22194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124744"/>
            <a:ext cx="1145704" cy="1620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699792" y="1628800"/>
            <a:ext cx="38164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</a:t>
            </a:r>
            <a:r>
              <a:rPr lang="ru-RU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Молодцы! 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Вы справились с вопросами викторины отлично!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Желаем успехов в приобретении новых знаний. </a:t>
            </a:r>
            <a:endParaRPr lang="ru-RU" sz="32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81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Умножение 4">
            <a:hlinkClick r:id="rId2" action="ppaction://hlinksldjump"/>
          </p:cNvPr>
          <p:cNvSpPr/>
          <p:nvPr/>
        </p:nvSpPr>
        <p:spPr>
          <a:xfrm>
            <a:off x="276868" y="6039301"/>
            <a:ext cx="568815" cy="631068"/>
          </a:xfrm>
          <a:prstGeom prst="mathMultiply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3343008" y="548680"/>
            <a:ext cx="4938625" cy="3120451"/>
          </a:xfrm>
          <a:prstGeom prst="wedgeRoundRectCallout">
            <a:avLst>
              <a:gd name="adj1" fmla="val -85795"/>
              <a:gd name="adj2" fmla="val 63473"/>
              <a:gd name="adj3" fmla="val 16667"/>
            </a:avLst>
          </a:prstGeom>
          <a:gradFill>
            <a:gsLst>
              <a:gs pos="0">
                <a:schemeClr val="accent5">
                  <a:lumMod val="90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b="1" u="sng" dirty="0" smtClean="0">
              <a:solidFill>
                <a:srgbClr val="0000FF"/>
              </a:solidFill>
              <a:latin typeface="Calibri"/>
              <a:ea typeface="Calibri"/>
              <a:cs typeface="Times New Roman"/>
              <a:hlinkClick r:id="rId4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b="1" u="sng" dirty="0">
              <a:solidFill>
                <a:srgbClr val="0000FF"/>
              </a:solidFill>
              <a:latin typeface="Calibri"/>
              <a:ea typeface="Calibri"/>
              <a:cs typeface="Times New Roman"/>
              <a:hlinkClick r:id="rId4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solidFill>
                <a:srgbClr val="0000FF"/>
              </a:solidFill>
              <a:latin typeface="Calibri"/>
              <a:ea typeface="Calibri"/>
              <a:cs typeface="Times New Roman"/>
              <a:hlinkClick r:id="rId4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u="sng" dirty="0">
              <a:solidFill>
                <a:srgbClr val="0000FF"/>
              </a:solidFill>
              <a:latin typeface="Calibri"/>
              <a:ea typeface="Calibri"/>
              <a:cs typeface="Times New Roman"/>
              <a:hlinkClick r:id="rId4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4"/>
              </a:rPr>
              <a:t>Египтянин</a:t>
            </a:r>
            <a:r>
              <a:rPr lang="ru-RU" sz="2000" b="1" dirty="0" smtClean="0">
                <a:latin typeface="Calibri"/>
                <a:ea typeface="Calibri"/>
                <a:cs typeface="Times New Roman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Богатырь</a:t>
            </a:r>
            <a:endParaRPr lang="ru-RU" sz="2000" b="1" dirty="0" smtClean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6"/>
              </a:rPr>
              <a:t>Римлянин</a:t>
            </a:r>
            <a:endParaRPr lang="ru-RU" sz="2000" b="1" dirty="0" smtClean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Грек</a:t>
            </a:r>
            <a:endParaRPr lang="ru-RU" sz="2000" b="1" dirty="0" smtClean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8"/>
              </a:rPr>
              <a:t>Ученик</a:t>
            </a:r>
            <a:endParaRPr lang="ru-RU" sz="2000" b="1" u="sng" dirty="0" smtClean="0">
              <a:solidFill>
                <a:srgbClr val="0000FF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b="1" u="sng" dirty="0" smtClean="0">
              <a:solidFill>
                <a:srgbClr val="0000FF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u="sng" dirty="0" smtClean="0">
                <a:solidFill>
                  <a:srgbClr val="0000FF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73405" y="623392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601700"/>
                </a:solidFill>
              </a:rPr>
              <a:t>Источники картинок </a:t>
            </a:r>
            <a:endParaRPr lang="ru-RU" sz="2800" b="1" dirty="0">
              <a:solidFill>
                <a:srgbClr val="601700"/>
              </a:solidFill>
            </a:endParaRPr>
          </a:p>
        </p:txBody>
      </p:sp>
      <p:sp>
        <p:nvSpPr>
          <p:cNvPr id="9" name="Блок-схема: задержка 8"/>
          <p:cNvSpPr/>
          <p:nvPr/>
        </p:nvSpPr>
        <p:spPr>
          <a:xfrm rot="5400000">
            <a:off x="4565885" y="2918804"/>
            <a:ext cx="2664296" cy="4536504"/>
          </a:xfrm>
          <a:prstGeom prst="flowChartDelay">
            <a:avLst/>
          </a:prstGeom>
          <a:blipFill>
            <a:blip r:embed="rId9"/>
            <a:tile tx="0" ty="0" sx="100000" sy="100000" flip="none" algn="tl"/>
          </a:blipFill>
          <a:ln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Дидактический приём «Карман»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Автор ТП </a:t>
            </a:r>
            <a:r>
              <a:rPr lang="ru-RU" sz="1600" b="1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Мазеина</a:t>
            </a:r>
            <a:r>
              <a:rPr lang="ru-RU" sz="1600" b="1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 Е.В.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http://it-n.ru/board.aspx?cat_no=13748&amp;tmpl=Thread&amp;BoardId=13751&amp;ThreadId=102869 </a:t>
            </a:r>
            <a:endParaRPr lang="ru-RU" sz="1600" b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358496" y="6162540"/>
            <a:ext cx="610368" cy="384589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15508"/>
            <a:ext cx="1366661" cy="21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24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нутый угол 19"/>
          <p:cNvSpPr/>
          <p:nvPr/>
        </p:nvSpPr>
        <p:spPr>
          <a:xfrm>
            <a:off x="726466" y="520056"/>
            <a:ext cx="7560840" cy="5852581"/>
          </a:xfrm>
          <a:prstGeom prst="foldedCorner">
            <a:avLst/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57150">
            <a:solidFill>
              <a:srgbClr val="FF660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" y="409228"/>
            <a:ext cx="8229600" cy="114300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Уважаемые ребята !</a:t>
            </a:r>
            <a:endParaRPr lang="ru-RU" sz="40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50832" y="6199997"/>
            <a:ext cx="521208" cy="345280"/>
          </a:xfrm>
          <a:prstGeom prst="actionButtonForwardNex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640" y="3068960"/>
            <a:ext cx="1195963" cy="2222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14549" y="836713"/>
            <a:ext cx="1333500" cy="21221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14" y="3388652"/>
            <a:ext cx="1143000" cy="22194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980728"/>
            <a:ext cx="1145704" cy="1620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763688" y="1484784"/>
            <a:ext cx="561662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Приглашаю Вас принять участие в исторической викторине.  </a:t>
            </a:r>
          </a:p>
          <a:p>
            <a:pPr algn="ctr"/>
            <a:r>
              <a:rPr lang="ru-RU" sz="2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Вопросы будут задавать   наши гости из Древнего Египта, Древней Греции , Древнего Рима и Древнего Китая. </a:t>
            </a:r>
          </a:p>
          <a:p>
            <a:pPr algn="ctr"/>
            <a:r>
              <a:rPr lang="ru-RU" sz="2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Чтобы начать работу, кликните на задание в кармане. </a:t>
            </a:r>
          </a:p>
          <a:p>
            <a:pPr algn="ctr"/>
            <a:r>
              <a:rPr lang="ru-RU" sz="2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Желаю удачи! </a:t>
            </a:r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67969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74407" y="2942175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1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Как звали </a:t>
            </a:r>
          </a:p>
          <a:p>
            <a:r>
              <a:rPr lang="ru-RU" sz="21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фараона, который объединил  Египет</a:t>
            </a:r>
            <a:endParaRPr lang="ru-RU" sz="21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624035" y="3119071"/>
            <a:ext cx="2304256" cy="2304256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2"/>
                </a:solidFill>
              </a:rPr>
              <a:t> Этот фараон- дипломат. Именно он подписал первый в истории дипломатический договор</a:t>
            </a:r>
            <a:endParaRPr lang="ru-RU" sz="1400" b="1" dirty="0">
              <a:solidFill>
                <a:schemeClr val="accent2"/>
              </a:solidFill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2399609" y="3263087"/>
            <a:ext cx="2376264" cy="2268094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b="1" dirty="0" smtClean="0">
                <a:solidFill>
                  <a:srgbClr val="00B050"/>
                </a:solidFill>
              </a:rPr>
              <a:t>Этого фараона называли  «египетским Александром Македонским»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63495" y="3356992"/>
            <a:ext cx="2362374" cy="2174189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400" b="1" dirty="0" smtClean="0">
                <a:solidFill>
                  <a:srgbClr val="0070C0"/>
                </a:solidFill>
              </a:rPr>
              <a:t>Фараон- реформатор. Именно он приказал молиться одному богу- Амону -Ра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61640" y="2942885"/>
            <a:ext cx="2448272" cy="4480186"/>
          </a:xfrm>
          <a:prstGeom prst="flowChartDelay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55" y="2017119"/>
            <a:ext cx="1178072" cy="66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46754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Рамзес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II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39485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Эхнатон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192875" y="476672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Тутмос</a:t>
            </a:r>
            <a:r>
              <a:rPr lang="en-US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III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1986477" y="1628800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Хеопс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367365" y="1628800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Мина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848" y="4193944"/>
            <a:ext cx="898906" cy="16648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ьная выноска 2"/>
          <p:cNvSpPr/>
          <p:nvPr/>
        </p:nvSpPr>
        <p:spPr>
          <a:xfrm>
            <a:off x="1200087" y="4507194"/>
            <a:ext cx="2325443" cy="1351569"/>
          </a:xfrm>
          <a:prstGeom prst="wedgeEllipseCallout">
            <a:avLst>
              <a:gd name="adj1" fmla="val 91524"/>
              <a:gd name="adj2" fmla="val -55781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Знаете ли Вы имена  египетских фараонов? </a:t>
            </a:r>
            <a:endParaRPr lang="ru-RU" sz="16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76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05 0.02845 L 0.21406 -0.0583 C 0.22813 -0.07796 0.24913 -0.08837 0.27101 -0.08837 C 0.29601 -0.08837 0.31597 -0.07796 0.33004 -0.0583 L 0.39705 0.02845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12235" y="2825953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Древняя религия, в основе которой идея нравственного выбора человека</a:t>
            </a:r>
            <a:endParaRPr lang="ru-RU" sz="16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221274" y="3041816"/>
            <a:ext cx="2304256" cy="2304256"/>
          </a:xfrm>
          <a:prstGeom prst="horizontalScroll">
            <a:avLst/>
          </a:prstGeom>
          <a:solidFill>
            <a:schemeClr val="accent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2"/>
                </a:solidFill>
              </a:rPr>
              <a:t> </a:t>
            </a:r>
            <a:r>
              <a:rPr lang="ru-RU" sz="2000" b="1" dirty="0" smtClean="0">
                <a:solidFill>
                  <a:schemeClr val="accent2"/>
                </a:solidFill>
              </a:rPr>
              <a:t>Водоподъемное устройство</a:t>
            </a:r>
            <a:endParaRPr lang="ru-RU" sz="1400" b="1" dirty="0">
              <a:solidFill>
                <a:schemeClr val="accent2"/>
              </a:solidFill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1852586" y="3212976"/>
            <a:ext cx="2376264" cy="2268094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Кто создал первую письменность? 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33010" y="3306881"/>
            <a:ext cx="2362374" cy="2174189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Как называется письменность в Междуречье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61640" y="2942885"/>
            <a:ext cx="2448272" cy="4480186"/>
          </a:xfrm>
          <a:prstGeom prst="flowChartDelay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55" y="2017119"/>
            <a:ext cx="1178072" cy="66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46754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Шадуф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39485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Клинопись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192875" y="476672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Шумеры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1986477" y="1628800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Варны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367365" y="1628800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Зароастризм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848" y="4193944"/>
            <a:ext cx="898906" cy="16648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ьная выноска 2"/>
          <p:cNvSpPr/>
          <p:nvPr/>
        </p:nvSpPr>
        <p:spPr>
          <a:xfrm>
            <a:off x="1200087" y="4507194"/>
            <a:ext cx="2325443" cy="1351569"/>
          </a:xfrm>
          <a:prstGeom prst="wedgeEllipseCallout">
            <a:avLst>
              <a:gd name="adj1" fmla="val 91524"/>
              <a:gd name="adj2" fmla="val -55781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20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Знаете  </a:t>
            </a:r>
            <a:r>
              <a:rPr lang="ru-RU" sz="20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ли </a:t>
            </a:r>
            <a:r>
              <a:rPr lang="ru-RU" sz="20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вы </a:t>
            </a:r>
            <a:r>
              <a:rPr lang="ru-RU" sz="20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…</a:t>
            </a:r>
            <a:endParaRPr lang="ru-RU" sz="20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07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601 0.03331 L 0.26302 -0.05344 C 0.27709 -0.0731 0.29809 -0.08351 0.31997 -0.08351 C 0.34497 -0.08351 0.36493 -0.0731 0.37899 -0.05344 L 0.44601 0.03331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29455" y="2650246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</a:rPr>
              <a:t>Китайская мудрость гласит «Драка для дураков, для умных – победа, а для мудрых…?</a:t>
            </a:r>
            <a:endParaRPr lang="ru-RU" sz="1600" b="1" dirty="0">
              <a:solidFill>
                <a:srgbClr val="601700"/>
              </a:solidFill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371393" y="2892271"/>
            <a:ext cx="2627659" cy="2383007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Почтительный сын огорчает отца и мать своих только …..? 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1824958" y="3137561"/>
            <a:ext cx="2304256" cy="2149435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Благородный человек знает только долг, низкий человек – только…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875639" y="3179705"/>
            <a:ext cx="2246826" cy="2305533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Старайтесь быть добрее и вы не сможете совершить злой …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48502" y="2908408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66" y="1844824"/>
            <a:ext cx="1299192" cy="681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694093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Болезнь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52392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Поступок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355956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Выгода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388645" y="1609686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Доброта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508104" y="1556792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Мир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669" y="4022062"/>
            <a:ext cx="1083679" cy="1715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Овальная выноска 15"/>
          <p:cNvSpPr/>
          <p:nvPr/>
        </p:nvSpPr>
        <p:spPr>
          <a:xfrm>
            <a:off x="971600" y="4332472"/>
            <a:ext cx="2553931" cy="1526292"/>
          </a:xfrm>
          <a:prstGeom prst="wedgeEllipseCallout">
            <a:avLst>
              <a:gd name="adj1" fmla="val 87234"/>
              <a:gd name="adj2" fmla="val -33545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1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Продолжите  слова знаменитого китайского мудреца Конфуция  </a:t>
            </a:r>
            <a:endParaRPr lang="ru-RU" sz="14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63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698 0.05066 L 0.35226 -0.04279 C 0.36598 -0.06407 0.38664 -0.07518 0.40799 -0.07518 C 0.4323 -0.07518 0.45191 -0.06407 0.46563 -0.04279 L 0.53108 0.0506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1913E-6 L 0.12708 -0.09392 C 0.15382 -0.1152 0.19357 -0.12584 0.23507 -0.12584 C 0.28246 -0.12584 0.32031 -0.1152 0.34705 -0.09392 L 0.4743 -1.1913E-6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375 0.05783 L 0.26077 -0.02892 C 0.27483 -0.04858 0.29584 -0.05899 0.31771 -0.05899 C 0.34271 -0.05899 0.36268 -0.04858 0.37674 -0.02892 L 0.44375 0.05783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96 0.01157 L 0.11598 -0.06777 C 0.13004 -0.08535 0.15105 -0.09484 0.17292 -0.09484 C 0.19792 -0.09484 0.21789 -0.08535 0.23195 -0.06777 L 0.29896 0.0115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17399" y="2911647"/>
            <a:ext cx="2348484" cy="2092470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Нить Ариадны</a:t>
            </a:r>
            <a:endParaRPr lang="ru-RU" sz="24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660748" y="3044078"/>
            <a:ext cx="2298817" cy="2092470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Троянский конь</a:t>
            </a:r>
            <a:endParaRPr lang="ru-RU" sz="24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2249838" y="3140968"/>
            <a:ext cx="2298817" cy="2092470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Яблоко раздора</a:t>
            </a:r>
            <a:endParaRPr lang="ru-RU" sz="24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72304" y="3212976"/>
            <a:ext cx="2298817" cy="2092469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 </a:t>
            </a:r>
            <a:r>
              <a:rPr lang="ru-RU" sz="2800" b="1" dirty="0" smtClean="0">
                <a:solidFill>
                  <a:srgbClr val="00B0F0"/>
                </a:solidFill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Ахилесова</a:t>
            </a:r>
            <a:r>
              <a:rPr lang="ru-RU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пята</a:t>
            </a:r>
            <a:endParaRPr lang="ru-RU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25841" y="2896455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86" y="1774852"/>
            <a:ext cx="1178072" cy="66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611560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Опасный подарок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492259" y="420719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Уязвимое место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466663" y="387235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Причина ссоры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066585" y="157284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Неразбериха, суматоха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390707" y="157284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Выход из трудного положения</a:t>
            </a:r>
            <a:endParaRPr lang="ru-RU" sz="1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ьная выноска 14"/>
          <p:cNvSpPr/>
          <p:nvPr/>
        </p:nvSpPr>
        <p:spPr>
          <a:xfrm>
            <a:off x="970174" y="4101173"/>
            <a:ext cx="2553931" cy="1526292"/>
          </a:xfrm>
          <a:prstGeom prst="wedgeEllipseCallout">
            <a:avLst>
              <a:gd name="adj1" fmla="val 86447"/>
              <a:gd name="adj2" fmla="val -40129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1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 </a:t>
            </a:r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Что означают крылатые выражения?</a:t>
            </a:r>
            <a:endParaRPr lang="ru-RU" sz="16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36029" y="4033991"/>
            <a:ext cx="1191579" cy="18965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550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4 0.03238 L 0.21441 -0.05437 C 0.22847 -0.07403 0.24948 -0.08444 0.27136 -0.08444 C 0.29636 -0.08444 0.31632 -0.07403 0.33038 -0.05437 L 0.3974 0.03238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55066" y="2828062"/>
            <a:ext cx="2348484" cy="2168699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601700"/>
                </a:solidFill>
                <a:latin typeface="Comic Sans MS" panose="030F0702030302020204" pitchFamily="66" charset="0"/>
              </a:rPr>
              <a:t>Этот философ ходил по </a:t>
            </a:r>
            <a:r>
              <a:rPr lang="ru-RU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городу с фонарем  </a:t>
            </a:r>
            <a:r>
              <a:rPr lang="ru-RU" b="1" dirty="0">
                <a:solidFill>
                  <a:srgbClr val="601700"/>
                </a:solidFill>
                <a:latin typeface="Comic Sans MS" panose="030F0702030302020204" pitchFamily="66" charset="0"/>
              </a:rPr>
              <a:t>со словами «Ищу человека»</a:t>
            </a: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349500" y="3043274"/>
            <a:ext cx="2298817" cy="2115797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Самый знаменитый архонт в </a:t>
            </a:r>
          </a:p>
          <a:p>
            <a:pPr algn="ctr"/>
            <a:r>
              <a:rPr lang="ru-RU" sz="16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Афинах</a:t>
            </a:r>
            <a:endParaRPr lang="ru-RU" sz="14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2191451" y="3140968"/>
            <a:ext cx="2298817" cy="2092470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Comic Sans MS" panose="030F0702030302020204" pitchFamily="66" charset="0"/>
              </a:rPr>
              <a:t>Скульптор, создатель «чуда света» – статуи Зевса</a:t>
            </a: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91253" y="3284984"/>
            <a:ext cx="2298817" cy="2092469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Древнегреческий ученый, </a:t>
            </a:r>
            <a:r>
              <a:rPr lang="ru-RU" sz="1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клятву которого дают все современные медики</a:t>
            </a:r>
            <a:endParaRPr lang="ru-RU" sz="11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25841" y="2896455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86" y="1774852"/>
            <a:ext cx="1178072" cy="66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611560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Перикл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492259" y="420719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Гиппократ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466663" y="387235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Фидий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066585" y="157284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Демокрит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390707" y="157284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Диоген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ьная выноска 14"/>
          <p:cNvSpPr/>
          <p:nvPr/>
        </p:nvSpPr>
        <p:spPr>
          <a:xfrm>
            <a:off x="970174" y="4101173"/>
            <a:ext cx="2553931" cy="1526292"/>
          </a:xfrm>
          <a:prstGeom prst="wedgeEllipseCallout">
            <a:avLst>
              <a:gd name="adj1" fmla="val 86447"/>
              <a:gd name="adj2" fmla="val -40129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601700"/>
                </a:solidFill>
                <a:latin typeface="Comic Sans MS" panose="030F0702030302020204" pitchFamily="66" charset="0"/>
              </a:rPr>
              <a:t>Кто есть кто?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36029" y="4033991"/>
            <a:ext cx="1191579" cy="18965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992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4 0.03238 L 0.21441 -0.05437 C 0.22847 -0.07403 0.24948 -0.08444 0.27136 -0.08444 C 0.29636 -0.08444 0.31632 -0.07403 0.33038 -0.05437 L 0.3974 0.03238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/>
      <p:bldP spid="19" grpId="2" animBg="1"/>
      <p:bldP spid="25" grpId="0" animBg="1"/>
      <p:bldP spid="25" grpId="1"/>
      <p:bldP spid="25" grpId="2" animBg="1"/>
      <p:bldP spid="29" grpId="0" animBg="1"/>
      <p:bldP spid="29" grpId="1"/>
      <p:bldP spid="29" grpId="2" animBg="1"/>
      <p:bldP spid="30" grpId="0" animBg="1"/>
      <p:bldP spid="30" grpId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71437" y="2813058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Назови год основания Рима</a:t>
            </a:r>
            <a:endParaRPr lang="ru-RU" sz="24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331640" y="3068960"/>
            <a:ext cx="2341321" cy="2376264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В каком году Рим стал республикой </a:t>
            </a:r>
            <a:endParaRPr lang="ru-RU" sz="20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2036445" y="3216898"/>
            <a:ext cx="2265137" cy="2321552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Назови даты восстания Спартака</a:t>
            </a:r>
            <a:endParaRPr lang="ru-RU" sz="20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87824" y="3335340"/>
            <a:ext cx="2265137" cy="2203110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 </a:t>
            </a:r>
            <a:r>
              <a:rPr lang="ru-RU" sz="20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Назови год падения Западной Римской империи  </a:t>
            </a:r>
            <a:endParaRPr lang="ru-RU" sz="28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60219" y="2908408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70778"/>
            <a:ext cx="1192136" cy="67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503614" y="413585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509 г до н.э.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492260" y="428001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476 г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466663" y="39258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74-71 г до н.э.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248565" y="157095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147 г до н.э.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410138" y="1607238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753 г до н.э.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025" y="4001190"/>
            <a:ext cx="977154" cy="19025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Овальная выноска 14"/>
          <p:cNvSpPr/>
          <p:nvPr/>
        </p:nvSpPr>
        <p:spPr>
          <a:xfrm>
            <a:off x="971600" y="4373402"/>
            <a:ext cx="2553931" cy="1526292"/>
          </a:xfrm>
          <a:prstGeom prst="wedgeEllipseCallout">
            <a:avLst>
              <a:gd name="adj1" fmla="val 84480"/>
              <a:gd name="adj2" fmla="val -57247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1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  </a:t>
            </a:r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Знаете </a:t>
            </a:r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ли </a:t>
            </a:r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вы </a:t>
            </a:r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события истории Древнего Рима?</a:t>
            </a:r>
            <a:endParaRPr lang="ru-RU" sz="16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60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4 0.03238 L 0.21441 -0.05437 C 0.22847 -0.07403 0.24948 -0.08444 0.27136 -0.08444 C 0.29636 -0.08444 0.31632 -0.07403 0.33038 -0.05437 L 0.3974 0.03238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/>
      <p:bldP spid="19" grpId="2" animBg="1"/>
      <p:bldP spid="25" grpId="0" animBg="1"/>
      <p:bldP spid="25" grpId="1"/>
      <p:bldP spid="25" grpId="2" animBg="1"/>
      <p:bldP spid="29" grpId="0" animBg="1"/>
      <p:bldP spid="29" grpId="1"/>
      <p:bldP spid="29" grpId="2" animBg="1"/>
      <p:bldP spid="30" grpId="0" animBg="1"/>
      <p:bldP spid="30" grpId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44262" y="2924944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Знатный человек в Риме- это? </a:t>
            </a:r>
            <a:endParaRPr lang="ru-RU" sz="24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207628" y="3068960"/>
            <a:ext cx="2341321" cy="2376264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Право запрета – это…</a:t>
            </a:r>
            <a:endParaRPr lang="ru-RU" sz="24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1828279" y="3212701"/>
            <a:ext cx="2265137" cy="2321552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1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Форма власти, при которой правители выбираются на определенный срок – это…</a:t>
            </a:r>
            <a:endParaRPr lang="ru-RU" sz="16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3084355" y="3330723"/>
            <a:ext cx="2265137" cy="2203110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  </a:t>
            </a:r>
            <a:r>
              <a:rPr lang="ru-RU" sz="2000" b="1" dirty="0" smtClean="0">
                <a:solidFill>
                  <a:srgbClr val="0070C0"/>
                </a:solidFill>
              </a:rPr>
              <a:t>Защитник плебеев – это…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60219" y="2908408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70778"/>
            <a:ext cx="1192136" cy="67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503614" y="413585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Вето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492260" y="428001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Трибун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466663" y="39258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Республика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248565" y="157095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Консул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410138" y="1607238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Патриций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025" y="4001190"/>
            <a:ext cx="977154" cy="19025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Овальная выноска 14"/>
          <p:cNvSpPr/>
          <p:nvPr/>
        </p:nvSpPr>
        <p:spPr>
          <a:xfrm>
            <a:off x="971600" y="4373402"/>
            <a:ext cx="2553931" cy="1526292"/>
          </a:xfrm>
          <a:prstGeom prst="wedgeEllipseCallout">
            <a:avLst>
              <a:gd name="adj1" fmla="val 84480"/>
              <a:gd name="adj2" fmla="val -57247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20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Что такое, кто такой ?</a:t>
            </a:r>
            <a:endParaRPr lang="ru-RU" sz="20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15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4 0.03238 L 0.21441 -0.05437 C 0.22847 -0.07403 0.24948 -0.08444 0.27136 -0.08444 C 0.29636 -0.08444 0.31632 -0.07403 0.33038 -0.05437 L 0.3974 0.03238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/>
      <p:bldP spid="19" grpId="2" animBg="1"/>
      <p:bldP spid="25" grpId="0" animBg="1"/>
      <p:bldP spid="25" grpId="1"/>
      <p:bldP spid="25" grpId="2" animBg="1"/>
      <p:bldP spid="29" grpId="0" animBg="1"/>
      <p:bldP spid="29" grpId="1"/>
      <p:bldP spid="29" grpId="2" animBg="1"/>
      <p:bldP spid="30" grpId="0" animBg="1"/>
      <p:bldP spid="30" grpId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theme/theme1.xml><?xml version="1.0" encoding="utf-8"?>
<a:theme xmlns:a="http://schemas.openxmlformats.org/drawingml/2006/main" name="№3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Презентациякнязья222</Template>
  <TotalTime>427</TotalTime>
  <Words>452</Words>
  <Application>Microsoft Office PowerPoint</Application>
  <PresentationFormat>Экран (4:3)</PresentationFormat>
  <Paragraphs>102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№3</vt:lpstr>
      <vt:lpstr>Викторина «историческая»</vt:lpstr>
      <vt:lpstr> Уважаемые ребята 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Ала</dc:creator>
  <cp:lastModifiedBy>Ала</cp:lastModifiedBy>
  <cp:revision>48</cp:revision>
  <dcterms:created xsi:type="dcterms:W3CDTF">2016-03-27T11:18:55Z</dcterms:created>
  <dcterms:modified xsi:type="dcterms:W3CDTF">2016-03-31T19:39:20Z</dcterms:modified>
</cp:coreProperties>
</file>