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58" r:id="rId26"/>
    <p:sldId id="259" r:id="rId27"/>
    <p:sldId id="260" r:id="rId28"/>
    <p:sldId id="261" r:id="rId29"/>
    <p:sldId id="262" r:id="rId30"/>
    <p:sldId id="263" r:id="rId31"/>
    <p:sldId id="264" r:id="rId32"/>
    <p:sldId id="294" r:id="rId33"/>
    <p:sldId id="293" r:id="rId34"/>
    <p:sldId id="295" r:id="rId35"/>
    <p:sldId id="265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86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2FA726-1B25-444C-9696-2046D1D16125}" type="datetimeFigureOut">
              <a:rPr lang="ru-RU" smtClean="0"/>
              <a:t>14.05.2017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2EE35-A95D-4FD1-9E1C-D5180473D1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924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2EE35-A95D-4FD1-9E1C-D5180473D14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133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204AE-48F1-4754-801D-CA23B52A93A2}" type="datetimeFigureOut">
              <a:rPr lang="ru-RU" smtClean="0"/>
              <a:t>14.05.2017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CC8B-975D-4641-8252-C8E342F09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53126"/>
      </p:ext>
    </p:extLst>
  </p:cSld>
  <p:clrMapOvr>
    <a:masterClrMapping/>
  </p:clrMapOvr>
  <p:transition spd="slow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204AE-48F1-4754-801D-CA23B52A93A2}" type="datetimeFigureOut">
              <a:rPr lang="ru-RU" smtClean="0"/>
              <a:t>14.05.2017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CC8B-975D-4641-8252-C8E342F09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054022"/>
      </p:ext>
    </p:extLst>
  </p:cSld>
  <p:clrMapOvr>
    <a:masterClrMapping/>
  </p:clrMapOvr>
  <p:transition spd="slow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204AE-48F1-4754-801D-CA23B52A93A2}" type="datetimeFigureOut">
              <a:rPr lang="ru-RU" smtClean="0"/>
              <a:t>14.05.2017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CC8B-975D-4641-8252-C8E342F09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758218"/>
      </p:ext>
    </p:extLst>
  </p:cSld>
  <p:clrMapOvr>
    <a:masterClrMapping/>
  </p:clrMapOvr>
  <p:transition spd="slow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204AE-48F1-4754-801D-CA23B52A93A2}" type="datetimeFigureOut">
              <a:rPr lang="ru-RU" smtClean="0"/>
              <a:t>14.05.2017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CC8B-975D-4641-8252-C8E342F09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550728"/>
      </p:ext>
    </p:extLst>
  </p:cSld>
  <p:clrMapOvr>
    <a:masterClrMapping/>
  </p:clrMapOvr>
  <p:transition spd="slow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204AE-48F1-4754-801D-CA23B52A93A2}" type="datetimeFigureOut">
              <a:rPr lang="ru-RU" smtClean="0"/>
              <a:t>14.05.2017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CC8B-975D-4641-8252-C8E342F09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6011"/>
      </p:ext>
    </p:extLst>
  </p:cSld>
  <p:clrMapOvr>
    <a:masterClrMapping/>
  </p:clrMapOvr>
  <p:transition spd="slow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204AE-48F1-4754-801D-CA23B52A93A2}" type="datetimeFigureOut">
              <a:rPr lang="ru-RU" smtClean="0"/>
              <a:t>14.05.2017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CC8B-975D-4641-8252-C8E342F09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694006"/>
      </p:ext>
    </p:extLst>
  </p:cSld>
  <p:clrMapOvr>
    <a:masterClrMapping/>
  </p:clrMapOvr>
  <p:transition spd="slow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204AE-48F1-4754-801D-CA23B52A93A2}" type="datetimeFigureOut">
              <a:rPr lang="ru-RU" smtClean="0"/>
              <a:t>14.05.2017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CC8B-975D-4641-8252-C8E342F09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48374"/>
      </p:ext>
    </p:extLst>
  </p:cSld>
  <p:clrMapOvr>
    <a:masterClrMapping/>
  </p:clrMapOvr>
  <p:transition spd="slow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204AE-48F1-4754-801D-CA23B52A93A2}" type="datetimeFigureOut">
              <a:rPr lang="ru-RU" smtClean="0"/>
              <a:t>14.05.2017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CC8B-975D-4641-8252-C8E342F09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9503933"/>
      </p:ext>
    </p:extLst>
  </p:cSld>
  <p:clrMapOvr>
    <a:masterClrMapping/>
  </p:clrMapOvr>
  <p:transition spd="slow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204AE-48F1-4754-801D-CA23B52A93A2}" type="datetimeFigureOut">
              <a:rPr lang="ru-RU" smtClean="0"/>
              <a:t>14.05.2017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CC8B-975D-4641-8252-C8E342F09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927644"/>
      </p:ext>
    </p:extLst>
  </p:cSld>
  <p:clrMapOvr>
    <a:masterClrMapping/>
  </p:clrMapOvr>
  <p:transition spd="slow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204AE-48F1-4754-801D-CA23B52A93A2}" type="datetimeFigureOut">
              <a:rPr lang="ru-RU" smtClean="0"/>
              <a:t>14.05.2017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CC8B-975D-4641-8252-C8E342F09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35476"/>
      </p:ext>
    </p:extLst>
  </p:cSld>
  <p:clrMapOvr>
    <a:masterClrMapping/>
  </p:clrMapOvr>
  <p:transition spd="slow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204AE-48F1-4754-801D-CA23B52A93A2}" type="datetimeFigureOut">
              <a:rPr lang="ru-RU" smtClean="0"/>
              <a:t>14.05.2017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CC8B-975D-4641-8252-C8E342F09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061488"/>
      </p:ext>
    </p:extLst>
  </p:cSld>
  <p:clrMapOvr>
    <a:masterClrMapping/>
  </p:clrMapOvr>
  <p:transition spd="slow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204AE-48F1-4754-801D-CA23B52A93A2}" type="datetimeFigureOut">
              <a:rPr lang="ru-RU" smtClean="0"/>
              <a:t>14.05.2017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0CC8B-975D-4641-8252-C8E342F09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337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split orient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404664"/>
            <a:ext cx="84249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32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Увековечивание памяти </a:t>
            </a:r>
            <a:endParaRPr lang="be-BY" sz="32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be-BY" sz="32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об </a:t>
            </a:r>
            <a:r>
              <a:rPr lang="be-BY" sz="32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исторических личностях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be-BY" sz="32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 деятелях культуры </a:t>
            </a:r>
            <a:endParaRPr lang="be-BY" sz="32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be-BY" sz="32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Республике Беларусь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194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3000" y1="89250" x2="43000" y2="89250"/>
                        <a14:foregroundMark x1="48250" y1="90750" x2="48250" y2="90750"/>
                        <a14:foregroundMark x1="49000" y1="90750" x2="49000" y2="90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83669">
            <a:off x="2136822" y="2158935"/>
            <a:ext cx="4674096" cy="467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08153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2073289" y="5902470"/>
            <a:ext cx="4878649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be-BY" altLang="ru-RU" sz="2400" dirty="0" smtClean="0">
                <a:solidFill>
                  <a:schemeClr val="tx1"/>
                </a:solidFill>
                <a:latin typeface="Times New Roman" pitchFamily="18" charset="0"/>
              </a:rPr>
              <a:t>Франциск Скорина</a:t>
            </a:r>
            <a:endParaRPr lang="ru-RU" altLang="ru-RU" sz="24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2051720" y="332657"/>
            <a:ext cx="4878649" cy="56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be-BY" altLang="ru-RU" sz="2400" dirty="0" smtClean="0">
                <a:solidFill>
                  <a:schemeClr val="tx1"/>
                </a:solidFill>
                <a:latin typeface="Times New Roman" pitchFamily="18" charset="0"/>
              </a:rPr>
              <a:t>Дворик БГУ</a:t>
            </a:r>
            <a:endParaRPr lang="ru-RU" altLang="ru-RU" sz="24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13314" name="Picture 2" descr="Картинки по запросу дворик БГУ скори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63711"/>
            <a:ext cx="7061788" cy="470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36848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174870" y="5590066"/>
            <a:ext cx="4878649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be-BY" altLang="ru-RU" sz="2400" dirty="0" smtClean="0">
                <a:solidFill>
                  <a:schemeClr val="tx1"/>
                </a:solidFill>
                <a:latin typeface="Times New Roman" pitchFamily="18" charset="0"/>
              </a:rPr>
              <a:t>Адам Мицкевич,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be-BY" altLang="ru-RU" sz="2400" dirty="0" smtClean="0">
                <a:latin typeface="Times New Roman" pitchFamily="18" charset="0"/>
              </a:rPr>
              <a:t>Новогрудок</a:t>
            </a:r>
            <a:endParaRPr lang="ru-RU" altLang="ru-RU" sz="24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053519" y="5686111"/>
            <a:ext cx="39973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be-BY" altLang="ru-RU" sz="2400" dirty="0" smtClean="0">
                <a:solidFill>
                  <a:schemeClr val="tx1"/>
                </a:solidFill>
                <a:latin typeface="Times New Roman" pitchFamily="18" charset="0"/>
              </a:rPr>
              <a:t>Наполеон Орда, 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be-BY" altLang="ru-RU" sz="2400" dirty="0" smtClean="0">
                <a:latin typeface="Times New Roman" pitchFamily="18" charset="0"/>
              </a:rPr>
              <a:t>Иваново </a:t>
            </a:r>
            <a:endParaRPr lang="ru-RU" altLang="ru-RU" sz="24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12290" name="Picture 2" descr="Картинки по запросу мицкевич новогрудо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42" y="543356"/>
            <a:ext cx="3765557" cy="502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Картинки по запросу наполеон орда иваново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8"/>
          <a:stretch/>
        </p:blipFill>
        <p:spPr bwMode="auto">
          <a:xfrm>
            <a:off x="4860032" y="543356"/>
            <a:ext cx="3604912" cy="514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36848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180504" y="5686111"/>
            <a:ext cx="4878649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be-BY" altLang="ru-RU" sz="2400" dirty="0" smtClean="0">
                <a:solidFill>
                  <a:schemeClr val="tx1"/>
                </a:solidFill>
                <a:latin typeface="Times New Roman" pitchFamily="18" charset="0"/>
              </a:rPr>
              <a:t>Франтишек Богушевич,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be-BY" altLang="ru-RU" sz="2400" dirty="0" smtClean="0">
                <a:latin typeface="Times New Roman" pitchFamily="18" charset="0"/>
              </a:rPr>
              <a:t>Сморгонь</a:t>
            </a:r>
            <a:endParaRPr lang="ru-RU" altLang="ru-RU" sz="24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536895" y="5725653"/>
            <a:ext cx="39973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be-BY" altLang="ru-RU" sz="2400" dirty="0" smtClean="0">
                <a:solidFill>
                  <a:schemeClr val="tx1"/>
                </a:solidFill>
                <a:latin typeface="Times New Roman" pitchFamily="18" charset="0"/>
              </a:rPr>
              <a:t>Валентий Ванькович, 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be-BY" altLang="ru-RU" sz="2400" dirty="0" smtClean="0">
                <a:latin typeface="Times New Roman" pitchFamily="18" charset="0"/>
              </a:rPr>
              <a:t>Минск</a:t>
            </a:r>
            <a:endParaRPr lang="ru-RU" altLang="ru-RU" sz="24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" name="AutoShape 2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Похожее изображени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Похожее изображение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1" name="Picture 7" descr="C:\Users\User1\Desktop\srochno-nuzhni-dengi-kak-zanya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4" r="36318" b="8136"/>
          <a:stretch/>
        </p:blipFill>
        <p:spPr bwMode="auto">
          <a:xfrm>
            <a:off x="971600" y="543640"/>
            <a:ext cx="3070406" cy="516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 descr="Картинки по запросу памятник валентий ванькович Минс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94610"/>
            <a:ext cx="3351052" cy="506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36848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2267744" y="5877272"/>
            <a:ext cx="4878649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be-BY" altLang="ru-RU" sz="2400" dirty="0" smtClean="0">
                <a:solidFill>
                  <a:schemeClr val="tx1"/>
                </a:solidFill>
                <a:latin typeface="Times New Roman" pitchFamily="18" charset="0"/>
              </a:rPr>
              <a:t>Марк Шагал, Витебск</a:t>
            </a:r>
            <a:endParaRPr lang="ru-RU" altLang="ru-RU" sz="24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10242" name="Picture 2" descr="Картинки по запросу памятник марк шагал, витебск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7" r="21416"/>
          <a:stretch/>
        </p:blipFill>
        <p:spPr bwMode="auto">
          <a:xfrm>
            <a:off x="4932040" y="1124744"/>
            <a:ext cx="3616176" cy="45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Картинки по запросу памятник марк шагал, витебск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3" r="20118"/>
          <a:stretch/>
        </p:blipFill>
        <p:spPr bwMode="auto">
          <a:xfrm>
            <a:off x="827584" y="759319"/>
            <a:ext cx="3754399" cy="445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36848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174870" y="5729287"/>
            <a:ext cx="4878649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be-BY" altLang="ru-RU" sz="2400" dirty="0" smtClean="0">
                <a:solidFill>
                  <a:schemeClr val="tx1"/>
                </a:solidFill>
                <a:latin typeface="Times New Roman" pitchFamily="18" charset="0"/>
              </a:rPr>
              <a:t>Владимир Короткевич, 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be-BY" altLang="ru-RU" sz="2400" dirty="0" smtClean="0">
                <a:latin typeface="Times New Roman" pitchFamily="18" charset="0"/>
              </a:rPr>
              <a:t>Орша</a:t>
            </a:r>
            <a:endParaRPr lang="ru-RU" altLang="ru-RU" sz="24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572000" y="5686110"/>
            <a:ext cx="39973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be-BY" altLang="ru-RU" sz="2400" dirty="0" smtClean="0">
                <a:solidFill>
                  <a:schemeClr val="tx1"/>
                </a:solidFill>
                <a:latin typeface="Times New Roman" pitchFamily="18" charset="0"/>
              </a:rPr>
              <a:t>М. Довнар-Запольский,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be-BY" altLang="ru-RU" sz="2400" dirty="0" smtClean="0">
                <a:latin typeface="Times New Roman" pitchFamily="18" charset="0"/>
              </a:rPr>
              <a:t>Речица</a:t>
            </a:r>
            <a:endParaRPr lang="ru-RU" altLang="ru-RU" sz="24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9218" name="Picture 2" descr="Картинки по запросу памятник короткевич орш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769" y="627808"/>
            <a:ext cx="2856849" cy="505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Картинки по запросу памятник Довнар-Запольский речиц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31050"/>
            <a:ext cx="3296595" cy="494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36848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1827764" y="5726718"/>
            <a:ext cx="4878649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be-BY" altLang="ru-RU" sz="2400" dirty="0" smtClean="0">
                <a:solidFill>
                  <a:schemeClr val="tx1"/>
                </a:solidFill>
                <a:latin typeface="Times New Roman" pitchFamily="18" charset="0"/>
              </a:rPr>
              <a:t>Язеп Дроздович,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be-BY" altLang="ru-RU" sz="2400" dirty="0" smtClean="0">
                <a:latin typeface="Times New Roman" pitchFamily="18" charset="0"/>
              </a:rPr>
              <a:t>Минск</a:t>
            </a:r>
            <a:endParaRPr lang="ru-RU" altLang="ru-RU" sz="24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25602" name="Picture 2" descr="Картинки по запросу памятник язеп дроздович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7"/>
          <a:stretch/>
        </p:blipFill>
        <p:spPr bwMode="auto">
          <a:xfrm>
            <a:off x="2439324" y="551561"/>
            <a:ext cx="3558101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81501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51082" y="5745867"/>
            <a:ext cx="4878649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be-BY" altLang="ru-RU" sz="2400" dirty="0" smtClean="0">
                <a:solidFill>
                  <a:schemeClr val="tx1"/>
                </a:solidFill>
                <a:latin typeface="Times New Roman" pitchFamily="18" charset="0"/>
              </a:rPr>
              <a:t>Пётр Машеров,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be-BY" altLang="ru-RU" sz="2400" dirty="0" smtClean="0">
                <a:latin typeface="Times New Roman" pitchFamily="18" charset="0"/>
              </a:rPr>
              <a:t>Витебск</a:t>
            </a:r>
            <a:endParaRPr lang="ru-RU" altLang="ru-RU" sz="24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770288" y="5745867"/>
            <a:ext cx="39973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be-BY" altLang="ru-RU" sz="2400" dirty="0" smtClean="0">
                <a:solidFill>
                  <a:schemeClr val="tx1"/>
                </a:solidFill>
                <a:latin typeface="Times New Roman" pitchFamily="18" charset="0"/>
              </a:rPr>
              <a:t>Андрей Громыко, 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be-BY" altLang="ru-RU" sz="2400" dirty="0" smtClean="0">
                <a:latin typeface="Times New Roman" pitchFamily="18" charset="0"/>
              </a:rPr>
              <a:t>Гомель</a:t>
            </a:r>
            <a:endParaRPr lang="ru-RU" altLang="ru-RU" sz="24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24578" name="Picture 2" descr="Картинки по запросу памятник машеров витебск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9" t="2944" r="24895" b="-2944"/>
          <a:stretch/>
        </p:blipFill>
        <p:spPr bwMode="auto">
          <a:xfrm>
            <a:off x="611561" y="435603"/>
            <a:ext cx="3744416" cy="545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Картинки по запросу памятник громыко гомель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2" t="70" r="23000" b="-70"/>
          <a:stretch/>
        </p:blipFill>
        <p:spPr bwMode="auto">
          <a:xfrm>
            <a:off x="4770288" y="435603"/>
            <a:ext cx="3747764" cy="522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81501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2267744" y="5737153"/>
            <a:ext cx="4878649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be-BY" altLang="ru-RU" sz="2400" dirty="0" smtClean="0">
                <a:solidFill>
                  <a:schemeClr val="tx1"/>
                </a:solidFill>
                <a:latin typeface="Times New Roman" pitchFamily="18" charset="0"/>
              </a:rPr>
              <a:t>Остров мужества и скорби, Минск</a:t>
            </a:r>
            <a:endParaRPr lang="ru-RU" altLang="ru-RU" sz="24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23554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8"/>
          <a:stretch/>
        </p:blipFill>
        <p:spPr bwMode="auto">
          <a:xfrm>
            <a:off x="683568" y="620688"/>
            <a:ext cx="7776864" cy="491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81501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2123728" y="5695936"/>
            <a:ext cx="4878649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be-BY" altLang="ru-RU" sz="2400" dirty="0" smtClean="0">
                <a:solidFill>
                  <a:schemeClr val="tx1"/>
                </a:solidFill>
                <a:latin typeface="Times New Roman" pitchFamily="18" charset="0"/>
              </a:rPr>
              <a:t>Владимир Карват, Брест</a:t>
            </a:r>
            <a:endParaRPr lang="ru-RU" altLang="ru-RU" sz="24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22530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185" y="476672"/>
            <a:ext cx="6720747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81501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2800" dirty="0"/>
              <a:t> По решению ЮНЕСКО 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112422" y="1128499"/>
            <a:ext cx="53391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2400" dirty="0">
                <a:solidFill>
                  <a:prstClr val="black"/>
                </a:solidFill>
              </a:rPr>
              <a:t>Мирский замково-парковый </a:t>
            </a:r>
            <a:endParaRPr lang="be-BY" sz="2400" dirty="0" smtClean="0">
              <a:solidFill>
                <a:prstClr val="black"/>
              </a:solidFill>
            </a:endParaRPr>
          </a:p>
          <a:p>
            <a:pPr algn="ctr"/>
            <a:r>
              <a:rPr lang="be-BY" sz="2400" dirty="0" smtClean="0">
                <a:solidFill>
                  <a:prstClr val="black"/>
                </a:solidFill>
              </a:rPr>
              <a:t>комплекс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63756" y="1909514"/>
            <a:ext cx="51415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2400" dirty="0">
                <a:solidFill>
                  <a:prstClr val="black"/>
                </a:solidFill>
              </a:rPr>
              <a:t>архитектурно-культурный </a:t>
            </a:r>
            <a:endParaRPr lang="be-BY" sz="2400" dirty="0" smtClean="0">
              <a:solidFill>
                <a:prstClr val="black"/>
              </a:solidFill>
            </a:endParaRPr>
          </a:p>
          <a:p>
            <a:pPr algn="ctr"/>
            <a:r>
              <a:rPr lang="be-BY" sz="2400" dirty="0" smtClean="0">
                <a:solidFill>
                  <a:prstClr val="black"/>
                </a:solidFill>
              </a:rPr>
              <a:t>комплекс </a:t>
            </a:r>
            <a:r>
              <a:rPr lang="be-BY" sz="2400" dirty="0">
                <a:solidFill>
                  <a:prstClr val="black"/>
                </a:solidFill>
              </a:rPr>
              <a:t>бывшей </a:t>
            </a:r>
            <a:r>
              <a:rPr lang="be-BY" sz="2400" dirty="0" smtClean="0">
                <a:solidFill>
                  <a:prstClr val="black"/>
                </a:solidFill>
              </a:rPr>
              <a:t>резиденции </a:t>
            </a:r>
          </a:p>
          <a:p>
            <a:pPr algn="ctr"/>
            <a:r>
              <a:rPr lang="be-BY" sz="2400" dirty="0" smtClean="0">
                <a:solidFill>
                  <a:prstClr val="black"/>
                </a:solidFill>
              </a:rPr>
              <a:t>Радзивиллов </a:t>
            </a:r>
            <a:r>
              <a:rPr lang="be-BY" sz="2400" dirty="0">
                <a:solidFill>
                  <a:prstClr val="black"/>
                </a:solidFill>
              </a:rPr>
              <a:t>в Несвиже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6081644"/>
            <a:ext cx="84114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e-BY" sz="2800" dirty="0">
                <a:solidFill>
                  <a:prstClr val="black"/>
                </a:solidFill>
              </a:rPr>
              <a:t>занесены в Список всемирного культурного наследия.</a:t>
            </a:r>
            <a:endParaRPr lang="ru-RU" sz="2800" dirty="0">
              <a:solidFill>
                <a:prstClr val="black"/>
              </a:solidFill>
            </a:endParaRPr>
          </a:p>
        </p:txBody>
      </p:sp>
      <p:pic>
        <p:nvPicPr>
          <p:cNvPr id="32770" name="Picture 2" descr="Картинки по запросу мирский замок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85"/>
          <a:stretch/>
        </p:blipFill>
        <p:spPr bwMode="auto">
          <a:xfrm>
            <a:off x="395536" y="1959496"/>
            <a:ext cx="4323246" cy="265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547" y="3109843"/>
            <a:ext cx="3971925" cy="29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69604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Памятник Евфросинье Полоцкой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5" t="5273" r="17799" b="6592"/>
          <a:stretch>
            <a:fillRect/>
          </a:stretch>
        </p:blipFill>
        <p:spPr bwMode="auto">
          <a:xfrm>
            <a:off x="5507953" y="1002013"/>
            <a:ext cx="2940523" cy="4696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9933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8522" y="404663"/>
            <a:ext cx="82089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2800" dirty="0"/>
              <a:t>В последние годы созданы памятники и скульптурные композиции историческим личностям и деятелям культуры.</a:t>
            </a:r>
            <a:endParaRPr lang="ru-RU" sz="2800" dirty="0"/>
          </a:p>
        </p:txBody>
      </p:sp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335855" y="5698097"/>
            <a:ext cx="4878649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be-BY" altLang="ru-RU" sz="2400" dirty="0">
                <a:solidFill>
                  <a:schemeClr val="tx1"/>
                </a:solidFill>
                <a:latin typeface="Times New Roman" pitchFamily="18" charset="0"/>
              </a:rPr>
              <a:t>Рогнеда и </a:t>
            </a:r>
            <a:r>
              <a:rPr lang="be-BY" altLang="ru-RU" sz="2400" dirty="0" smtClean="0">
                <a:solidFill>
                  <a:schemeClr val="tx1"/>
                </a:solidFill>
                <a:latin typeface="Times New Roman" pitchFamily="18" charset="0"/>
              </a:rPr>
              <a:t>Изяслав,</a:t>
            </a:r>
            <a:endParaRPr lang="be-BY" altLang="ru-RU" sz="2400" dirty="0">
              <a:solidFill>
                <a:schemeClr val="tx1"/>
              </a:solidFill>
              <a:latin typeface="Times New Roman" pitchFamily="18" charset="0"/>
            </a:endParaRP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be-BY" altLang="ru-RU" sz="2400" dirty="0">
                <a:solidFill>
                  <a:schemeClr val="tx1"/>
                </a:solidFill>
                <a:latin typeface="Times New Roman" pitchFamily="18" charset="0"/>
              </a:rPr>
              <a:t>Заславль </a:t>
            </a:r>
            <a:endParaRPr lang="ru-RU" altLang="ru-RU" sz="24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57" y="1789658"/>
            <a:ext cx="4588499" cy="3902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053519" y="5686111"/>
            <a:ext cx="39973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be-BY" altLang="ru-RU" sz="2400" dirty="0">
                <a:solidFill>
                  <a:schemeClr val="tx1"/>
                </a:solidFill>
                <a:latin typeface="Times New Roman" pitchFamily="18" charset="0"/>
              </a:rPr>
              <a:t>Евфросиния </a:t>
            </a:r>
            <a:r>
              <a:rPr lang="be-BY" altLang="ru-RU" sz="2400" dirty="0" smtClean="0">
                <a:solidFill>
                  <a:schemeClr val="tx1"/>
                </a:solidFill>
                <a:latin typeface="Times New Roman" pitchFamily="18" charset="0"/>
              </a:rPr>
              <a:t>Полоцкая,</a:t>
            </a:r>
            <a:endParaRPr lang="be-BY" altLang="ru-RU" sz="2400" dirty="0">
              <a:solidFill>
                <a:schemeClr val="tx1"/>
              </a:solidFill>
              <a:latin typeface="Times New Roman" pitchFamily="18" charset="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be-BY" altLang="ru-RU" sz="2400" dirty="0">
                <a:solidFill>
                  <a:schemeClr val="tx1"/>
                </a:solidFill>
                <a:latin typeface="Times New Roman" pitchFamily="18" charset="0"/>
              </a:rPr>
              <a:t>Полоцк</a:t>
            </a:r>
            <a:endParaRPr lang="ru-RU" altLang="ru-RU" sz="2400" dirty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6019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3529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2800" dirty="0"/>
              <a:t> Разработана и финансируется государственная программа “</a:t>
            </a:r>
            <a:r>
              <a:rPr lang="be-BY" sz="2800" u="sng" dirty="0"/>
              <a:t>Замки Беларуси</a:t>
            </a:r>
            <a:r>
              <a:rPr lang="be-BY" sz="2800" dirty="0"/>
              <a:t>”. </a:t>
            </a:r>
            <a:endParaRPr lang="ru-RU" sz="2800" dirty="0"/>
          </a:p>
        </p:txBody>
      </p:sp>
      <p:pic>
        <p:nvPicPr>
          <p:cNvPr id="31746" name="Picture 2" descr="Картинки по запросу замки беларуси на карт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656" y="2312878"/>
            <a:ext cx="4818687" cy="414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1358771"/>
            <a:ext cx="83529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2800" dirty="0"/>
              <a:t>Предусмотрено восстановление Новогрудского, Лидского, Гольшанского и др. замков.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38469604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42493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e-BY" sz="2800" u="sng" dirty="0"/>
              <a:t>Восстанавливаются</a:t>
            </a:r>
            <a:r>
              <a:rPr lang="be-BY" sz="2800" dirty="0"/>
              <a:t>:</a:t>
            </a:r>
            <a:endParaRPr lang="ru-RU" sz="2800" dirty="0"/>
          </a:p>
          <a:p>
            <a:pPr lvl="0"/>
            <a:endParaRPr lang="be-BY" sz="2400" dirty="0" smtClean="0"/>
          </a:p>
          <a:p>
            <a:pPr lvl="0"/>
            <a:r>
              <a:rPr lang="be-BY" sz="2400" dirty="0" smtClean="0"/>
              <a:t>резиденция </a:t>
            </a:r>
            <a:r>
              <a:rPr lang="be-BY" sz="2400" dirty="0"/>
              <a:t>княжеского рода </a:t>
            </a:r>
            <a:endParaRPr lang="be-BY" sz="2400" dirty="0" smtClean="0"/>
          </a:p>
          <a:p>
            <a:pPr lvl="0"/>
            <a:r>
              <a:rPr lang="be-BY" sz="2400" dirty="0" smtClean="0"/>
              <a:t>Сапег </a:t>
            </a:r>
            <a:r>
              <a:rPr lang="be-BY" sz="2400" dirty="0"/>
              <a:t>в </a:t>
            </a:r>
            <a:r>
              <a:rPr lang="be-BY" sz="2400" dirty="0" smtClean="0"/>
              <a:t>Ружанах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10051" y="6007337"/>
            <a:ext cx="81590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e-BY" sz="2400" dirty="0">
                <a:solidFill>
                  <a:prstClr val="black"/>
                </a:solidFill>
              </a:rPr>
              <a:t>дворцово-парковый комплекс Пусловских в Коссово</a:t>
            </a:r>
            <a:endParaRPr lang="ru-RU" sz="2400" dirty="0">
              <a:solidFill>
                <a:prstClr val="black"/>
              </a:solidFill>
            </a:endParaRPr>
          </a:p>
        </p:txBody>
      </p:sp>
      <p:pic>
        <p:nvPicPr>
          <p:cNvPr id="30722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9911"/>
            <a:ext cx="4392488" cy="292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47" y="2973670"/>
            <a:ext cx="6741481" cy="303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69604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35292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e-BY" sz="2800" u="sng" dirty="0" smtClean="0"/>
              <a:t>Восстановлена</a:t>
            </a:r>
            <a:endParaRPr lang="ru-RU" sz="2800" dirty="0"/>
          </a:p>
          <a:p>
            <a:pPr lvl="0"/>
            <a:r>
              <a:rPr lang="be-BY" sz="2800" dirty="0"/>
              <a:t>усадьба, где родился тадеуш </a:t>
            </a:r>
            <a:r>
              <a:rPr lang="be-BY" sz="2800" dirty="0" smtClean="0"/>
              <a:t>Костюшко</a:t>
            </a:r>
          </a:p>
          <a:p>
            <a:pPr lvl="0"/>
            <a:endParaRPr lang="be-BY" sz="2800" dirty="0"/>
          </a:p>
          <a:p>
            <a:pPr lvl="0"/>
            <a:endParaRPr lang="be-BY" sz="2800" dirty="0" smtClean="0"/>
          </a:p>
          <a:p>
            <a:pPr lvl="0"/>
            <a:endParaRPr lang="be-BY" sz="2800" dirty="0"/>
          </a:p>
          <a:p>
            <a:pPr lvl="0"/>
            <a:endParaRPr lang="be-BY" sz="2800" dirty="0" smtClean="0"/>
          </a:p>
          <a:p>
            <a:pPr lvl="0"/>
            <a:endParaRPr lang="be-BY" sz="2800" dirty="0"/>
          </a:p>
          <a:p>
            <a:pPr lvl="0"/>
            <a:endParaRPr lang="be-BY" sz="2800" dirty="0" smtClean="0"/>
          </a:p>
          <a:p>
            <a:pPr lvl="0"/>
            <a:endParaRPr lang="be-BY" sz="2800" dirty="0"/>
          </a:p>
          <a:p>
            <a:pPr lvl="0"/>
            <a:endParaRPr lang="be-BY" sz="2800" dirty="0" smtClean="0"/>
          </a:p>
          <a:p>
            <a:pPr lvl="0"/>
            <a:endParaRPr lang="be-BY" sz="2800" dirty="0"/>
          </a:p>
          <a:p>
            <a:pPr lvl="0"/>
            <a:endParaRPr lang="ru-RU" sz="2800" dirty="0"/>
          </a:p>
        </p:txBody>
      </p:sp>
      <p:pic>
        <p:nvPicPr>
          <p:cNvPr id="29698" name="Picture 2" descr="Картинки по запросу усадьба костюшк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86" y="1405450"/>
            <a:ext cx="4816565" cy="311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497" y="3861048"/>
            <a:ext cx="4734967" cy="265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69604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1475656" y="5877272"/>
            <a:ext cx="5976664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be-BY" sz="2400" dirty="0"/>
              <a:t>3 июля 1954 г. – открыт Монумент Победы</a:t>
            </a:r>
            <a:endParaRPr lang="ru-RU" altLang="ru-RU" sz="24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436665"/>
            <a:ext cx="8424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be-BY" sz="2400" b="1" i="1" dirty="0">
                <a:solidFill>
                  <a:srgbClr val="7030A0"/>
                </a:solidFill>
              </a:rPr>
              <a:t>Увековечивание памяти о Великой Отечественной войне</a:t>
            </a: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28674" name="Picture 2" descr="Картинки по запросу монумент победы минс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93530"/>
            <a:ext cx="7560840" cy="472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69604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5476668"/>
              </p:ext>
            </p:extLst>
          </p:nvPr>
        </p:nvGraphicFramePr>
        <p:xfrm>
          <a:off x="508385" y="1124744"/>
          <a:ext cx="8280920" cy="128016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8118360"/>
                <a:gridCol w="162560"/>
              </a:tblGrid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e-BY" sz="2800" dirty="0">
                          <a:effectLst/>
                        </a:rPr>
                        <a:t>Мемориальный комплекс советско-польского боевого </a:t>
                      </a:r>
                      <a:r>
                        <a:rPr lang="be-BY" sz="2800" dirty="0" smtClean="0">
                          <a:effectLst/>
                        </a:rPr>
                        <a:t>содружества </a:t>
                      </a:r>
                      <a:r>
                        <a:rPr lang="be-BY" sz="2800" dirty="0" smtClean="0">
                          <a:effectLst/>
                        </a:rPr>
                        <a:t>в д. Ленино Горецкого района</a:t>
                      </a:r>
                      <a:endParaRPr lang="ru-RU" sz="2800" dirty="0" smtClean="0">
                        <a:effectLst/>
                        <a:latin typeface="+mn-lt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27652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2276872"/>
            <a:ext cx="8321762" cy="422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69604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5373216"/>
            <a:ext cx="83529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2800" dirty="0"/>
              <a:t>Курган Славы Советской Армии </a:t>
            </a:r>
            <a:endParaRPr lang="ru-RU" sz="2800" dirty="0"/>
          </a:p>
          <a:p>
            <a:pPr algn="ctr"/>
            <a:r>
              <a:rPr lang="be-BY" sz="2800" dirty="0"/>
              <a:t>(в возведении участвовали </a:t>
            </a:r>
            <a:r>
              <a:rPr lang="be-BY" sz="2800" dirty="0" smtClean="0"/>
              <a:t>около 1 </a:t>
            </a:r>
            <a:r>
              <a:rPr lang="be-BY" sz="2800" dirty="0"/>
              <a:t>млн. человек)</a:t>
            </a:r>
            <a:endParaRPr lang="ru-RU" sz="2800" dirty="0"/>
          </a:p>
        </p:txBody>
      </p:sp>
      <p:sp>
        <p:nvSpPr>
          <p:cNvPr id="3" name="AutoShape 2" descr="Картинки по запросу Курган Славы Советской Арми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Картинки по запросу Курган Славы Советской Арми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3798" name="Picture 6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980728"/>
            <a:ext cx="5856651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8" descr="Картинки по запросу Курган Славы Советской Арми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6987"/>
            <a:ext cx="3984024" cy="265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15156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55" y="1998996"/>
            <a:ext cx="4680520" cy="351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5634245"/>
            <a:ext cx="84249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2800" dirty="0"/>
              <a:t>Хатынский мемориал</a:t>
            </a:r>
            <a:endParaRPr lang="ru-RU" sz="2800" dirty="0"/>
          </a:p>
          <a:p>
            <a:pPr algn="ctr"/>
            <a:r>
              <a:rPr lang="be-BY" sz="2800" dirty="0"/>
              <a:t>Памятник “Непокорённый человек”</a:t>
            </a:r>
            <a:endParaRPr lang="ru-RU" sz="2800" dirty="0"/>
          </a:p>
        </p:txBody>
      </p:sp>
      <p:pic>
        <p:nvPicPr>
          <p:cNvPr id="35842" name="Picture 2" descr="Картинки по запросу хатын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825" y="404664"/>
            <a:ext cx="4286250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48422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Картинки по запросу брестская крепост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512" y="3789040"/>
            <a:ext cx="4697360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95736" y="404664"/>
            <a:ext cx="41464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sz="2800" dirty="0"/>
              <a:t>Брестская крепость-герой</a:t>
            </a:r>
            <a:endParaRPr lang="ru-RU" sz="2800" dirty="0"/>
          </a:p>
        </p:txBody>
      </p:sp>
      <p:pic>
        <p:nvPicPr>
          <p:cNvPr id="36866" name="Picture 2" descr="Картинки по запросу брестская крепость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0"/>
          <a:stretch/>
        </p:blipFill>
        <p:spPr bwMode="auto">
          <a:xfrm>
            <a:off x="447530" y="1124744"/>
            <a:ext cx="5040560" cy="328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25674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075923"/>
              </p:ext>
            </p:extLst>
          </p:nvPr>
        </p:nvGraphicFramePr>
        <p:xfrm>
          <a:off x="395536" y="404664"/>
          <a:ext cx="8280920" cy="42672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8280920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e-BY" sz="2800" dirty="0" smtClean="0">
                          <a:effectLst/>
                        </a:rPr>
                        <a:t>Мемориал “Прорыв” возле г.п.</a:t>
                      </a:r>
                      <a:r>
                        <a:rPr lang="be-BY" sz="2800" baseline="0" dirty="0" smtClean="0">
                          <a:effectLst/>
                        </a:rPr>
                        <a:t> </a:t>
                      </a:r>
                      <a:r>
                        <a:rPr lang="be-BY" sz="2800" dirty="0" smtClean="0">
                          <a:effectLst/>
                        </a:rPr>
                        <a:t>Ушачи</a:t>
                      </a:r>
                      <a:endParaRPr lang="ru-RU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37890" name="Picture 2" descr="Картинки по запросу Мемориал “Прорыв” возле г.п. Ушач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39"/>
          <a:stretch/>
        </p:blipFill>
        <p:spPr bwMode="auto">
          <a:xfrm>
            <a:off x="395536" y="980728"/>
            <a:ext cx="7620000" cy="359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Картинки по запросу Мемориал “Прорыв” возле г.п. Ушач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3"/>
          <a:stretch/>
        </p:blipFill>
        <p:spPr bwMode="auto">
          <a:xfrm>
            <a:off x="4716016" y="3356992"/>
            <a:ext cx="3650669" cy="284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74055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Картинки по запросу катюшаорш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92405"/>
            <a:ext cx="7776864" cy="478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95736" y="404664"/>
            <a:ext cx="45227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sz="2800" dirty="0" smtClean="0"/>
              <a:t>Мемориал «Катюша», Орша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42722105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335855" y="5698097"/>
            <a:ext cx="4878649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ru-RU" sz="2400" dirty="0" smtClean="0"/>
              <a:t>Кирилл </a:t>
            </a:r>
            <a:r>
              <a:rPr lang="ru-RU" sz="2400" dirty="0" err="1" smtClean="0"/>
              <a:t>Туровский</a:t>
            </a:r>
            <a:r>
              <a:rPr lang="ru-RU" sz="2400" dirty="0" smtClean="0"/>
              <a:t>, 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ru-RU" sz="2400" dirty="0" smtClean="0"/>
              <a:t>Туров</a:t>
            </a:r>
            <a:endParaRPr lang="ru-RU" altLang="ru-RU" sz="24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728009" y="5794140"/>
            <a:ext cx="39973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be-BY" altLang="ru-RU" sz="2400" dirty="0" smtClean="0">
                <a:solidFill>
                  <a:schemeClr val="tx1"/>
                </a:solidFill>
                <a:latin typeface="Times New Roman" pitchFamily="18" charset="0"/>
              </a:rPr>
              <a:t>Каплица Евфросиньи Полоцкой, Речица</a:t>
            </a:r>
            <a:endParaRPr lang="ru-RU" altLang="ru-RU" sz="24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20482" name="Picture 2" descr="Картинки по запросу кирилл туровский туров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54" r="14908"/>
          <a:stretch/>
        </p:blipFill>
        <p:spPr bwMode="auto">
          <a:xfrm>
            <a:off x="851393" y="855847"/>
            <a:ext cx="3847571" cy="457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Картинки по запросу Каплица Евфросиньи Полоцкой, Речиц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45" y="443660"/>
            <a:ext cx="3024336" cy="525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57778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91680" y="404664"/>
            <a:ext cx="59158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sz="2800" dirty="0" smtClean="0"/>
              <a:t>Памятник матери-патриотке, Жодино</a:t>
            </a:r>
            <a:endParaRPr lang="ru-RU" sz="2800" dirty="0"/>
          </a:p>
        </p:txBody>
      </p:sp>
      <p:pic>
        <p:nvPicPr>
          <p:cNvPr id="39938" name="Picture 2" descr="Картинки по запросу Памятник матери-патриотке, Жодин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0"/>
          <a:stretch/>
        </p:blipFill>
        <p:spPr bwMode="auto">
          <a:xfrm>
            <a:off x="611560" y="1196752"/>
            <a:ext cx="7928646" cy="510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4287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76672"/>
            <a:ext cx="81397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sz="2800" dirty="0"/>
              <a:t>Мемориальная доска Трифону </a:t>
            </a:r>
            <a:r>
              <a:rPr lang="be-BY" sz="2800" dirty="0" smtClean="0"/>
              <a:t>Лукьяновичу, Минск</a:t>
            </a:r>
            <a:endParaRPr lang="ru-RU" sz="2800" dirty="0"/>
          </a:p>
        </p:txBody>
      </p:sp>
      <p:pic>
        <p:nvPicPr>
          <p:cNvPr id="40962" name="Picture 2" descr="Картинки по запросу Мемориальная доска Трифону Лукьянович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24743"/>
            <a:ext cx="5328592" cy="514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75354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579285"/>
            <a:ext cx="67355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sz="2800" dirty="0"/>
              <a:t>Дед </a:t>
            </a:r>
            <a:r>
              <a:rPr lang="be-BY" sz="2800" dirty="0" smtClean="0"/>
              <a:t>Талаш, площадь Якуба Коласа, Минск</a:t>
            </a:r>
            <a:endParaRPr lang="ru-RU" sz="2800" dirty="0"/>
          </a:p>
        </p:txBody>
      </p:sp>
      <p:pic>
        <p:nvPicPr>
          <p:cNvPr id="41986" name="Picture 2" descr="Картинки по запросу Дед Талаш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686" y="1196752"/>
            <a:ext cx="6667500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3631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1800" y="548680"/>
            <a:ext cx="33397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sz="2800" dirty="0"/>
              <a:t>Марат </a:t>
            </a:r>
            <a:r>
              <a:rPr lang="be-BY" sz="2800" dirty="0" smtClean="0"/>
              <a:t>Казей, Минск</a:t>
            </a:r>
            <a:endParaRPr lang="ru-RU" sz="2800" dirty="0"/>
          </a:p>
        </p:txBody>
      </p:sp>
      <p:pic>
        <p:nvPicPr>
          <p:cNvPr id="43010" name="Picture 2" descr="Картинки по запросу Марат Казей, Минс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560" y="1081141"/>
            <a:ext cx="6545665" cy="530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98009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280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2800" dirty="0"/>
              <a:t>Памятник-обелиск “Минск – город-герой</a:t>
            </a:r>
            <a:r>
              <a:rPr lang="be-BY" sz="2800" dirty="0" smtClean="0"/>
              <a:t>” </a:t>
            </a:r>
          </a:p>
          <a:p>
            <a:pPr algn="ctr"/>
            <a:r>
              <a:rPr lang="be-BY" sz="2800" dirty="0" smtClean="0"/>
              <a:t>и музей Великой Отечественной войны</a:t>
            </a:r>
            <a:endParaRPr lang="ru-RU" sz="2800" dirty="0"/>
          </a:p>
        </p:txBody>
      </p:sp>
      <p:pic>
        <p:nvPicPr>
          <p:cNvPr id="44034" name="Picture 2" descr="Картинки по запросу Памятник-обелиск “Минск – город-герой” и музе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949" y="3140968"/>
            <a:ext cx="5142148" cy="342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4" descr="Картинки по запросу Памятник-обелиск “Минск – город-герой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72" y="1406263"/>
            <a:ext cx="3010397" cy="401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80164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76" y="2132855"/>
            <a:ext cx="4328279" cy="432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548680"/>
            <a:ext cx="81369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2800" dirty="0"/>
              <a:t>Отражением уважения к исторической памяти является многотомное издание историко-документальных хроник “Память”.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5854322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Картинки по запросу Всеслав Брячиславич (Чародей) Полоц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37" y="2410872"/>
            <a:ext cx="4754049" cy="339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220438" y="5805264"/>
            <a:ext cx="4878649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ru-RU" sz="2400" dirty="0" smtClean="0"/>
              <a:t>Всеслав </a:t>
            </a:r>
            <a:r>
              <a:rPr lang="ru-RU" sz="2400" dirty="0" err="1" smtClean="0"/>
              <a:t>Брячиславич</a:t>
            </a:r>
            <a:r>
              <a:rPr lang="ru-RU" sz="2400" dirty="0" smtClean="0"/>
              <a:t> (Чародей)</a:t>
            </a:r>
          </a:p>
          <a:p>
            <a:pPr algn="ctr"/>
            <a:r>
              <a:rPr lang="ru-RU" sz="2400" dirty="0" smtClean="0"/>
              <a:t>Полоцк</a:t>
            </a:r>
            <a:endParaRPr lang="ru-RU" sz="24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587277" y="3645758"/>
            <a:ext cx="39973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sz="2400" dirty="0"/>
              <a:t>Великий князь </a:t>
            </a:r>
            <a:r>
              <a:rPr lang="ru-RU" sz="2400" dirty="0" smtClean="0"/>
              <a:t>Ольгерд, Витебск</a:t>
            </a:r>
            <a:endParaRPr lang="ru-RU" altLang="ru-RU" sz="24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19458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04665"/>
            <a:ext cx="4315913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36848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2411760" y="238398"/>
            <a:ext cx="4211637" cy="764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be-BY" altLang="ru-RU" sz="2400" dirty="0">
                <a:solidFill>
                  <a:schemeClr val="tx1"/>
                </a:solidFill>
                <a:latin typeface="Times New Roman" pitchFamily="18" charset="0"/>
              </a:rPr>
              <a:t>Франциск </a:t>
            </a:r>
            <a:r>
              <a:rPr lang="be-BY" altLang="ru-RU" sz="2400" dirty="0" smtClean="0">
                <a:solidFill>
                  <a:schemeClr val="tx1"/>
                </a:solidFill>
                <a:latin typeface="Times New Roman" pitchFamily="18" charset="0"/>
              </a:rPr>
              <a:t>Скорина</a:t>
            </a:r>
            <a:endParaRPr lang="be-BY" altLang="ru-RU" sz="24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6" name="Picture 6" descr="005polotsk05v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0" t="2477" r="3169" b="15428"/>
          <a:stretch/>
        </p:blipFill>
        <p:spPr bwMode="auto">
          <a:xfrm>
            <a:off x="339689" y="1198366"/>
            <a:ext cx="3008175" cy="4861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467544" y="6059827"/>
            <a:ext cx="2105818" cy="764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be-BY" altLang="ru-RU" sz="2400" dirty="0" smtClean="0">
                <a:solidFill>
                  <a:schemeClr val="tx1"/>
                </a:solidFill>
                <a:latin typeface="Times New Roman" pitchFamily="18" charset="0"/>
              </a:rPr>
              <a:t>Полоцк</a:t>
            </a:r>
            <a:endParaRPr lang="ru-RU" altLang="ru-RU" sz="24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6320928" y="6093371"/>
            <a:ext cx="2105818" cy="764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be-BY" altLang="ru-RU" sz="2400" dirty="0" smtClean="0">
                <a:solidFill>
                  <a:schemeClr val="tx1"/>
                </a:solidFill>
                <a:latin typeface="Times New Roman" pitchFamily="18" charset="0"/>
              </a:rPr>
              <a:t>Лида</a:t>
            </a:r>
            <a:endParaRPr lang="ru-RU" altLang="ru-RU" sz="24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3768814" y="4912883"/>
            <a:ext cx="2105818" cy="764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be-BY" altLang="ru-RU" sz="2400" dirty="0" smtClean="0">
                <a:solidFill>
                  <a:schemeClr val="tx1"/>
                </a:solidFill>
                <a:latin typeface="Times New Roman" pitchFamily="18" charset="0"/>
              </a:rPr>
              <a:t>Минск</a:t>
            </a:r>
            <a:endParaRPr lang="ru-RU" altLang="ru-RU" sz="24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18434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768" y="764704"/>
            <a:ext cx="2793911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Картинки по запросу скорина лид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026" y="2236478"/>
            <a:ext cx="2544505" cy="382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36848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335855" y="5698097"/>
            <a:ext cx="4878649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be-BY" altLang="ru-RU" sz="2400" dirty="0" smtClean="0">
                <a:solidFill>
                  <a:schemeClr val="tx1"/>
                </a:solidFill>
                <a:latin typeface="Times New Roman" pitchFamily="18" charset="0"/>
              </a:rPr>
              <a:t>Пётр Мстиславец,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be-BY" altLang="ru-RU" sz="2400" dirty="0" smtClean="0">
                <a:latin typeface="Times New Roman" pitchFamily="18" charset="0"/>
              </a:rPr>
              <a:t>Мстиславль</a:t>
            </a:r>
            <a:endParaRPr lang="ru-RU" altLang="ru-RU" sz="24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053519" y="5686111"/>
            <a:ext cx="39973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be-BY" altLang="ru-RU" sz="2400" dirty="0" smtClean="0">
                <a:solidFill>
                  <a:schemeClr val="tx1"/>
                </a:solidFill>
                <a:latin typeface="Times New Roman" pitchFamily="18" charset="0"/>
              </a:rPr>
              <a:t>Лев Сапега, 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be-BY" altLang="ru-RU" sz="2400" dirty="0" smtClean="0">
                <a:latin typeface="Times New Roman" pitchFamily="18" charset="0"/>
              </a:rPr>
              <a:t>Лепель</a:t>
            </a:r>
            <a:endParaRPr lang="ru-RU" altLang="ru-RU" sz="24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17412" name="Picture 4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5" t="13155" r="35543" b="18083"/>
          <a:stretch/>
        </p:blipFill>
        <p:spPr bwMode="auto">
          <a:xfrm>
            <a:off x="611560" y="450371"/>
            <a:ext cx="4062545" cy="523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Картинки по запросу Лев Сапега,  Лепел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0345"/>
            <a:ext cx="2979666" cy="527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36848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-108520" y="5686111"/>
            <a:ext cx="4878649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be-BY" altLang="ru-RU" sz="2400" dirty="0" smtClean="0">
                <a:solidFill>
                  <a:schemeClr val="tx1"/>
                </a:solidFill>
                <a:latin typeface="Times New Roman" pitchFamily="18" charset="0"/>
              </a:rPr>
              <a:t>Симеон Полоцкий, 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be-BY" altLang="ru-RU" sz="2400" dirty="0" smtClean="0">
                <a:latin typeface="Times New Roman" pitchFamily="18" charset="0"/>
              </a:rPr>
              <a:t>Полоцк</a:t>
            </a:r>
            <a:endParaRPr lang="ru-RU" altLang="ru-RU" sz="24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586566" y="5719361"/>
            <a:ext cx="39973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be-BY" altLang="ru-RU" sz="2400" dirty="0" smtClean="0">
                <a:solidFill>
                  <a:schemeClr val="tx1"/>
                </a:solidFill>
                <a:latin typeface="Times New Roman" pitchFamily="18" charset="0"/>
              </a:rPr>
              <a:t>Михал Клеофас Огинский,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be-BY" altLang="ru-RU" sz="2400" dirty="0" smtClean="0">
                <a:latin typeface="Times New Roman" pitchFamily="18" charset="0"/>
              </a:rPr>
              <a:t>Молодечно</a:t>
            </a:r>
            <a:endParaRPr lang="ru-RU" altLang="ru-RU" sz="24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16386" name="Picture 2" descr="Картинки по запросу симеон полоцкий полоц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08" y="1235955"/>
            <a:ext cx="3528392" cy="441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292" y="883945"/>
            <a:ext cx="35718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36848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Картинки по запросу дворик БГУ евфросин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03" y="643468"/>
            <a:ext cx="3958430" cy="527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270494" y="5919234"/>
            <a:ext cx="4878649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be-BY" altLang="ru-RU" sz="2400" dirty="0" smtClean="0">
                <a:solidFill>
                  <a:schemeClr val="tx1"/>
                </a:solidFill>
                <a:latin typeface="Times New Roman" pitchFamily="18" charset="0"/>
              </a:rPr>
              <a:t>Кирилл Туровский</a:t>
            </a:r>
            <a:endParaRPr lang="ru-RU" altLang="ru-RU" sz="24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931706" y="5921375"/>
            <a:ext cx="39973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be-BY" altLang="ru-RU" sz="2400" dirty="0">
                <a:solidFill>
                  <a:schemeClr val="tx1"/>
                </a:solidFill>
                <a:latin typeface="Times New Roman" pitchFamily="18" charset="0"/>
              </a:rPr>
              <a:t>Евфросиния </a:t>
            </a:r>
            <a:r>
              <a:rPr lang="be-BY" altLang="ru-RU" sz="2400" dirty="0" smtClean="0">
                <a:solidFill>
                  <a:schemeClr val="tx1"/>
                </a:solidFill>
                <a:latin typeface="Times New Roman" pitchFamily="18" charset="0"/>
              </a:rPr>
              <a:t>Полоцкая</a:t>
            </a:r>
            <a:endParaRPr lang="ru-RU" altLang="ru-RU" sz="24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2051720" y="332657"/>
            <a:ext cx="4878649" cy="56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be-BY" altLang="ru-RU" sz="2400" dirty="0" smtClean="0">
                <a:solidFill>
                  <a:schemeClr val="tx1"/>
                </a:solidFill>
                <a:latin typeface="Times New Roman" pitchFamily="18" charset="0"/>
              </a:rPr>
              <a:t>Дворик БГУ</a:t>
            </a:r>
            <a:endParaRPr lang="ru-RU" altLang="ru-RU" sz="24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15362" name="Picture 2" descr="Картинки по запросу дворик БГУ евфросини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3" r="19474"/>
          <a:stretch/>
        </p:blipFill>
        <p:spPr bwMode="auto">
          <a:xfrm>
            <a:off x="5151858" y="1334322"/>
            <a:ext cx="3557019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36848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Картинки по запросу дворик БГУ гусовски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5871"/>
            <a:ext cx="4512499" cy="33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113450" y="6058379"/>
            <a:ext cx="5388273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ru-RU" sz="2400" dirty="0" err="1"/>
              <a:t>Сымон</a:t>
            </a:r>
            <a:r>
              <a:rPr lang="ru-RU" sz="2400" dirty="0"/>
              <a:t> </a:t>
            </a:r>
            <a:r>
              <a:rPr lang="ru-RU" sz="2400" dirty="0" err="1"/>
              <a:t>Будный</a:t>
            </a:r>
            <a:r>
              <a:rPr lang="ru-RU" sz="2400" dirty="0"/>
              <a:t> и Василий Тяпинский</a:t>
            </a:r>
            <a:endParaRPr lang="ru-RU" altLang="ru-RU" sz="24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774315" y="3744467"/>
            <a:ext cx="39973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be-BY" altLang="ru-RU" sz="2400" dirty="0" smtClean="0">
                <a:solidFill>
                  <a:schemeClr val="tx1"/>
                </a:solidFill>
                <a:latin typeface="Times New Roman" pitchFamily="18" charset="0"/>
              </a:rPr>
              <a:t>Николай Гусовский</a:t>
            </a:r>
            <a:endParaRPr lang="ru-RU" altLang="ru-RU" sz="24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14338" name="Picture 2" descr="Картинки по запросу дворик БГУ евфросин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97" y="2708920"/>
            <a:ext cx="4425318" cy="331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0" y="1052736"/>
            <a:ext cx="4878649" cy="56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be-BY" altLang="ru-RU" sz="2400" dirty="0" smtClean="0">
                <a:solidFill>
                  <a:schemeClr val="tx1"/>
                </a:solidFill>
                <a:latin typeface="Times New Roman" pitchFamily="18" charset="0"/>
              </a:rPr>
              <a:t>Дворик БГУ</a:t>
            </a:r>
            <a:endParaRPr lang="ru-RU" altLang="ru-RU" sz="2400" dirty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36848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318</Words>
  <Application>Microsoft Office PowerPoint</Application>
  <PresentationFormat>Экран (4:3)</PresentationFormat>
  <Paragraphs>98</Paragraphs>
  <Slides>35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Ольга</cp:lastModifiedBy>
  <cp:revision>17</cp:revision>
  <dcterms:created xsi:type="dcterms:W3CDTF">2017-05-14T16:10:39Z</dcterms:created>
  <dcterms:modified xsi:type="dcterms:W3CDTF">2017-05-14T17:29:04Z</dcterms:modified>
</cp:coreProperties>
</file>