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4" r:id="rId1"/>
  </p:sldMasterIdLst>
  <p:notesMasterIdLst>
    <p:notesMasterId r:id="rId21"/>
  </p:notesMasterIdLst>
  <p:sldIdLst>
    <p:sldId id="256" r:id="rId2"/>
    <p:sldId id="258" r:id="rId3"/>
    <p:sldId id="262" r:id="rId4"/>
    <p:sldId id="263" r:id="rId5"/>
    <p:sldId id="264" r:id="rId6"/>
    <p:sldId id="265" r:id="rId7"/>
    <p:sldId id="267" r:id="rId8"/>
    <p:sldId id="266" r:id="rId9"/>
    <p:sldId id="268" r:id="rId10"/>
    <p:sldId id="269" r:id="rId11"/>
    <p:sldId id="270" r:id="rId12"/>
    <p:sldId id="259" r:id="rId13"/>
    <p:sldId id="260" r:id="rId14"/>
    <p:sldId id="261" r:id="rId15"/>
    <p:sldId id="272" r:id="rId16"/>
    <p:sldId id="271" r:id="rId17"/>
    <p:sldId id="273" r:id="rId18"/>
    <p:sldId id="275" r:id="rId19"/>
    <p:sldId id="277" r:id="rId20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22"/>
    </p:embeddedFont>
    <p:embeddedFont>
      <p:font typeface="Baskerville Old Face" panose="02020602080505020303" pitchFamily="18" charset="0"/>
      <p:regular r:id="rId23"/>
    </p:embeddedFont>
    <p:embeddedFont>
      <p:font typeface="Book Antiqua" panose="02040602050305030304" pitchFamily="18" charset="0"/>
      <p:regular r:id="rId24"/>
      <p:bold r:id="rId25"/>
      <p:italic r:id="rId26"/>
      <p:bold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Corsiva" panose="020B0604020202020204" charset="0"/>
      <p:regular r:id="rId32"/>
      <p:bold r:id="rId33"/>
      <p:italic r:id="rId34"/>
      <p:boldItalic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Garamond" panose="02020404030301010803" pitchFamily="18" charset="0"/>
      <p:regular r:id="rId38"/>
      <p:bold r:id="rId39"/>
      <p:italic r:id="rId40"/>
    </p:embeddedFont>
    <p:embeddedFont>
      <p:font typeface="Georgia" panose="02040502050405020303" pitchFamily="18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hPLI2arqWM4Khu7bigOdsYS9Ys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1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45923134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62119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61146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1906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90701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15676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770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71992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4492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8118514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758476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0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>
    <p:split/>
  </p:transition>
  <p:hf sldNum="0"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527451" y="2911151"/>
            <a:ext cx="6443662" cy="185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</a:pPr>
            <a:r>
              <a:rPr lang="en-US" sz="4000" u="none" dirty="0" err="1">
                <a:solidFill>
                  <a:schemeClr val="tx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Культура</a:t>
            </a:r>
            <a:r>
              <a:rPr lang="en-US" sz="4000" u="none" dirty="0">
                <a:solidFill>
                  <a:schemeClr val="tx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 </a:t>
            </a:r>
            <a:r>
              <a:rPr lang="en-US" sz="4000" u="none" dirty="0" err="1">
                <a:solidFill>
                  <a:schemeClr val="tx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Беларуси</a:t>
            </a:r>
            <a:r>
              <a:rPr lang="en-US" sz="4000" u="none" dirty="0">
                <a:solidFill>
                  <a:schemeClr val="tx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 </a:t>
            </a:r>
            <a:br>
              <a:rPr lang="en-US" sz="4000" u="none" dirty="0">
                <a:solidFill>
                  <a:schemeClr val="tx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</a:br>
            <a:r>
              <a:rPr lang="en-US" sz="4000" u="none" dirty="0" err="1">
                <a:solidFill>
                  <a:schemeClr val="tx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во</a:t>
            </a:r>
            <a:r>
              <a:rPr lang="en-US" sz="4000" u="none" dirty="0">
                <a:solidFill>
                  <a:schemeClr val="tx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 </a:t>
            </a:r>
            <a:r>
              <a:rPr lang="en-US" sz="4000" u="none" dirty="0" err="1">
                <a:solidFill>
                  <a:schemeClr val="tx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второй</a:t>
            </a:r>
            <a:r>
              <a:rPr lang="en-US" sz="4000" u="none" dirty="0">
                <a:solidFill>
                  <a:schemeClr val="tx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 </a:t>
            </a:r>
            <a:r>
              <a:rPr lang="en-US" sz="4000" u="none" dirty="0" err="1">
                <a:solidFill>
                  <a:schemeClr val="tx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половине</a:t>
            </a:r>
            <a:r>
              <a:rPr lang="en-US" sz="4000" u="none" dirty="0">
                <a:solidFill>
                  <a:schemeClr val="tx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 ХVІ – </a:t>
            </a:r>
            <a:r>
              <a:rPr lang="en-US" sz="4000" u="none" dirty="0" err="1">
                <a:solidFill>
                  <a:schemeClr val="tx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первой</a:t>
            </a:r>
            <a:r>
              <a:rPr lang="en-US" sz="4000" u="none" dirty="0">
                <a:solidFill>
                  <a:schemeClr val="tx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 </a:t>
            </a:r>
            <a:r>
              <a:rPr lang="en-US" sz="4000" u="none" dirty="0" err="1">
                <a:solidFill>
                  <a:schemeClr val="tx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половине</a:t>
            </a:r>
            <a:r>
              <a:rPr lang="en-US" sz="4000" u="none" dirty="0">
                <a:solidFill>
                  <a:schemeClr val="tx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 ХVІІ в.</a:t>
            </a:r>
            <a:endParaRPr sz="4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>
    <p:spli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"/>
          <p:cNvSpPr txBox="1"/>
          <p:nvPr/>
        </p:nvSpPr>
        <p:spPr>
          <a:xfrm>
            <a:off x="1537185" y="676695"/>
            <a:ext cx="6553200" cy="504825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dirty="0" err="1">
                <a:solidFill>
                  <a:schemeClr val="dk1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Книгоиздательская</a:t>
            </a:r>
            <a:r>
              <a:rPr lang="en-US" sz="2400" b="1" i="0" u="none" dirty="0">
                <a:solidFill>
                  <a:schemeClr val="dk1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деятельность</a:t>
            </a:r>
            <a:endParaRPr b="1" dirty="0">
              <a:latin typeface="Century Gothic" panose="020B0502020202020204" pitchFamily="34" charset="0"/>
            </a:endParaRPr>
          </a:p>
        </p:txBody>
      </p:sp>
      <p:sp>
        <p:nvSpPr>
          <p:cNvPr id="206" name="Google Shape;206;p14"/>
          <p:cNvSpPr txBox="1"/>
          <p:nvPr/>
        </p:nvSpPr>
        <p:spPr>
          <a:xfrm>
            <a:off x="889485" y="1684758"/>
            <a:ext cx="1873250" cy="172720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С.Будный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Катехизис</a:t>
            </a: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Несвиж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1562 г.</a:t>
            </a:r>
            <a:endParaRPr dirty="0"/>
          </a:p>
        </p:txBody>
      </p:sp>
      <p:sp>
        <p:nvSpPr>
          <p:cNvPr id="207" name="Google Shape;207;p14"/>
          <p:cNvSpPr txBox="1"/>
          <p:nvPr/>
        </p:nvSpPr>
        <p:spPr>
          <a:xfrm>
            <a:off x="3553310" y="1613320"/>
            <a:ext cx="1944687" cy="1800225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И.Федоров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П.Мсциславец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Учительное</a:t>
            </a:r>
            <a:r>
              <a:rPr lang="en-US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Евангелие</a:t>
            </a:r>
            <a:r>
              <a:rPr lang="en-US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Заблудово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1569 г.</a:t>
            </a:r>
            <a:endParaRPr dirty="0"/>
          </a:p>
        </p:txBody>
      </p:sp>
      <p:sp>
        <p:nvSpPr>
          <p:cNvPr id="208" name="Google Shape;208;p14"/>
          <p:cNvSpPr txBox="1"/>
          <p:nvPr/>
        </p:nvSpPr>
        <p:spPr>
          <a:xfrm>
            <a:off x="6290160" y="1684758"/>
            <a:ext cx="1873250" cy="172720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В.Тяпинский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“Евангелие”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Тяпино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1570 г.</a:t>
            </a:r>
            <a:endParaRPr/>
          </a:p>
        </p:txBody>
      </p:sp>
      <p:sp>
        <p:nvSpPr>
          <p:cNvPr id="209" name="Google Shape;209;p14"/>
          <p:cNvSpPr txBox="1"/>
          <p:nvPr/>
        </p:nvSpPr>
        <p:spPr>
          <a:xfrm>
            <a:off x="889485" y="3916783"/>
            <a:ext cx="1873250" cy="172720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Братья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Мамоничи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Статут ВКЛ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Вильно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1588 г.</a:t>
            </a:r>
            <a:endParaRPr/>
          </a:p>
        </p:txBody>
      </p:sp>
      <p:sp>
        <p:nvSpPr>
          <p:cNvPr id="210" name="Google Shape;210;p14"/>
          <p:cNvSpPr txBox="1"/>
          <p:nvPr/>
        </p:nvSpPr>
        <p:spPr>
          <a:xfrm>
            <a:off x="3624748" y="3916783"/>
            <a:ext cx="1873250" cy="172720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М.Смотрицкий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Грамматика</a:t>
            </a:r>
            <a:r>
              <a:rPr lang="en-US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b="1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Евье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1619 г.</a:t>
            </a:r>
            <a:endParaRPr dirty="0"/>
          </a:p>
        </p:txBody>
      </p:sp>
      <p:sp>
        <p:nvSpPr>
          <p:cNvPr id="211" name="Google Shape;211;p14"/>
          <p:cNvSpPr txBox="1"/>
          <p:nvPr/>
        </p:nvSpPr>
        <p:spPr>
          <a:xfrm>
            <a:off x="6361598" y="3916783"/>
            <a:ext cx="1873250" cy="172720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С.Соболь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“Букварь”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Кутейно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1631 г.</a:t>
            </a:r>
            <a:endParaRPr/>
          </a:p>
        </p:txBody>
      </p:sp>
      <p:sp>
        <p:nvSpPr>
          <p:cNvPr id="212" name="Google Shape;212;p14"/>
          <p:cNvSpPr/>
          <p:nvPr/>
        </p:nvSpPr>
        <p:spPr>
          <a:xfrm>
            <a:off x="2761148" y="2476920"/>
            <a:ext cx="720725" cy="287337"/>
          </a:xfrm>
          <a:prstGeom prst="notchedRight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4"/>
          <p:cNvSpPr/>
          <p:nvPr/>
        </p:nvSpPr>
        <p:spPr>
          <a:xfrm>
            <a:off x="5497998" y="2476920"/>
            <a:ext cx="720725" cy="287337"/>
          </a:xfrm>
          <a:prstGeom prst="notchedRight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4"/>
          <p:cNvSpPr/>
          <p:nvPr/>
        </p:nvSpPr>
        <p:spPr>
          <a:xfrm>
            <a:off x="8161823" y="2405483"/>
            <a:ext cx="720725" cy="287337"/>
          </a:xfrm>
          <a:prstGeom prst="notchedRight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4"/>
          <p:cNvSpPr/>
          <p:nvPr/>
        </p:nvSpPr>
        <p:spPr>
          <a:xfrm>
            <a:off x="2761148" y="4564483"/>
            <a:ext cx="720725" cy="287337"/>
          </a:xfrm>
          <a:prstGeom prst="notchedRight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4"/>
          <p:cNvSpPr/>
          <p:nvPr/>
        </p:nvSpPr>
        <p:spPr>
          <a:xfrm>
            <a:off x="5497998" y="4564483"/>
            <a:ext cx="720725" cy="287337"/>
          </a:xfrm>
          <a:prstGeom prst="notchedRight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spli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"/>
          <p:cNvSpPr txBox="1"/>
          <p:nvPr/>
        </p:nvSpPr>
        <p:spPr>
          <a:xfrm>
            <a:off x="531844" y="476250"/>
            <a:ext cx="8216867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Новый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жанр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литературе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историческая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хроника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Матей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Стрыйковский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основоположник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исторической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науки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в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Беларуси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Литве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Хроника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польская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литовская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жемайтская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всея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Руси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”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latin typeface="Book Antiqua" panose="02040602050305030304" pitchFamily="18" charset="0"/>
            </a:endParaRPr>
          </a:p>
        </p:txBody>
      </p:sp>
      <p:pic>
        <p:nvPicPr>
          <p:cNvPr id="222" name="Google Shape;222;p15" descr="Картинки по запросу Матей Стрыйковски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093" y="2926179"/>
            <a:ext cx="2754862" cy="36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5" descr="https://upload.wikimedia.org/wikipedia/commons/0/03/Chronicle_Stryjkowski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2107" y="2926179"/>
            <a:ext cx="2463800" cy="36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/>
        </p:nvSpPr>
        <p:spPr>
          <a:xfrm>
            <a:off x="1641475" y="380028"/>
            <a:ext cx="5861050" cy="56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lnSpc>
                <a:spcPct val="90000"/>
              </a:lnSpc>
              <a:buClr>
                <a:srgbClr val="003300"/>
              </a:buClr>
              <a:buSzPts val="4000"/>
            </a:pPr>
            <a:r>
              <a:rPr lang="ru-RU" sz="3600" b="1" i="0" u="none" strike="noStrike" cap="none" dirty="0">
                <a:latin typeface="Baskerville Old Face" panose="02020602080505020303" pitchFamily="18" charset="0"/>
                <a:ea typeface="Corsiva"/>
                <a:cs typeface="Corsiva"/>
                <a:sym typeface="Corsiva"/>
              </a:rPr>
              <a:t>Система образования</a:t>
            </a:r>
            <a:endParaRPr lang="ru-RU" sz="3600" b="1" dirty="0">
              <a:latin typeface="Baskerville Old Face" panose="02020602080505020303" pitchFamily="18" charset="0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4000"/>
              <a:buFont typeface="Corsiva"/>
              <a:buNone/>
            </a:pPr>
            <a:endParaRPr sz="1600" b="1" dirty="0">
              <a:latin typeface="Baskerville Old Face" panose="02020602080505020303" pitchFamily="18" charset="0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682625" y="3500437"/>
            <a:ext cx="4608512" cy="280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1017037" y="1017037"/>
            <a:ext cx="7576458" cy="4823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624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rgbClr val="20624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Установилась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определённая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система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школьного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образования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которая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опиралась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церковные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учреждения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:</a:t>
            </a:r>
            <a:endParaRPr sz="2800" b="0" i="0" u="none" dirty="0">
              <a:solidFill>
                <a:schemeClr val="dk1"/>
              </a:solidFill>
              <a:latin typeface="Book Antiqua" panose="02040602050305030304" pitchFamily="18" charset="0"/>
              <a:ea typeface="Times New Roman"/>
              <a:cs typeface="Times New Roman"/>
              <a:sym typeface="Times New Roman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начальные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школы</a:t>
            </a:r>
            <a:endParaRPr dirty="0">
              <a:latin typeface="Book Antiqua" panose="02040602050305030304" pitchFamily="18" charset="0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при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православных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братствах</a:t>
            </a:r>
            <a:endParaRPr dirty="0">
              <a:latin typeface="Book Antiqua" panose="02040602050305030304" pitchFamily="18" charset="0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при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протестантских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сборах</a:t>
            </a:r>
            <a:endParaRPr dirty="0">
              <a:latin typeface="Book Antiqua" panose="02040602050305030304" pitchFamily="18" charset="0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при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католических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орденах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францисканцев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бернардинцев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августинов</a:t>
            </a:r>
            <a:endParaRPr sz="2800" b="0" i="0" u="none" dirty="0">
              <a:solidFill>
                <a:schemeClr val="dk1"/>
              </a:solidFill>
              <a:latin typeface="Book Antiqua" panose="02040602050305030304" pitchFamily="18" charset="0"/>
              <a:ea typeface="Times New Roman"/>
              <a:cs typeface="Times New Roman"/>
              <a:sym typeface="Times New Roman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иезуитские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коллегиумы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давали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образование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почти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университетском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уровне</a:t>
            </a:r>
            <a:endParaRPr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>
    <p:spli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5" descr="сканирование00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9700" y="2651125"/>
            <a:ext cx="3122612" cy="374491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"/>
          <p:cNvSpPr txBox="1"/>
          <p:nvPr/>
        </p:nvSpPr>
        <p:spPr>
          <a:xfrm>
            <a:off x="3635375" y="4149725"/>
            <a:ext cx="4897437" cy="208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624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20624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/>
          </a:p>
        </p:txBody>
      </p:sp>
      <p:sp>
        <p:nvSpPr>
          <p:cNvPr id="118" name="Google Shape;118;p5"/>
          <p:cNvSpPr txBox="1"/>
          <p:nvPr/>
        </p:nvSpPr>
        <p:spPr>
          <a:xfrm>
            <a:off x="633412" y="395287"/>
            <a:ext cx="8272462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1579 г.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иезуитский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коллегиум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Вильно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реорганизован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8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первое</a:t>
            </a:r>
            <a:r>
              <a:rPr lang="en-US" sz="28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ВКЛ </a:t>
            </a:r>
            <a:r>
              <a:rPr lang="en-US" sz="28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высшее</a:t>
            </a:r>
            <a:r>
              <a:rPr lang="en-US" sz="28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учебное</a:t>
            </a:r>
            <a:r>
              <a:rPr lang="en-US" sz="28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заведение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- </a:t>
            </a:r>
            <a:r>
              <a:rPr lang="en-US" sz="28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Виленскую</a:t>
            </a:r>
            <a:r>
              <a:rPr lang="en-US" sz="28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иезуитскую</a:t>
            </a:r>
            <a:r>
              <a:rPr lang="en-US" sz="28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академию</a:t>
            </a:r>
            <a:r>
              <a:rPr lang="en-US" sz="28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ректор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8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Пётр</a:t>
            </a:r>
            <a:r>
              <a:rPr lang="en-US" sz="28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Скарга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Преподавали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учёные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мужи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всей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Европы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обеспечивала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знаниями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природоведческим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гуманитарным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наукам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119" name="Google Shape;119;p5" descr="Картинки по запросу пётр скарга"/>
          <p:cNvSpPr txBox="1"/>
          <p:nvPr/>
        </p:nvSpPr>
        <p:spPr>
          <a:xfrm>
            <a:off x="176212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" descr="Картинки по запросу пётр скарга"/>
          <p:cNvSpPr txBox="1"/>
          <p:nvPr/>
        </p:nvSpPr>
        <p:spPr>
          <a:xfrm>
            <a:off x="328612" y="-301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" descr="Картинки по запросу пётр скарга"/>
          <p:cNvSpPr txBox="1"/>
          <p:nvPr/>
        </p:nvSpPr>
        <p:spPr>
          <a:xfrm>
            <a:off x="481012" y="1222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450" y="3030537"/>
            <a:ext cx="2590800" cy="336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/>
          <p:nvPr/>
        </p:nvSpPr>
        <p:spPr>
          <a:xfrm>
            <a:off x="1827244" y="667364"/>
            <a:ext cx="6553200" cy="504825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200" b="1" i="0" u="none" dirty="0" err="1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Система</a:t>
            </a:r>
            <a:r>
              <a:rPr lang="en-US" sz="3200" b="1" i="0" u="none" dirty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образования</a:t>
            </a:r>
            <a:endParaRPr sz="3200" b="1" dirty="0">
              <a:latin typeface="Garamond" panose="02020404030301010803" pitchFamily="18" charset="0"/>
            </a:endParaRPr>
          </a:p>
        </p:txBody>
      </p:sp>
      <p:grpSp>
        <p:nvGrpSpPr>
          <p:cNvPr id="128" name="Google Shape;128;p6"/>
          <p:cNvGrpSpPr/>
          <p:nvPr/>
        </p:nvGrpSpPr>
        <p:grpSpPr>
          <a:xfrm>
            <a:off x="2428777" y="1172190"/>
            <a:ext cx="4537075" cy="431800"/>
            <a:chOff x="1383" y="709"/>
            <a:chExt cx="2858" cy="272"/>
          </a:xfrm>
        </p:grpSpPr>
        <p:cxnSp>
          <p:nvCxnSpPr>
            <p:cNvPr id="129" name="Google Shape;129;p6"/>
            <p:cNvCxnSpPr/>
            <p:nvPr/>
          </p:nvCxnSpPr>
          <p:spPr>
            <a:xfrm>
              <a:off x="2925" y="709"/>
              <a:ext cx="0" cy="27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0" name="Google Shape;130;p6"/>
            <p:cNvCxnSpPr/>
            <p:nvPr/>
          </p:nvCxnSpPr>
          <p:spPr>
            <a:xfrm>
              <a:off x="1383" y="981"/>
              <a:ext cx="2858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31" name="Google Shape;131;p6"/>
          <p:cNvSpPr txBox="1"/>
          <p:nvPr/>
        </p:nvSpPr>
        <p:spPr>
          <a:xfrm>
            <a:off x="628552" y="2035790"/>
            <a:ext cx="3673475" cy="57626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40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Batang" panose="02030600000101010101" pitchFamily="18" charset="-127"/>
                <a:cs typeface="Arial"/>
                <a:sym typeface="Arial"/>
              </a:rPr>
              <a:t>Начальные</a:t>
            </a:r>
            <a:r>
              <a:rPr lang="en-US" sz="2400" i="0" u="none" dirty="0">
                <a:solidFill>
                  <a:schemeClr val="dk1"/>
                </a:solidFill>
                <a:latin typeface="Book Antiqua" panose="02040602050305030304" pitchFamily="18" charset="0"/>
                <a:ea typeface="Batang" panose="02030600000101010101" pitchFamily="18" charset="-127"/>
                <a:cs typeface="Arial"/>
                <a:sym typeface="Arial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Batang" panose="02030600000101010101" pitchFamily="18" charset="-127"/>
                <a:cs typeface="Arial"/>
                <a:sym typeface="Arial"/>
              </a:rPr>
              <a:t>школы</a:t>
            </a:r>
            <a:endParaRPr sz="2400" dirty="0">
              <a:latin typeface="Book Antiqua" panose="02040602050305030304" pitchFamily="18" charset="0"/>
              <a:ea typeface="Batang" panose="02030600000101010101" pitchFamily="18" charset="-127"/>
            </a:endParaRPr>
          </a:p>
        </p:txBody>
      </p:sp>
      <p:sp>
        <p:nvSpPr>
          <p:cNvPr id="132" name="Google Shape;132;p6"/>
          <p:cNvSpPr txBox="1"/>
          <p:nvPr/>
        </p:nvSpPr>
        <p:spPr>
          <a:xfrm>
            <a:off x="4805265" y="2035790"/>
            <a:ext cx="4248150" cy="57626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Иезуитские</a:t>
            </a:r>
            <a:r>
              <a:rPr lang="en-US" sz="2000" i="0" u="none" dirty="0">
                <a:solidFill>
                  <a:schemeClr val="dk1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учебные</a:t>
            </a:r>
            <a:r>
              <a:rPr lang="en-US" sz="2000" i="0" u="none" dirty="0">
                <a:solidFill>
                  <a:schemeClr val="dk1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заведения</a:t>
            </a:r>
            <a:endParaRPr sz="2000" dirty="0">
              <a:latin typeface="Book Antiqua" panose="02040602050305030304" pitchFamily="18" charset="0"/>
            </a:endParaRPr>
          </a:p>
        </p:txBody>
      </p:sp>
      <p:cxnSp>
        <p:nvCxnSpPr>
          <p:cNvPr id="133" name="Google Shape;133;p6"/>
          <p:cNvCxnSpPr>
            <a:cxnSpLocks/>
          </p:cNvCxnSpPr>
          <p:nvPr/>
        </p:nvCxnSpPr>
        <p:spPr>
          <a:xfrm>
            <a:off x="6965852" y="1603990"/>
            <a:ext cx="0" cy="4318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4" name="Google Shape;134;p6"/>
          <p:cNvCxnSpPr>
            <a:cxnSpLocks/>
          </p:cNvCxnSpPr>
          <p:nvPr/>
        </p:nvCxnSpPr>
        <p:spPr>
          <a:xfrm>
            <a:off x="2428777" y="1603990"/>
            <a:ext cx="0" cy="4318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5" name="Google Shape;135;p6"/>
          <p:cNvSpPr txBox="1"/>
          <p:nvPr/>
        </p:nvSpPr>
        <p:spPr>
          <a:xfrm>
            <a:off x="4701732" y="3188315"/>
            <a:ext cx="1975195" cy="126394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600" b="1" dirty="0" err="1">
                <a:solidFill>
                  <a:schemeClr val="dk1"/>
                </a:solidFill>
                <a:latin typeface="Century Gothic" panose="020B0502020202020204" pitchFamily="34" charset="0"/>
                <a:cs typeface="Arial"/>
                <a:sym typeface="Arial"/>
              </a:rPr>
              <a:t>школы</a:t>
            </a:r>
            <a:endParaRPr sz="1600" b="1" dirty="0">
              <a:solidFill>
                <a:schemeClr val="dk1"/>
              </a:solidFill>
              <a:latin typeface="Century Gothic" panose="020B0502020202020204" pitchFamily="34" charset="0"/>
              <a:cs typeface="Arial"/>
            </a:endParaRPr>
          </a:p>
          <a:p>
            <a: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600" b="1" dirty="0" err="1">
                <a:solidFill>
                  <a:schemeClr val="dk1"/>
                </a:solidFill>
                <a:latin typeface="Century Gothic" panose="020B0502020202020204" pitchFamily="34" charset="0"/>
                <a:cs typeface="Arial"/>
                <a:sym typeface="Arial"/>
              </a:rPr>
              <a:t>при</a:t>
            </a:r>
            <a:r>
              <a:rPr lang="en-US" sz="1600" b="1" dirty="0">
                <a:solidFill>
                  <a:schemeClr val="dk1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endParaRPr sz="1600" b="1" dirty="0">
              <a:solidFill>
                <a:schemeClr val="dk1"/>
              </a:solidFill>
              <a:latin typeface="Century Gothic" panose="020B0502020202020204" pitchFamily="34" charset="0"/>
              <a:cs typeface="Arial"/>
            </a:endParaRPr>
          </a:p>
          <a:p>
            <a: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600" b="1" dirty="0" err="1">
                <a:solidFill>
                  <a:schemeClr val="dk1"/>
                </a:solidFill>
                <a:latin typeface="Century Gothic" panose="020B0502020202020204" pitchFamily="34" charset="0"/>
                <a:cs typeface="Arial"/>
                <a:sym typeface="Arial"/>
              </a:rPr>
              <a:t>католических</a:t>
            </a:r>
            <a:endParaRPr sz="1600" b="1" dirty="0">
              <a:solidFill>
                <a:schemeClr val="dk1"/>
              </a:solidFill>
              <a:latin typeface="Century Gothic" panose="020B0502020202020204" pitchFamily="34" charset="0"/>
              <a:cs typeface="Arial"/>
            </a:endParaRPr>
          </a:p>
          <a:p>
            <a: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600" b="1" dirty="0">
                <a:solidFill>
                  <a:schemeClr val="dk1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entury Gothic" panose="020B0502020202020204" pitchFamily="34" charset="0"/>
                <a:cs typeface="Arial"/>
                <a:sym typeface="Arial"/>
              </a:rPr>
              <a:t>орденах</a:t>
            </a:r>
            <a:endParaRPr sz="1600" b="1" dirty="0">
              <a:solidFill>
                <a:schemeClr val="dk1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7218266" y="3475653"/>
            <a:ext cx="1815618" cy="1152525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en-US" sz="1600" b="1" dirty="0" err="1">
                <a:solidFill>
                  <a:schemeClr val="dk1"/>
                </a:solidFill>
                <a:latin typeface="Century Gothic" panose="020B0502020202020204" pitchFamily="34" charset="0"/>
                <a:cs typeface="Arial"/>
                <a:sym typeface="Arial"/>
              </a:rPr>
              <a:t>академия</a:t>
            </a:r>
            <a:endParaRPr sz="1600" b="1" dirty="0">
              <a:solidFill>
                <a:schemeClr val="dk1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6065739" y="5037980"/>
            <a:ext cx="1815618" cy="1152525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dirty="0" err="1">
                <a:solidFill>
                  <a:schemeClr val="dk1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коллегиумы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2690929" y="4628178"/>
            <a:ext cx="2010803" cy="126394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en-US" sz="1500" b="1" dirty="0" err="1">
                <a:solidFill>
                  <a:schemeClr val="dk1"/>
                </a:solidFill>
                <a:latin typeface="Century Gothic" panose="020B0502020202020204" pitchFamily="34" charset="0"/>
                <a:cs typeface="Arial"/>
                <a:sym typeface="Arial"/>
              </a:rPr>
              <a:t>при</a:t>
            </a:r>
            <a:endParaRPr sz="1500" b="1" dirty="0">
              <a:solidFill>
                <a:schemeClr val="dk1"/>
              </a:solidFill>
              <a:latin typeface="Century Gothic" panose="020B0502020202020204" pitchFamily="34" charset="0"/>
              <a:cs typeface="Arial"/>
            </a:endParaRPr>
          </a:p>
          <a:p>
            <a:pPr algn="ctr">
              <a:buClr>
                <a:schemeClr val="dk1"/>
              </a:buClr>
              <a:buSzPts val="1800"/>
            </a:pPr>
            <a:r>
              <a:rPr lang="en-US" sz="1500" b="1" dirty="0">
                <a:solidFill>
                  <a:schemeClr val="dk1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US" sz="1500" b="1" dirty="0" err="1">
                <a:solidFill>
                  <a:schemeClr val="dk1"/>
                </a:solidFill>
                <a:latin typeface="Century Gothic" panose="020B0502020202020204" pitchFamily="34" charset="0"/>
                <a:cs typeface="Arial"/>
                <a:sym typeface="Arial"/>
              </a:rPr>
              <a:t>протестантских</a:t>
            </a:r>
            <a:endParaRPr sz="1500" b="1" dirty="0">
              <a:solidFill>
                <a:schemeClr val="dk1"/>
              </a:solidFill>
              <a:latin typeface="Century Gothic" panose="020B0502020202020204" pitchFamily="34" charset="0"/>
              <a:cs typeface="Arial"/>
            </a:endParaRPr>
          </a:p>
          <a:p>
            <a:pPr algn="ctr">
              <a:buClr>
                <a:schemeClr val="dk1"/>
              </a:buClr>
              <a:buSzPts val="1800"/>
            </a:pPr>
            <a:r>
              <a:rPr lang="en-US" sz="1500" b="1" dirty="0">
                <a:solidFill>
                  <a:schemeClr val="dk1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US" sz="1500" b="1" dirty="0" err="1">
                <a:solidFill>
                  <a:schemeClr val="dk1"/>
                </a:solidFill>
                <a:latin typeface="Century Gothic" panose="020B0502020202020204" pitchFamily="34" charset="0"/>
                <a:cs typeface="Arial"/>
                <a:sym typeface="Arial"/>
              </a:rPr>
              <a:t>сборах</a:t>
            </a:r>
            <a:endParaRPr sz="1500" b="1" dirty="0">
              <a:solidFill>
                <a:schemeClr val="dk1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39" name="Google Shape;139;p6"/>
          <p:cNvSpPr txBox="1"/>
          <p:nvPr/>
        </p:nvSpPr>
        <p:spPr>
          <a:xfrm>
            <a:off x="598651" y="3843945"/>
            <a:ext cx="1979007" cy="125879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600" b="1" i="0" u="none" dirty="0" err="1">
                <a:solidFill>
                  <a:schemeClr val="dk1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при</a:t>
            </a:r>
            <a:endParaRPr sz="1600" dirty="0">
              <a:latin typeface="Century Gothic" panose="020B0502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православных</a:t>
            </a:r>
            <a:endParaRPr sz="1600" dirty="0">
              <a:latin typeface="Century Gothic" panose="020B0502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братствах</a:t>
            </a:r>
            <a:endParaRPr sz="1600" dirty="0">
              <a:latin typeface="Century Gothic" panose="020B0502020202020204" pitchFamily="34" charset="0"/>
            </a:endParaRPr>
          </a:p>
        </p:txBody>
      </p:sp>
      <p:cxnSp>
        <p:nvCxnSpPr>
          <p:cNvPr id="140" name="Google Shape;140;p6"/>
          <p:cNvCxnSpPr>
            <a:cxnSpLocks/>
            <a:endCxn id="139" idx="0"/>
          </p:cNvCxnSpPr>
          <p:nvPr/>
        </p:nvCxnSpPr>
        <p:spPr>
          <a:xfrm>
            <a:off x="1440027" y="2638307"/>
            <a:ext cx="148128" cy="120563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1" name="Google Shape;141;p6"/>
          <p:cNvCxnSpPr>
            <a:cxnSpLocks/>
            <a:endCxn id="138" idx="0"/>
          </p:cNvCxnSpPr>
          <p:nvPr/>
        </p:nvCxnSpPr>
        <p:spPr>
          <a:xfrm>
            <a:off x="3601263" y="2612052"/>
            <a:ext cx="95068" cy="201612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2" name="Google Shape;142;p6"/>
          <p:cNvCxnSpPr>
            <a:cxnSpLocks/>
          </p:cNvCxnSpPr>
          <p:nvPr/>
        </p:nvCxnSpPr>
        <p:spPr>
          <a:xfrm>
            <a:off x="5813327" y="2612053"/>
            <a:ext cx="0" cy="576262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3" name="Google Shape;143;p6"/>
          <p:cNvCxnSpPr>
            <a:cxnSpLocks/>
            <a:endCxn id="136" idx="0"/>
          </p:cNvCxnSpPr>
          <p:nvPr/>
        </p:nvCxnSpPr>
        <p:spPr>
          <a:xfrm flipH="1">
            <a:off x="8126075" y="2612052"/>
            <a:ext cx="7696" cy="863601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4" name="Google Shape;144;p6"/>
          <p:cNvCxnSpPr>
            <a:cxnSpLocks/>
            <a:stCxn id="132" idx="2"/>
            <a:endCxn id="137" idx="0"/>
          </p:cNvCxnSpPr>
          <p:nvPr/>
        </p:nvCxnSpPr>
        <p:spPr>
          <a:xfrm>
            <a:off x="6929340" y="2612052"/>
            <a:ext cx="44208" cy="242592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5" name="Google Shape;145;p6"/>
          <p:cNvCxnSpPr>
            <a:cxnSpLocks/>
          </p:cNvCxnSpPr>
          <p:nvPr/>
        </p:nvCxnSpPr>
        <p:spPr>
          <a:xfrm>
            <a:off x="3524152" y="2612053"/>
            <a:ext cx="2289175" cy="576262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/>
          <p:nvPr/>
        </p:nvSpPr>
        <p:spPr>
          <a:xfrm>
            <a:off x="852583" y="892477"/>
            <a:ext cx="8258240" cy="2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Дворцово-замковый</a:t>
            </a:r>
            <a:r>
              <a:rPr lang="en-US" sz="24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комплекс</a:t>
            </a:r>
            <a:r>
              <a:rPr lang="en-US" sz="24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4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Несвиже</a:t>
            </a:r>
            <a:r>
              <a:rPr lang="en-US" sz="24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– “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маленькая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Варшава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” –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связано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предание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о “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чёрной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даме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несвижского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замка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”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Барбаре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Радзивилл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призрак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которой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якобы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бродит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помещениям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подземельям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.</a:t>
            </a:r>
            <a:endParaRPr sz="2400" b="0" i="0" u="none" dirty="0">
              <a:solidFill>
                <a:schemeClr val="dk1"/>
              </a:solidFill>
              <a:latin typeface="Book Antiqua" panose="02040602050305030304" pitchFamily="18" charset="0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решению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ЮНЕСКО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Мирский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замок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резиденция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Радзивиллов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Несвиже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внесены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список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Всемирного</a:t>
            </a:r>
            <a:r>
              <a:rPr lang="en-US" sz="24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культурного</a:t>
            </a:r>
            <a:r>
              <a:rPr lang="en-US" sz="24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наследия</a:t>
            </a:r>
            <a:r>
              <a:rPr lang="en-US" sz="24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.</a:t>
            </a:r>
            <a:endParaRPr sz="2400" dirty="0">
              <a:latin typeface="Book Antiqua" panose="0204060205030503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1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17" descr="Картинки по запросу несвижский замок парк"/>
          <p:cNvSpPr txBox="1"/>
          <p:nvPr/>
        </p:nvSpPr>
        <p:spPr>
          <a:xfrm>
            <a:off x="176212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7" descr="Картинки по запросу несвижский замок парк"/>
          <p:cNvSpPr txBox="1"/>
          <p:nvPr/>
        </p:nvSpPr>
        <p:spPr>
          <a:xfrm>
            <a:off x="328612" y="-301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17" descr="Картинки по запросу несвижский замок парк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583" y="3844211"/>
            <a:ext cx="2730371" cy="2397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7" descr="Картинки по запросу несвижский замок парк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7943" y="3918857"/>
            <a:ext cx="3424335" cy="239780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30AADA-BB30-434E-A1D0-D34C0EEEF3B2}"/>
              </a:ext>
            </a:extLst>
          </p:cNvPr>
          <p:cNvSpPr txBox="1"/>
          <p:nvPr/>
        </p:nvSpPr>
        <p:spPr>
          <a:xfrm>
            <a:off x="2180446" y="218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buClr>
                <a:srgbClr val="003300"/>
              </a:buClr>
              <a:buSzPts val="4000"/>
            </a:pPr>
            <a:r>
              <a:rPr lang="ru-RU" sz="4000" b="1" i="0" u="none" strike="noStrike" cap="none" dirty="0">
                <a:latin typeface="Baskerville Old Face" panose="02020602080505020303" pitchFamily="18" charset="0"/>
                <a:ea typeface="Corsiva"/>
                <a:cs typeface="Corsiva"/>
                <a:sym typeface="Corsiva"/>
              </a:rPr>
              <a:t>Архитектура</a:t>
            </a:r>
            <a:endParaRPr lang="ru-RU" sz="4000" b="1" dirty="0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ransition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"/>
          <p:cNvSpPr txBox="1"/>
          <p:nvPr/>
        </p:nvSpPr>
        <p:spPr>
          <a:xfrm>
            <a:off x="830422" y="150153"/>
            <a:ext cx="8003885" cy="171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Используются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местные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особенности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be-BY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борокко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ренессансные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черты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latin typeface="Book Antiqua" panose="02040602050305030304" pitchFamily="18" charset="0"/>
            </a:endParaRPr>
          </a:p>
        </p:txBody>
      </p:sp>
      <p:sp>
        <p:nvSpPr>
          <p:cNvPr id="229" name="Google Shape;229;p16"/>
          <p:cNvSpPr txBox="1"/>
          <p:nvPr/>
        </p:nvSpPr>
        <p:spPr>
          <a:xfrm>
            <a:off x="1076064" y="299001"/>
            <a:ext cx="7158037" cy="56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4000"/>
              <a:buFont typeface="Corsiva"/>
              <a:buNone/>
            </a:pPr>
            <a:endParaRPr b="1" dirty="0">
              <a:latin typeface="Baskerville Old Face" panose="02020602080505020303" pitchFamily="18" charset="0"/>
            </a:endParaRPr>
          </a:p>
        </p:txBody>
      </p:sp>
      <p:sp>
        <p:nvSpPr>
          <p:cNvPr id="230" name="Google Shape;230;p16"/>
          <p:cNvSpPr txBox="1"/>
          <p:nvPr/>
        </p:nvSpPr>
        <p:spPr>
          <a:xfrm>
            <a:off x="830423" y="1168989"/>
            <a:ext cx="8003884" cy="2402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Сегодня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отреставрированном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здании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Мирского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замка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располагается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филиал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Национального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художественного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музея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. </a:t>
            </a:r>
            <a:endParaRPr dirty="0">
              <a:latin typeface="Book Antiqua" panose="02040602050305030304" pitchFamily="18" charset="0"/>
            </a:endParaRPr>
          </a:p>
        </p:txBody>
      </p:sp>
      <p:pic>
        <p:nvPicPr>
          <p:cNvPr id="231" name="Google Shape;231;p16" descr="Картинки по запросу мирский замок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7769" y="2888218"/>
            <a:ext cx="5256212" cy="3141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</p:spTree>
  </p:cSld>
  <p:clrMapOvr>
    <a:masterClrMapping/>
  </p:clrMapOvr>
  <p:transition>
    <p:spli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"/>
          <p:cNvSpPr txBox="1"/>
          <p:nvPr/>
        </p:nvSpPr>
        <p:spPr>
          <a:xfrm>
            <a:off x="6659562" y="5805487"/>
            <a:ext cx="212407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18" descr="Картинки по запросу • Костёл Божьего тела в Несвиж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5853" y="3210478"/>
            <a:ext cx="3873709" cy="288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8" descr="Картинки по запросу Ян Мария  Бернардони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113" y="3646487"/>
            <a:ext cx="2049462" cy="273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8"/>
          <p:cNvSpPr txBox="1"/>
          <p:nvPr/>
        </p:nvSpPr>
        <p:spPr>
          <a:xfrm>
            <a:off x="821095" y="239713"/>
            <a:ext cx="7791060" cy="267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Костёл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Божьего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тела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Несвиже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первый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памятник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стиля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барокко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Беларуси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итальянский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архитектор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Ян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Мария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Бернардони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Под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костёлом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фамильный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склеп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князей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Радзивиллов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захороненных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саркофагах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latin typeface="Book Antiqua" panose="02040602050305030304" pitchFamily="18" charset="0"/>
            </a:endParaRPr>
          </a:p>
        </p:txBody>
      </p:sp>
      <p:pic>
        <p:nvPicPr>
          <p:cNvPr id="249" name="Google Shape;249;p18" descr="Картинки по запросу • Костёл Божьего тела в Несвиж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26118" y="2664618"/>
            <a:ext cx="2049462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"/>
          <p:cNvSpPr txBox="1"/>
          <p:nvPr/>
        </p:nvSpPr>
        <p:spPr>
          <a:xfrm>
            <a:off x="3437003" y="3161943"/>
            <a:ext cx="2214626" cy="223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dirty="0" err="1">
                <a:solidFill>
                  <a:schemeClr val="dk1"/>
                </a:solidFill>
                <a:latin typeface="Arial Black" panose="020B0A04020102020204" pitchFamily="34" charset="0"/>
                <a:ea typeface="Times New Roman"/>
                <a:cs typeface="Times New Roman"/>
                <a:sym typeface="Times New Roman"/>
              </a:rPr>
              <a:t>Портреты</a:t>
            </a:r>
            <a:r>
              <a:rPr lang="en-US" sz="2400" b="0" i="0" u="none" dirty="0">
                <a:solidFill>
                  <a:schemeClr val="dk1"/>
                </a:solidFill>
                <a:latin typeface="Arial Black" panose="020B0A04020102020204" pitchFamily="34" charset="0"/>
                <a:ea typeface="Times New Roman"/>
                <a:cs typeface="Times New Roman"/>
                <a:sym typeface="Times New Roman"/>
              </a:rPr>
              <a:t> </a:t>
            </a:r>
            <a:endParaRPr dirty="0"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 dirty="0" err="1">
                <a:solidFill>
                  <a:schemeClr val="dk1"/>
                </a:solidFill>
                <a:latin typeface="Baskerville Old Face" panose="02020602080505020303" pitchFamily="18" charset="0"/>
                <a:ea typeface="Times New Roman"/>
                <a:cs typeface="Times New Roman"/>
                <a:sym typeface="Times New Roman"/>
              </a:rPr>
              <a:t>Николая</a:t>
            </a:r>
            <a:r>
              <a:rPr lang="en-US" sz="2400" b="1" i="1" u="none" dirty="0">
                <a:solidFill>
                  <a:schemeClr val="dk1"/>
                </a:solidFill>
                <a:latin typeface="Baskerville Old Face" panose="02020602080505020303" pitchFamily="18" charset="0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1" u="none" dirty="0" err="1">
                <a:solidFill>
                  <a:schemeClr val="dk1"/>
                </a:solidFill>
                <a:latin typeface="Baskerville Old Face" panose="02020602080505020303" pitchFamily="18" charset="0"/>
                <a:ea typeface="Times New Roman"/>
                <a:cs typeface="Times New Roman"/>
                <a:sym typeface="Times New Roman"/>
              </a:rPr>
              <a:t>Радзивилла</a:t>
            </a:r>
            <a:r>
              <a:rPr lang="en-US" sz="2400" b="1" i="1" u="none" dirty="0">
                <a:solidFill>
                  <a:schemeClr val="dk1"/>
                </a:solidFill>
                <a:latin typeface="Baskerville Old Face" panose="02020602080505020303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Baskerville Old Face" panose="02020602080505020303" pitchFamily="18" charset="0"/>
                <a:ea typeface="Times New Roman"/>
                <a:cs typeface="Times New Roman"/>
                <a:sym typeface="Times New Roman"/>
              </a:rPr>
              <a:t>Рыжего</a:t>
            </a:r>
            <a:r>
              <a:rPr lang="en-US" sz="2400" b="1" i="1" u="none" dirty="0">
                <a:solidFill>
                  <a:schemeClr val="dk1"/>
                </a:solidFill>
                <a:latin typeface="Baskerville Old Face" panose="02020602080505020303" pitchFamily="18" charset="0"/>
                <a:ea typeface="Times New Roman"/>
                <a:cs typeface="Times New Roman"/>
                <a:sym typeface="Times New Roman"/>
              </a:rPr>
              <a:t> </a:t>
            </a:r>
            <a:endParaRPr dirty="0">
              <a:latin typeface="Baskerville Old Face" panose="02020602080505020303" pitchFamily="18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 dirty="0">
                <a:solidFill>
                  <a:schemeClr val="dk1"/>
                </a:solidFill>
                <a:latin typeface="Baskerville Old Face" panose="02020602080505020303" pitchFamily="18" charset="0"/>
                <a:ea typeface="Times New Roman"/>
                <a:cs typeface="Times New Roman"/>
                <a:sym typeface="Times New Roman"/>
              </a:rPr>
              <a:t>и </a:t>
            </a:r>
            <a:r>
              <a:rPr lang="en-US" sz="2400" b="1" i="1" u="none" dirty="0" err="1">
                <a:solidFill>
                  <a:schemeClr val="dk1"/>
                </a:solidFill>
                <a:latin typeface="Baskerville Old Face" panose="02020602080505020303" pitchFamily="18" charset="0"/>
                <a:ea typeface="Times New Roman"/>
                <a:cs typeface="Times New Roman"/>
                <a:sym typeface="Times New Roman"/>
              </a:rPr>
              <a:t>Кшиштофа</a:t>
            </a:r>
            <a:r>
              <a:rPr lang="en-US" sz="2400" b="1" i="1" u="none" dirty="0">
                <a:solidFill>
                  <a:schemeClr val="dk1"/>
                </a:solidFill>
                <a:latin typeface="Baskerville Old Face" panose="02020602080505020303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Baskerville Old Face" panose="02020602080505020303" pitchFamily="18" charset="0"/>
                <a:ea typeface="Times New Roman"/>
                <a:cs typeface="Times New Roman"/>
                <a:sym typeface="Times New Roman"/>
              </a:rPr>
              <a:t>Веселовского</a:t>
            </a:r>
            <a:r>
              <a:rPr lang="en-US" sz="2800" b="0" i="0" u="none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263" name="Google Shape;263;p20"/>
          <p:cNvSpPr txBox="1"/>
          <p:nvPr/>
        </p:nvSpPr>
        <p:spPr>
          <a:xfrm>
            <a:off x="1495036" y="155000"/>
            <a:ext cx="6437312" cy="56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4000"/>
              <a:buFont typeface="Corsiva"/>
              <a:buNone/>
            </a:pPr>
            <a:r>
              <a:rPr lang="en-US" sz="3600" b="1" i="0" u="none" dirty="0" err="1">
                <a:latin typeface="Baskerville Old Face" panose="02020602080505020303" pitchFamily="18" charset="0"/>
                <a:ea typeface="Corsiva"/>
                <a:cs typeface="Corsiva"/>
                <a:sym typeface="Corsiva"/>
              </a:rPr>
              <a:t>Изобразительное</a:t>
            </a:r>
            <a:r>
              <a:rPr lang="en-US" sz="3600" b="1" i="0" u="none" dirty="0">
                <a:latin typeface="Baskerville Old Face" panose="02020602080505020303" pitchFamily="18" charset="0"/>
                <a:ea typeface="Corsiva"/>
                <a:cs typeface="Corsiva"/>
                <a:sym typeface="Corsiva"/>
              </a:rPr>
              <a:t> </a:t>
            </a:r>
            <a:r>
              <a:rPr lang="en-US" sz="3600" b="1" i="0" u="none" dirty="0" err="1">
                <a:latin typeface="Baskerville Old Face" panose="02020602080505020303" pitchFamily="18" charset="0"/>
                <a:ea typeface="Corsiva"/>
                <a:cs typeface="Corsiva"/>
                <a:sym typeface="Corsiva"/>
              </a:rPr>
              <a:t>искусство</a:t>
            </a:r>
            <a:endParaRPr sz="1600" b="1" dirty="0">
              <a:latin typeface="Baskerville Old Face" panose="02020602080505020303" pitchFamily="18" charset="0"/>
            </a:endParaRPr>
          </a:p>
        </p:txBody>
      </p:sp>
      <p:sp>
        <p:nvSpPr>
          <p:cNvPr id="264" name="Google Shape;264;p20"/>
          <p:cNvSpPr txBox="1"/>
          <p:nvPr/>
        </p:nvSpPr>
        <p:spPr>
          <a:xfrm>
            <a:off x="5422964" y="6391850"/>
            <a:ext cx="3419475" cy="31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Николай</a:t>
            </a:r>
            <a:r>
              <a:rPr lang="en-US" sz="20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Радзивилл</a:t>
            </a:r>
            <a:r>
              <a:rPr lang="en-US" sz="20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Рыжий</a:t>
            </a:r>
            <a:endParaRPr dirty="0"/>
          </a:p>
        </p:txBody>
      </p:sp>
      <p:sp>
        <p:nvSpPr>
          <p:cNvPr id="265" name="Google Shape;265;p20"/>
          <p:cNvSpPr txBox="1"/>
          <p:nvPr/>
        </p:nvSpPr>
        <p:spPr>
          <a:xfrm>
            <a:off x="334930" y="6423819"/>
            <a:ext cx="324008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Кшиштоф</a:t>
            </a:r>
            <a:r>
              <a:rPr lang="en-US" sz="20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Веселовский</a:t>
            </a:r>
            <a:endParaRPr dirty="0"/>
          </a:p>
        </p:txBody>
      </p:sp>
      <p:sp>
        <p:nvSpPr>
          <p:cNvPr id="266" name="Google Shape;266;p20"/>
          <p:cNvSpPr txBox="1"/>
          <p:nvPr/>
        </p:nvSpPr>
        <p:spPr>
          <a:xfrm>
            <a:off x="730654" y="743079"/>
            <a:ext cx="796607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Распространяется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портретный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жанр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 - </a:t>
            </a:r>
            <a:r>
              <a:rPr lang="en-US" sz="24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сарматский</a:t>
            </a:r>
            <a:r>
              <a:rPr lang="en-US" sz="24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4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рыцарский</a:t>
            </a:r>
            <a:r>
              <a:rPr lang="en-US" sz="24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4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портрет</a:t>
            </a:r>
            <a:r>
              <a:rPr lang="en-US" sz="24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Магнаты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шляхта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считают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своё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происхождение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древних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воинственных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племён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сарматов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их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изображают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рыцарском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или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парадном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одеянии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latin typeface="Book Antiqua" panose="02040602050305030304" pitchFamily="18" charset="0"/>
            </a:endParaRPr>
          </a:p>
        </p:txBody>
      </p:sp>
      <p:pic>
        <p:nvPicPr>
          <p:cNvPr id="267" name="Google Shape;267;p20" descr="Картинки по запросу Кшиштоф Веселовски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659" y="2742406"/>
            <a:ext cx="2214627" cy="368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0" descr="https://upload.wikimedia.org/wikipedia/commons/8/8f/Mikalaj_Radzivil_%28Rudy%2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35695" y="2639000"/>
            <a:ext cx="2546350" cy="37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"/>
          <p:cNvSpPr txBox="1"/>
          <p:nvPr/>
        </p:nvSpPr>
        <p:spPr>
          <a:xfrm>
            <a:off x="4900547" y="281603"/>
            <a:ext cx="4371975" cy="540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Отличительной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чертой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белорусской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живописи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стали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новые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художественные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качества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иконописи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Примером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столкновения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искусства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связанного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религиозным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мировоззрением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сохранением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старобелорусских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традиций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, с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искусством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которое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стремилось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к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познанию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окружающего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мира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является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икона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Петра</a:t>
            </a:r>
            <a:r>
              <a:rPr lang="en-US" sz="24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Евсеевича</a:t>
            </a:r>
            <a:r>
              <a:rPr lang="en-US" sz="24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"</a:t>
            </a:r>
            <a:r>
              <a:rPr lang="en-US" sz="24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Рождество</a:t>
            </a:r>
            <a:r>
              <a:rPr lang="en-US" sz="24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Богородицы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", </a:t>
            </a: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созданная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в 1649 г.</a:t>
            </a:r>
            <a:endParaRPr dirty="0">
              <a:latin typeface="Book Antiqua" panose="02040602050305030304" pitchFamily="18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Это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sng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единственная</a:t>
            </a:r>
            <a:r>
              <a:rPr lang="en-US" sz="2400" b="0" i="0" u="sng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sng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икона</a:t>
            </a:r>
            <a:r>
              <a:rPr lang="en-US" sz="2400" b="0" i="0" u="sng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sng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автор</a:t>
            </a:r>
            <a:r>
              <a:rPr lang="en-US" sz="2400" b="0" i="0" u="sng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sng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которой</a:t>
            </a:r>
            <a:r>
              <a:rPr lang="en-US" sz="2400" b="0" i="0" u="sng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sng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известен</a:t>
            </a:r>
            <a:r>
              <a:rPr lang="en-US" sz="24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latin typeface="Book Antiqua" panose="02040602050305030304" pitchFamily="18" charset="0"/>
            </a:endParaRPr>
          </a:p>
        </p:txBody>
      </p:sp>
      <p:pic>
        <p:nvPicPr>
          <p:cNvPr id="280" name="Google Shape;280;p22" descr="сканирование00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291" y="1259633"/>
            <a:ext cx="3757709" cy="4949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1007706" y="1108495"/>
            <a:ext cx="8064369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1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Середина</a:t>
            </a:r>
            <a:r>
              <a:rPr lang="en-US" sz="2800" b="1" i="1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XVI - </a:t>
            </a:r>
            <a:r>
              <a:rPr lang="en-US" sz="2800" b="1" i="1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начало</a:t>
            </a:r>
            <a:r>
              <a:rPr lang="en-US" sz="2800" b="1" i="1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XVII в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. – 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расширение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влияния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Возрождения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время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наивысшего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подъёма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культуры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расцвета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искусства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становления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наук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книгопечатания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Это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период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возврата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к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античным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традициям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утверждения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идей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гуманизма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. </a:t>
            </a:r>
            <a:endParaRPr dirty="0">
              <a:latin typeface="Book Antiqua" panose="0204060205030503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  </a:t>
            </a:r>
            <a:endParaRPr dirty="0">
              <a:latin typeface="Book Antiqua" panose="0204060205030503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В ВКЛ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зарождается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светская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литература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философская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общественная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мысль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ещё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отделилась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окончательно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церкви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ориентируется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Библию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/>
          <p:nvPr/>
        </p:nvSpPr>
        <p:spPr>
          <a:xfrm>
            <a:off x="819295" y="902792"/>
            <a:ext cx="8064500" cy="20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1550-1570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гг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. –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первая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территории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современной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Беларуси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типография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Бресте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меценат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Николай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Радзивилл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Чёрный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Радзивилловская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Библия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иллюстрированная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гравюрами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более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40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изданий</a:t>
            </a:r>
            <a:r>
              <a:rPr lang="en-US" sz="2800" b="1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польском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латыни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151" name="Google Shape;151;p7"/>
          <p:cNvSpPr txBox="1"/>
          <p:nvPr/>
        </p:nvSpPr>
        <p:spPr>
          <a:xfrm>
            <a:off x="279545" y="232678"/>
            <a:ext cx="9144000" cy="56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4000"/>
              <a:buFont typeface="Corsiva"/>
              <a:buNone/>
            </a:pPr>
            <a:r>
              <a:rPr lang="en-US" sz="4000" b="0" i="0" u="none" dirty="0">
                <a:solidFill>
                  <a:srgbClr val="0033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3200" b="1" i="0" u="none" dirty="0" err="1">
                <a:latin typeface="Baskerville Old Face" panose="02020602080505020303" pitchFamily="18" charset="0"/>
                <a:ea typeface="Corsiva"/>
                <a:cs typeface="Corsiva"/>
                <a:sym typeface="Corsiva"/>
              </a:rPr>
              <a:t>Развитие</a:t>
            </a:r>
            <a:r>
              <a:rPr lang="en-US" sz="3200" b="1" i="0" u="none" dirty="0">
                <a:latin typeface="Baskerville Old Face" panose="02020602080505020303" pitchFamily="18" charset="0"/>
                <a:ea typeface="Corsiva"/>
                <a:cs typeface="Corsiva"/>
                <a:sym typeface="Corsiva"/>
              </a:rPr>
              <a:t> </a:t>
            </a:r>
            <a:r>
              <a:rPr lang="en-US" sz="3200" b="1" i="0" u="none" dirty="0" err="1">
                <a:latin typeface="Baskerville Old Face" panose="02020602080505020303" pitchFamily="18" charset="0"/>
                <a:ea typeface="Corsiva"/>
                <a:cs typeface="Corsiva"/>
                <a:sym typeface="Corsiva"/>
              </a:rPr>
              <a:t>книгопечатания</a:t>
            </a:r>
            <a:r>
              <a:rPr lang="en-US" sz="3200" b="1" i="0" u="none" dirty="0">
                <a:latin typeface="Baskerville Old Face" panose="02020602080505020303" pitchFamily="18" charset="0"/>
                <a:ea typeface="Corsiva"/>
                <a:cs typeface="Corsiva"/>
                <a:sym typeface="Corsiva"/>
              </a:rPr>
              <a:t> и </a:t>
            </a:r>
            <a:r>
              <a:rPr lang="en-US" sz="3200" b="1" i="0" u="none" dirty="0" err="1">
                <a:latin typeface="Baskerville Old Face" panose="02020602080505020303" pitchFamily="18" charset="0"/>
                <a:ea typeface="Corsiva"/>
                <a:cs typeface="Corsiva"/>
                <a:sym typeface="Corsiva"/>
              </a:rPr>
              <a:t>литературы</a:t>
            </a:r>
            <a:endParaRPr sz="3200" b="1" dirty="0">
              <a:latin typeface="Baskerville Old Face" panose="02020602080505020303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dirty="0">
              <a:solidFill>
                <a:srgbClr val="0033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152" name="Google Shape;152;p7" descr="сканирование00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761" y="3852967"/>
            <a:ext cx="3734317" cy="255051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7"/>
          <p:cNvSpPr txBox="1"/>
          <p:nvPr/>
        </p:nvSpPr>
        <p:spPr>
          <a:xfrm>
            <a:off x="5724525" y="5876925"/>
            <a:ext cx="3168650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7"/>
          <p:cNvSpPr txBox="1"/>
          <p:nvPr/>
        </p:nvSpPr>
        <p:spPr>
          <a:xfrm>
            <a:off x="6258249" y="6403479"/>
            <a:ext cx="31750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Николай</a:t>
            </a:r>
            <a:r>
              <a:rPr lang="en-US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Радзивилл</a:t>
            </a:r>
            <a:r>
              <a:rPr lang="en-US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Черный</a:t>
            </a:r>
            <a:endParaRPr dirty="0"/>
          </a:p>
        </p:txBody>
      </p:sp>
      <p:pic>
        <p:nvPicPr>
          <p:cNvPr id="155" name="Google Shape;155;p7" descr="Картинки по запросу Николай Радзивилл Черный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6743" y="3413125"/>
            <a:ext cx="2287052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7" descr="Картинки по запросу Николай Радзивилл Черный библия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0562" y="3326413"/>
            <a:ext cx="1987697" cy="2550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/>
          <p:nvPr/>
        </p:nvSpPr>
        <p:spPr>
          <a:xfrm>
            <a:off x="733101" y="359206"/>
            <a:ext cx="8856662" cy="230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Последователи</a:t>
            </a:r>
            <a:r>
              <a:rPr lang="en-US" sz="2800" b="0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Ф. </a:t>
            </a:r>
            <a:r>
              <a:rPr lang="en-US" sz="2800" b="0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Скорины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:</a:t>
            </a:r>
            <a:endParaRPr sz="2800" dirty="0">
              <a:latin typeface="Book Antiqua" panose="0204060205030503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1562 г. –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Сымон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Будный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Несвиж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первая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территории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Беларуси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печатная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книга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старобелорусском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языке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“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Катехизис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”  в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форме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вопросов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ответов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книга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“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Об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оправдании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грешного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человека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перед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Богом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 dirty="0"/>
          </a:p>
        </p:txBody>
      </p:sp>
      <p:pic>
        <p:nvPicPr>
          <p:cNvPr id="162" name="Google Shape;162;p8" descr="сканирование0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672" y="3429000"/>
            <a:ext cx="2660780" cy="3059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8" descr="сканирование00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4478" y="3680371"/>
            <a:ext cx="3978518" cy="2818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9" descr="сканирование00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9086" y="3498979"/>
            <a:ext cx="2933959" cy="281787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9"/>
          <p:cNvSpPr txBox="1"/>
          <p:nvPr/>
        </p:nvSpPr>
        <p:spPr>
          <a:xfrm>
            <a:off x="774441" y="404142"/>
            <a:ext cx="791236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32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Василий</a:t>
            </a:r>
            <a:r>
              <a:rPr lang="en-US" sz="32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Тяпинский</a:t>
            </a:r>
            <a:r>
              <a:rPr lang="en-US" sz="32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– в </a:t>
            </a:r>
            <a:r>
              <a:rPr lang="en-US" sz="32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имении</a:t>
            </a:r>
            <a:r>
              <a:rPr lang="en-US" sz="32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Тяпино</a:t>
            </a:r>
            <a:r>
              <a:rPr lang="en-US" sz="32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перевёл</a:t>
            </a:r>
            <a:r>
              <a:rPr lang="en-US" sz="32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32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издал</a:t>
            </a:r>
            <a:r>
              <a:rPr lang="en-US" sz="32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32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личные</a:t>
            </a:r>
            <a:r>
              <a:rPr lang="en-US" sz="32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средства</a:t>
            </a:r>
            <a:r>
              <a:rPr lang="en-US" sz="32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“</a:t>
            </a:r>
            <a:r>
              <a:rPr lang="en-US" sz="32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Евангелие</a:t>
            </a:r>
            <a:r>
              <a:rPr lang="en-US" sz="32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” </a:t>
            </a:r>
            <a:r>
              <a:rPr lang="en-US" sz="32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32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церковнославянском</a:t>
            </a:r>
            <a:r>
              <a:rPr lang="en-US" sz="32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32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старобелорусском</a:t>
            </a:r>
            <a:r>
              <a:rPr lang="en-US" sz="32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языках</a:t>
            </a:r>
            <a:r>
              <a:rPr lang="en-US" sz="32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32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предисловием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latin typeface="Book Antiqua" panose="02040602050305030304" pitchFamily="18" charset="0"/>
            </a:endParaRPr>
          </a:p>
        </p:txBody>
      </p:sp>
      <p:sp>
        <p:nvSpPr>
          <p:cNvPr id="170" name="Google Shape;170;p9"/>
          <p:cNvSpPr txBox="1"/>
          <p:nvPr/>
        </p:nvSpPr>
        <p:spPr>
          <a:xfrm>
            <a:off x="5143791" y="6116054"/>
            <a:ext cx="423862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16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Сымон</a:t>
            </a:r>
            <a:r>
              <a:rPr lang="en-US" sz="16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Будный</a:t>
            </a:r>
            <a:r>
              <a:rPr lang="en-US" sz="16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6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Василий</a:t>
            </a:r>
            <a:r>
              <a:rPr lang="en-US" sz="16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Тяпинский</a:t>
            </a:r>
            <a:r>
              <a:rPr lang="en-US" sz="16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16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Минск</a:t>
            </a:r>
            <a:endParaRPr sz="1600" dirty="0"/>
          </a:p>
        </p:txBody>
      </p:sp>
      <p:pic>
        <p:nvPicPr>
          <p:cNvPr id="171" name="Google Shape;171;p9" descr="Картинки по запросу тяпинский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2929811"/>
            <a:ext cx="4381208" cy="3068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/>
          <p:nvPr/>
        </p:nvSpPr>
        <p:spPr>
          <a:xfrm>
            <a:off x="658457" y="232035"/>
            <a:ext cx="8308261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Спиридон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Соболь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Кутеинский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монастырь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под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Оршей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),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типография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Буйничах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под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Могилёвом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) – 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Псалтырь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”, “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Букварь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” 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впервые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употребил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слово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“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букварь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”).</a:t>
            </a:r>
            <a:endParaRPr dirty="0">
              <a:latin typeface="Book Antiqua" panose="02040602050305030304" pitchFamily="18" charset="0"/>
            </a:endParaRPr>
          </a:p>
        </p:txBody>
      </p:sp>
      <p:pic>
        <p:nvPicPr>
          <p:cNvPr id="177" name="Google Shape;177;p10" descr="Картинки по запросу Спиридон Соболь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399" y="2594674"/>
            <a:ext cx="2722821" cy="3797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0" descr="Картинки по запросу Спиридон Соболь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383" y="2489464"/>
            <a:ext cx="2916680" cy="4007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/>
          <p:nvPr/>
        </p:nvSpPr>
        <p:spPr>
          <a:xfrm>
            <a:off x="839755" y="306714"/>
            <a:ext cx="791508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32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1588 г.  - </a:t>
            </a:r>
            <a:r>
              <a:rPr lang="en-US" sz="32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Пётр</a:t>
            </a:r>
            <a:r>
              <a:rPr lang="en-US" sz="32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Мстиславец</a:t>
            </a:r>
            <a:r>
              <a:rPr lang="en-US" sz="32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32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средства</a:t>
            </a:r>
            <a:r>
              <a:rPr lang="en-US" sz="32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братьев</a:t>
            </a:r>
            <a:r>
              <a:rPr lang="en-US" sz="32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Мамоничей</a:t>
            </a:r>
            <a:r>
              <a:rPr lang="en-US" sz="32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основал</a:t>
            </a:r>
            <a:r>
              <a:rPr lang="en-US" sz="32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типографию</a:t>
            </a:r>
            <a:r>
              <a:rPr lang="en-US" sz="32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32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Вильне</a:t>
            </a:r>
            <a:r>
              <a:rPr lang="en-US" sz="32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издал</a:t>
            </a:r>
            <a:r>
              <a:rPr lang="en-US" sz="32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Третий</a:t>
            </a:r>
            <a:r>
              <a:rPr lang="en-US" sz="32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Статут</a:t>
            </a:r>
            <a:r>
              <a:rPr lang="en-US" sz="32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ВКЛ </a:t>
            </a:r>
            <a:r>
              <a:rPr lang="en-US" sz="32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32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старобелорусском</a:t>
            </a:r>
            <a:r>
              <a:rPr lang="en-US" sz="32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языке</a:t>
            </a:r>
            <a:r>
              <a:rPr lang="en-US" sz="32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.</a:t>
            </a:r>
            <a:endParaRPr sz="3200" dirty="0">
              <a:latin typeface="Book Antiqua" panose="02040602050305030304" pitchFamily="18" charset="0"/>
            </a:endParaRPr>
          </a:p>
        </p:txBody>
      </p:sp>
      <p:pic>
        <p:nvPicPr>
          <p:cNvPr id="191" name="Google Shape;191;p12" descr="Картинки по запросу третий статут вкл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228" y="2919354"/>
            <a:ext cx="2513089" cy="3631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2" descr="Картинки по запросу петр мстиславец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6905" y="3093269"/>
            <a:ext cx="4496223" cy="362782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2"/>
          <p:cNvSpPr txBox="1"/>
          <p:nvPr/>
        </p:nvSpPr>
        <p:spPr>
          <a:xfrm>
            <a:off x="7433891" y="2661194"/>
            <a:ext cx="151923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Мстиславль</a:t>
            </a:r>
            <a:endParaRPr dirty="0"/>
          </a:p>
        </p:txBody>
      </p:sp>
    </p:spTree>
  </p:cSld>
  <p:clrMapOvr>
    <a:masterClrMapping/>
  </p:clrMapOvr>
  <p:transition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/>
          <p:nvPr/>
        </p:nvSpPr>
        <p:spPr>
          <a:xfrm>
            <a:off x="772206" y="385925"/>
            <a:ext cx="8567737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32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Иван</a:t>
            </a:r>
            <a:r>
              <a:rPr lang="en-US" sz="32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Фёдоров</a:t>
            </a:r>
            <a:r>
              <a:rPr lang="en-US" sz="32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32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Пётр</a:t>
            </a:r>
            <a:r>
              <a:rPr lang="en-US" sz="32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Мстиславец</a:t>
            </a:r>
            <a:r>
              <a:rPr lang="en-US" sz="32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2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2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из-за</a:t>
            </a:r>
            <a:r>
              <a:rPr lang="en-US" sz="32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преследований</a:t>
            </a:r>
            <a:r>
              <a:rPr lang="en-US" sz="32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духовенства</a:t>
            </a:r>
            <a:r>
              <a:rPr lang="en-US" sz="32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бежали</a:t>
            </a:r>
            <a:r>
              <a:rPr lang="en-US" sz="32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из</a:t>
            </a:r>
            <a:r>
              <a:rPr lang="en-US" sz="32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Москвы</a:t>
            </a:r>
            <a:r>
              <a:rPr lang="en-US" sz="32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в ВКЛ, </a:t>
            </a:r>
            <a:r>
              <a:rPr lang="en-US" sz="32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издали</a:t>
            </a:r>
            <a:r>
              <a:rPr lang="en-US" sz="32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32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Евангелие</a:t>
            </a:r>
            <a:r>
              <a:rPr lang="en-US" sz="32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учительное</a:t>
            </a:r>
            <a:r>
              <a:rPr lang="en-US" sz="32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”.</a:t>
            </a:r>
            <a:endParaRPr sz="3200" dirty="0">
              <a:latin typeface="Book Antiqua" panose="02040602050305030304" pitchFamily="18" charset="0"/>
            </a:endParaRPr>
          </a:p>
        </p:txBody>
      </p:sp>
      <p:pic>
        <p:nvPicPr>
          <p:cNvPr id="184" name="Google Shape;184;p11" descr="Картинки по запросу Иван Фёдоров и Пётр Мстиславец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9037" y="2388201"/>
            <a:ext cx="3175064" cy="4080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1" descr="http://www.sb.by/_img/evangeli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325" y="3811069"/>
            <a:ext cx="4427181" cy="2681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/>
          <p:nvPr/>
        </p:nvSpPr>
        <p:spPr>
          <a:xfrm>
            <a:off x="683241" y="362663"/>
            <a:ext cx="8460759" cy="181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Мелетий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Смотрицкий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Евье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– “</a:t>
            </a:r>
            <a:r>
              <a:rPr lang="en-US" sz="2800" b="1" i="1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Грамматика</a:t>
            </a:r>
            <a:r>
              <a:rPr lang="en-US" sz="2800" b="1" i="1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” 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учебник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церковнославянскому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языку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восточнославянского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населения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учился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Михаил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Ломоносов</a:t>
            </a:r>
            <a:r>
              <a:rPr lang="en-US" sz="2800" b="0" i="0" u="none" dirty="0">
                <a:solidFill>
                  <a:schemeClr val="dk1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).</a:t>
            </a:r>
            <a:endParaRPr dirty="0">
              <a:latin typeface="Book Antiqua" panose="02040602050305030304" pitchFamily="18" charset="0"/>
            </a:endParaRPr>
          </a:p>
        </p:txBody>
      </p:sp>
      <p:pic>
        <p:nvPicPr>
          <p:cNvPr id="199" name="Google Shape;199;p13" descr="сканирование00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6377" y="2060575"/>
            <a:ext cx="4156075" cy="424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3" descr="Картинки по запросу грамматика смотрицкого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3787" y="2581275"/>
            <a:ext cx="2327275" cy="375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70</TotalTime>
  <Words>681</Words>
  <Application>Microsoft Office PowerPoint</Application>
  <PresentationFormat>Экран (4:3)</PresentationFormat>
  <Paragraphs>89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Noto Sans Symbols</vt:lpstr>
      <vt:lpstr>Franklin Gothic Book</vt:lpstr>
      <vt:lpstr>Book Antiqua</vt:lpstr>
      <vt:lpstr>Baskerville Old Face</vt:lpstr>
      <vt:lpstr>Corsiva</vt:lpstr>
      <vt:lpstr>Georgia</vt:lpstr>
      <vt:lpstr>Arial</vt:lpstr>
      <vt:lpstr>Garamond</vt:lpstr>
      <vt:lpstr>Century Gothic</vt:lpstr>
      <vt:lpstr>Times New Roman</vt:lpstr>
      <vt:lpstr>Arial Black</vt:lpstr>
      <vt:lpstr>Уголки</vt:lpstr>
      <vt:lpstr>Культура Беларуси  во второй половине ХVІ – первой половине ХVІІ 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Беларуси  во второй половине ХVІ – первой половине ХVІІ в.</dc:title>
  <dc:creator>Журавлевич</dc:creator>
  <cp:lastModifiedBy>Iryna Nedokuneva</cp:lastModifiedBy>
  <cp:revision>7</cp:revision>
  <dcterms:created xsi:type="dcterms:W3CDTF">2007-01-04T21:16:50Z</dcterms:created>
  <dcterms:modified xsi:type="dcterms:W3CDTF">2021-12-19T20:56:48Z</dcterms:modified>
</cp:coreProperties>
</file>