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0" r:id="rId2"/>
    <p:sldId id="309" r:id="rId3"/>
    <p:sldId id="311" r:id="rId4"/>
    <p:sldId id="310" r:id="rId5"/>
    <p:sldId id="263" r:id="rId6"/>
    <p:sldId id="282" r:id="rId7"/>
    <p:sldId id="285" r:id="rId8"/>
    <p:sldId id="292" r:id="rId9"/>
    <p:sldId id="293" r:id="rId10"/>
    <p:sldId id="272" r:id="rId11"/>
    <p:sldId id="291" r:id="rId12"/>
    <p:sldId id="294" r:id="rId13"/>
    <p:sldId id="295" r:id="rId14"/>
    <p:sldId id="297" r:id="rId15"/>
    <p:sldId id="298" r:id="rId16"/>
    <p:sldId id="299" r:id="rId17"/>
    <p:sldId id="300" r:id="rId18"/>
    <p:sldId id="296" r:id="rId19"/>
    <p:sldId id="301" r:id="rId20"/>
    <p:sldId id="302" r:id="rId21"/>
    <p:sldId id="313" r:id="rId22"/>
    <p:sldId id="305" r:id="rId23"/>
    <p:sldId id="303" r:id="rId24"/>
    <p:sldId id="307" r:id="rId25"/>
    <p:sldId id="306" r:id="rId26"/>
    <p:sldId id="308" r:id="rId27"/>
    <p:sldId id="304" r:id="rId28"/>
    <p:sldId id="312" r:id="rId29"/>
    <p:sldId id="290" r:id="rId30"/>
    <p:sldId id="268" r:id="rId31"/>
    <p:sldId id="289" r:id="rId32"/>
    <p:sldId id="288" r:id="rId33"/>
    <p:sldId id="270" r:id="rId34"/>
    <p:sldId id="266" r:id="rId35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4652" autoAdjust="0"/>
  </p:normalViewPr>
  <p:slideViewPr>
    <p:cSldViewPr>
      <p:cViewPr varScale="1">
        <p:scale>
          <a:sx n="85" d="100"/>
          <a:sy n="85" d="100"/>
        </p:scale>
        <p:origin x="12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0588DD-9BF5-4F21-88FA-2620DC5FB9E8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290BE89-6BBF-4FDB-9B70-E8D2EA38A6FD}" type="slidenum">
              <a:rPr lang="ru-RU" altLang="be-BY"/>
              <a:pPr>
                <a:defRPr/>
              </a:pPr>
              <a:t>‹#›</a:t>
            </a:fld>
            <a:endParaRPr lang="ru-RU" altLang="be-BY"/>
          </a:p>
        </p:txBody>
      </p:sp>
    </p:spTree>
    <p:extLst>
      <p:ext uri="{BB962C8B-B14F-4D97-AF65-F5344CB8AC3E}">
        <p14:creationId xmlns:p14="http://schemas.microsoft.com/office/powerpoint/2010/main" val="883981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be-BY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129684-3C37-42F3-B5E8-B86707798DAA}" type="slidenum">
              <a:rPr lang="ru-RU" altLang="be-BY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ru-RU" altLang="be-BY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8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90BE89-6BBF-4FDB-9B70-E8D2EA38A6FD}" type="slidenum">
              <a:rPr lang="ru-RU" altLang="be-BY" smtClean="0"/>
              <a:pPr>
                <a:defRPr/>
              </a:pPr>
              <a:t>24</a:t>
            </a:fld>
            <a:endParaRPr lang="ru-RU" altLang="be-BY"/>
          </a:p>
        </p:txBody>
      </p:sp>
    </p:spTree>
    <p:extLst>
      <p:ext uri="{BB962C8B-B14F-4D97-AF65-F5344CB8AC3E}">
        <p14:creationId xmlns:p14="http://schemas.microsoft.com/office/powerpoint/2010/main" val="191781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F93A5-F0DC-4A30-8478-CF17E5526607}" type="slidenum">
              <a:rPr lang="es-ES" altLang="be-BY"/>
              <a:pPr>
                <a:defRPr/>
              </a:pPr>
              <a:t>‹#›</a:t>
            </a:fld>
            <a:endParaRPr lang="es-ES" altLang="be-BY"/>
          </a:p>
        </p:txBody>
      </p:sp>
    </p:spTree>
    <p:extLst>
      <p:ext uri="{BB962C8B-B14F-4D97-AF65-F5344CB8AC3E}">
        <p14:creationId xmlns:p14="http://schemas.microsoft.com/office/powerpoint/2010/main" val="129370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3EF9E-6D23-4EA6-A459-C64585DCA149}" type="slidenum">
              <a:rPr lang="es-ES" altLang="be-BY"/>
              <a:pPr>
                <a:defRPr/>
              </a:pPr>
              <a:t>‹#›</a:t>
            </a:fld>
            <a:endParaRPr lang="es-ES" altLang="be-BY"/>
          </a:p>
        </p:txBody>
      </p:sp>
    </p:spTree>
    <p:extLst>
      <p:ext uri="{BB962C8B-B14F-4D97-AF65-F5344CB8AC3E}">
        <p14:creationId xmlns:p14="http://schemas.microsoft.com/office/powerpoint/2010/main" val="790005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111B5-E913-404D-AC9C-6C0AF131C78D}" type="slidenum">
              <a:rPr lang="es-ES" altLang="be-BY"/>
              <a:pPr>
                <a:defRPr/>
              </a:pPr>
              <a:t>‹#›</a:t>
            </a:fld>
            <a:endParaRPr lang="es-ES" altLang="be-BY"/>
          </a:p>
        </p:txBody>
      </p:sp>
    </p:spTree>
    <p:extLst>
      <p:ext uri="{BB962C8B-B14F-4D97-AF65-F5344CB8AC3E}">
        <p14:creationId xmlns:p14="http://schemas.microsoft.com/office/powerpoint/2010/main" val="86554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D85B3-0B6A-4FC1-938B-098FDA5D1816}" type="slidenum">
              <a:rPr lang="es-ES" altLang="be-BY"/>
              <a:pPr>
                <a:defRPr/>
              </a:pPr>
              <a:t>‹#›</a:t>
            </a:fld>
            <a:endParaRPr lang="es-ES" altLang="be-BY"/>
          </a:p>
        </p:txBody>
      </p:sp>
    </p:spTree>
    <p:extLst>
      <p:ext uri="{BB962C8B-B14F-4D97-AF65-F5344CB8AC3E}">
        <p14:creationId xmlns:p14="http://schemas.microsoft.com/office/powerpoint/2010/main" val="117443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B8670-7621-41CB-808A-07501781E0CE}" type="slidenum">
              <a:rPr lang="es-ES" altLang="be-BY"/>
              <a:pPr>
                <a:defRPr/>
              </a:pPr>
              <a:t>‹#›</a:t>
            </a:fld>
            <a:endParaRPr lang="es-ES" altLang="be-BY"/>
          </a:p>
        </p:txBody>
      </p:sp>
    </p:spTree>
    <p:extLst>
      <p:ext uri="{BB962C8B-B14F-4D97-AF65-F5344CB8AC3E}">
        <p14:creationId xmlns:p14="http://schemas.microsoft.com/office/powerpoint/2010/main" val="195463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63E03-EB0D-4FA1-8127-395542E7E7D7}" type="slidenum">
              <a:rPr lang="es-ES" altLang="be-BY"/>
              <a:pPr>
                <a:defRPr/>
              </a:pPr>
              <a:t>‹#›</a:t>
            </a:fld>
            <a:endParaRPr lang="es-ES" altLang="be-BY"/>
          </a:p>
        </p:txBody>
      </p:sp>
    </p:spTree>
    <p:extLst>
      <p:ext uri="{BB962C8B-B14F-4D97-AF65-F5344CB8AC3E}">
        <p14:creationId xmlns:p14="http://schemas.microsoft.com/office/powerpoint/2010/main" val="312542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681E1-74E2-4645-ACF0-1722B79863E2}" type="slidenum">
              <a:rPr lang="es-ES" altLang="be-BY"/>
              <a:pPr>
                <a:defRPr/>
              </a:pPr>
              <a:t>‹#›</a:t>
            </a:fld>
            <a:endParaRPr lang="es-ES" altLang="be-BY"/>
          </a:p>
        </p:txBody>
      </p:sp>
    </p:spTree>
    <p:extLst>
      <p:ext uri="{BB962C8B-B14F-4D97-AF65-F5344CB8AC3E}">
        <p14:creationId xmlns:p14="http://schemas.microsoft.com/office/powerpoint/2010/main" val="3198970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D245B-A252-46C9-B050-1334418D226E}" type="slidenum">
              <a:rPr lang="es-ES" altLang="be-BY"/>
              <a:pPr>
                <a:defRPr/>
              </a:pPr>
              <a:t>‹#›</a:t>
            </a:fld>
            <a:endParaRPr lang="es-ES" altLang="be-BY"/>
          </a:p>
        </p:txBody>
      </p:sp>
    </p:spTree>
    <p:extLst>
      <p:ext uri="{BB962C8B-B14F-4D97-AF65-F5344CB8AC3E}">
        <p14:creationId xmlns:p14="http://schemas.microsoft.com/office/powerpoint/2010/main" val="349588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FB9E9-5B2C-455C-BE3D-3589E930C30C}" type="slidenum">
              <a:rPr lang="es-ES" altLang="be-BY"/>
              <a:pPr>
                <a:defRPr/>
              </a:pPr>
              <a:t>‹#›</a:t>
            </a:fld>
            <a:endParaRPr lang="es-ES" altLang="be-BY"/>
          </a:p>
        </p:txBody>
      </p:sp>
    </p:spTree>
    <p:extLst>
      <p:ext uri="{BB962C8B-B14F-4D97-AF65-F5344CB8AC3E}">
        <p14:creationId xmlns:p14="http://schemas.microsoft.com/office/powerpoint/2010/main" val="377328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CDEAD-2DE4-4CFA-8F07-A7E37D945D9E}" type="slidenum">
              <a:rPr lang="es-ES" altLang="be-BY"/>
              <a:pPr>
                <a:defRPr/>
              </a:pPr>
              <a:t>‹#›</a:t>
            </a:fld>
            <a:endParaRPr lang="es-ES" altLang="be-BY"/>
          </a:p>
        </p:txBody>
      </p:sp>
    </p:spTree>
    <p:extLst>
      <p:ext uri="{BB962C8B-B14F-4D97-AF65-F5344CB8AC3E}">
        <p14:creationId xmlns:p14="http://schemas.microsoft.com/office/powerpoint/2010/main" val="227141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8CBBF-BBCD-4A12-86AB-C9693D2B5706}" type="slidenum">
              <a:rPr lang="es-ES" altLang="be-BY"/>
              <a:pPr>
                <a:defRPr/>
              </a:pPr>
              <a:t>‹#›</a:t>
            </a:fld>
            <a:endParaRPr lang="es-ES" altLang="be-BY"/>
          </a:p>
        </p:txBody>
      </p:sp>
    </p:spTree>
    <p:extLst>
      <p:ext uri="{BB962C8B-B14F-4D97-AF65-F5344CB8AC3E}">
        <p14:creationId xmlns:p14="http://schemas.microsoft.com/office/powerpoint/2010/main" val="56200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be-BY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be-BY"/>
              <a:t>Haga clic para modificar el estilo de texto del patrón</a:t>
            </a:r>
          </a:p>
          <a:p>
            <a:pPr lvl="1"/>
            <a:r>
              <a:rPr lang="es-ES" altLang="be-BY"/>
              <a:t>Segundo nivel</a:t>
            </a:r>
          </a:p>
          <a:p>
            <a:pPr lvl="2"/>
            <a:r>
              <a:rPr lang="es-ES" altLang="be-BY"/>
              <a:t>Tercer nivel</a:t>
            </a:r>
          </a:p>
          <a:p>
            <a:pPr lvl="3"/>
            <a:r>
              <a:rPr lang="es-ES" altLang="be-BY"/>
              <a:t>Cuarto nivel</a:t>
            </a:r>
          </a:p>
          <a:p>
            <a:pPr lvl="4"/>
            <a:r>
              <a:rPr lang="es-ES" altLang="be-BY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82D4444-E51A-430F-BC92-1B2D386C4043}" type="slidenum">
              <a:rPr lang="es-ES" altLang="be-BY"/>
              <a:pPr>
                <a:defRPr/>
              </a:pPr>
              <a:t>‹#›</a:t>
            </a:fld>
            <a:endParaRPr lang="es-ES" altLang="be-B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nopoisk.ru/name/2523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inopoisk.ru/name/38076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5%D0%BC%D0%BF%D0%B5%D1%80,_%D0%9C%D0%B5%D1%87%D0%B8%D1%81%D0%BB%D0%B0%D0%B2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ordscloud.pythonanywhere.com/" TargetMode="External"/><Relationship Id="rId2" Type="http://schemas.openxmlformats.org/officeDocument/2006/relationships/hyperlink" Target="https://worditout.com/discover-word-cloud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choolservis.blogspot.com/2014/04/blog-post_25.html#ixzz5E9YFWZuq" TargetMode="External"/><Relationship Id="rId4" Type="http://schemas.openxmlformats.org/officeDocument/2006/relationships/hyperlink" Target="http://wordcloud.pro/e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TVOI\Downloads\FhkxfZy52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4425355"/>
          </a:xfrm>
        </p:spPr>
        <p:txBody>
          <a:bodyPr/>
          <a:lstStyle/>
          <a:p>
            <a:r>
              <a:rPr lang="ru-RU" altLang="be-BY" sz="2800" b="1" i="1" dirty="0"/>
              <a:t>Можно работать как со всем фильмом, так и с его фрагментом</a:t>
            </a:r>
          </a:p>
          <a:p>
            <a:r>
              <a:rPr lang="ru-RU" altLang="be-BY" sz="2800" b="1" i="1" dirty="0"/>
              <a:t>Обязательно давать вводную информацию перед началом просмотра</a:t>
            </a:r>
          </a:p>
          <a:p>
            <a:r>
              <a:rPr lang="ru-RU" altLang="be-BY" sz="2800" b="1" i="1" dirty="0"/>
              <a:t>Четко формулировать задания до просмотра</a:t>
            </a:r>
          </a:p>
          <a:p>
            <a:r>
              <a:rPr lang="ru-RU" altLang="be-BY" sz="2800" b="1" i="1" dirty="0"/>
              <a:t>При работе с фрагментом: он не должен быть очень длинным</a:t>
            </a:r>
          </a:p>
          <a:p>
            <a:endParaRPr lang="ru-RU" altLang="be-BY" sz="2800" b="1" i="1" dirty="0"/>
          </a:p>
          <a:p>
            <a:endParaRPr lang="ru-RU" altLang="be-BY" sz="2800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143000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Художественные фильмы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1143000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Пианист, 2002 г.</a:t>
            </a:r>
          </a:p>
        </p:txBody>
      </p:sp>
      <p:pic>
        <p:nvPicPr>
          <p:cNvPr id="2050" name="Picture 2" descr="Пианист – КиноПоиск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301730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556792"/>
            <a:ext cx="51125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F1F1F"/>
                </a:solidFill>
                <a:latin typeface="Graphik Kinopoisk LC Web"/>
              </a:rPr>
              <a:t>Знаете ли вы, что…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60077"/>
                </a:solidFill>
                <a:latin typeface="Graphik Kinopoisk LC Web"/>
                <a:hlinkClick r:id="rId3"/>
              </a:rPr>
              <a:t>Эдриан</a:t>
            </a:r>
            <a:r>
              <a:rPr lang="ru-RU" dirty="0">
                <a:solidFill>
                  <a:srgbClr val="060077"/>
                </a:solidFill>
                <a:latin typeface="Graphik Kinopoisk LC Web"/>
                <a:hlinkClick r:id="rId3"/>
              </a:rPr>
              <a:t> </a:t>
            </a:r>
            <a:r>
              <a:rPr lang="ru-RU" dirty="0" err="1">
                <a:solidFill>
                  <a:srgbClr val="060077"/>
                </a:solidFill>
                <a:latin typeface="Graphik Kinopoisk LC Web"/>
                <a:hlinkClick r:id="rId3"/>
              </a:rPr>
              <a:t>Броуди</a:t>
            </a:r>
            <a:r>
              <a:rPr lang="ru-RU" dirty="0">
                <a:solidFill>
                  <a:srgbClr val="393939"/>
                </a:solidFill>
                <a:latin typeface="Graphik Kinopoisk LC Web"/>
              </a:rPr>
              <a:t> сбросил 14 килограмм для роли </a:t>
            </a:r>
            <a:r>
              <a:rPr lang="ru-RU" dirty="0" err="1">
                <a:solidFill>
                  <a:srgbClr val="393939"/>
                </a:solidFill>
                <a:latin typeface="Graphik Kinopoisk LC Web"/>
              </a:rPr>
              <a:t>Владека</a:t>
            </a:r>
            <a:r>
              <a:rPr lang="ru-RU" dirty="0">
                <a:solidFill>
                  <a:srgbClr val="393939"/>
                </a:solidFill>
                <a:latin typeface="Graphik Kinopoisk LC Web"/>
              </a:rPr>
              <a:t> Шпильмана, сидя в течение 6 недель на диете из двух варёных яиц и зелёного чая на завтрак, цыплёнка на обед и кусочка рыбки или цыплёнка с варёными овощами на ужин. Изначально его вес составлял 73 килограмма (при росте 185 см).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60077"/>
                </a:solidFill>
                <a:latin typeface="Graphik Kinopoisk LC Web"/>
                <a:hlinkClick r:id="rId4"/>
              </a:rPr>
              <a:t>Владислав Шпильман</a:t>
            </a:r>
            <a:r>
              <a:rPr lang="ru-RU" dirty="0">
                <a:solidFill>
                  <a:srgbClr val="393939"/>
                </a:solidFill>
                <a:latin typeface="Graphik Kinopoisk LC Web"/>
              </a:rPr>
              <a:t>, бывший узник варшавского гетто, реальный польский пианист скончался в 2000 году.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7704" y="5235108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ЗАДАНИЕ:</a:t>
            </a:r>
          </a:p>
          <a:p>
            <a:r>
              <a:rPr lang="ru-RU" dirty="0">
                <a:solidFill>
                  <a:srgbClr val="7030A0"/>
                </a:solidFill>
              </a:rPr>
              <a:t>Просмотрев фрагмент фильма, назовите о мероприятиях, которые были введены в оккупированной Варшаве по отношению в евреям?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4859307"/>
            <a:ext cx="3608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33"/>
                </a:solidFill>
              </a:rPr>
              <a:t>https://ok.ru/video/954902252227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649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6624736" cy="1143000"/>
          </a:xfrm>
        </p:spPr>
        <p:txBody>
          <a:bodyPr/>
          <a:lstStyle/>
          <a:p>
            <a:r>
              <a:rPr lang="ru-RU" sz="4000" dirty="0">
                <a:solidFill>
                  <a:srgbClr val="7030A0"/>
                </a:solidFill>
              </a:rPr>
              <a:t>Список </a:t>
            </a:r>
            <a:r>
              <a:rPr lang="ru-RU" sz="4000" dirty="0" err="1">
                <a:solidFill>
                  <a:srgbClr val="7030A0"/>
                </a:solidFill>
              </a:rPr>
              <a:t>Шиндлера</a:t>
            </a:r>
            <a:r>
              <a:rPr lang="ru-RU" sz="4000" dirty="0">
                <a:solidFill>
                  <a:srgbClr val="7030A0"/>
                </a:solidFill>
              </a:rPr>
              <a:t>, 1993 г.</a:t>
            </a:r>
            <a:endParaRPr lang="ru-RU" sz="4000" dirty="0"/>
          </a:p>
        </p:txBody>
      </p:sp>
      <p:pic>
        <p:nvPicPr>
          <p:cNvPr id="3074" name="Picture 2" descr="Знание Сила! Фильм &quot;Список Шиндлера&quot; | Субъективный анализ | Яндекс Дзе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96752"/>
            <a:ext cx="326708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2252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222627"/>
                </a:solidFill>
                <a:latin typeface="Roboto"/>
              </a:rPr>
              <a:t>Бюджет: 22 000 000 $</a:t>
            </a:r>
          </a:p>
          <a:p>
            <a:r>
              <a:rPr lang="ru-RU" dirty="0">
                <a:solidFill>
                  <a:srgbClr val="222627"/>
                </a:solidFill>
                <a:latin typeface="Roboto"/>
              </a:rPr>
              <a:t>Кассовые сборы: 321 365 567 $</a:t>
            </a:r>
            <a:endParaRPr lang="ru-RU" b="0" i="0" dirty="0">
              <a:solidFill>
                <a:srgbClr val="222627"/>
              </a:solidFill>
              <a:effectLst/>
              <a:latin typeface="Roboto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9262" y="1946919"/>
            <a:ext cx="51125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627"/>
                </a:solidFill>
                <a:latin typeface="Roboto"/>
              </a:rPr>
              <a:t>Чтобы собрать костюмы для 20 000 статистов, дизайнер костюмов разнес рекламные объявления в поисках одежды. Поскольку экономические условия в Польше были плохими, многие люди стремились продавать одежду, которой они все еще владели с 1930-х и 1940-х годов.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281447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02122"/>
                </a:solidFill>
              </a:rPr>
              <a:t>Спилберг отказался от гонорара за фильм.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7756" y="479938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rgbClr val="202122"/>
                </a:solidFill>
              </a:rPr>
              <a:t>оставитель</a:t>
            </a:r>
            <a:r>
              <a:rPr lang="ru-RU" dirty="0">
                <a:solidFill>
                  <a:srgbClr val="202122"/>
                </a:solidFill>
              </a:rPr>
              <a:t> списка </a:t>
            </a:r>
            <a:r>
              <a:rPr lang="ru-RU" dirty="0" err="1">
                <a:solidFill>
                  <a:srgbClr val="202122"/>
                </a:solidFill>
              </a:rPr>
              <a:t>Шиндлера</a:t>
            </a:r>
            <a:r>
              <a:rPr lang="ru-RU" dirty="0">
                <a:solidFill>
                  <a:srgbClr val="202122"/>
                </a:solidFill>
              </a:rPr>
              <a:t>, </a:t>
            </a:r>
            <a:r>
              <a:rPr lang="ru-RU" dirty="0" err="1">
                <a:solidFill>
                  <a:srgbClr val="0645AD"/>
                </a:solidFill>
                <a:hlinkClick r:id="rId3" tooltip="Пемпер, Мечислав"/>
              </a:rPr>
              <a:t>Мечислав</a:t>
            </a:r>
            <a:r>
              <a:rPr lang="ru-RU" dirty="0">
                <a:solidFill>
                  <a:srgbClr val="0645AD"/>
                </a:solidFill>
                <a:hlinkClick r:id="rId3" tooltip="Пемпер, Мечислав"/>
              </a:rPr>
              <a:t> </a:t>
            </a:r>
            <a:r>
              <a:rPr lang="ru-RU" dirty="0" err="1">
                <a:solidFill>
                  <a:srgbClr val="0645AD"/>
                </a:solidFill>
                <a:hlinkClick r:id="rId3" tooltip="Пемпер, Мечислав"/>
              </a:rPr>
              <a:t>Пемпер</a:t>
            </a:r>
            <a:r>
              <a:rPr lang="ru-RU" dirty="0">
                <a:solidFill>
                  <a:srgbClr val="202122"/>
                </a:solidFill>
              </a:rPr>
              <a:t> (скончался в 2011 году), работал консультантом на съёмках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59025" y="5877272"/>
            <a:ext cx="2902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https://vk.com/video-108355815_456246496</a:t>
            </a:r>
          </a:p>
        </p:txBody>
      </p:sp>
    </p:spTree>
    <p:extLst>
      <p:ext uri="{BB962C8B-B14F-4D97-AF65-F5344CB8AC3E}">
        <p14:creationId xmlns:p14="http://schemas.microsoft.com/office/powerpoint/2010/main" val="134417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5987008" cy="1143000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Мальчик в полосатой 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пижаме,  2008 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5590252"/>
            <a:ext cx="3608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33"/>
                </a:solidFill>
              </a:rPr>
              <a:t>https://ok.ru/video/233645345373</a:t>
            </a:r>
            <a:endParaRPr lang="ru-RU" dirty="0"/>
          </a:p>
        </p:txBody>
      </p:sp>
      <p:pic>
        <p:nvPicPr>
          <p:cNvPr id="4100" name="Picture 4" descr="Смотреть фильм Мальчик в полосатой пижаме онлайн бесплатно в хорошем  качеств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32148"/>
            <a:ext cx="319985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1095" y="1827911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1A1A1A"/>
                </a:solidFill>
                <a:latin typeface="PTSans"/>
              </a:rPr>
              <a:t>Джон </a:t>
            </a:r>
            <a:r>
              <a:rPr lang="ru-RU" dirty="0" err="1">
                <a:solidFill>
                  <a:srgbClr val="1A1A1A"/>
                </a:solidFill>
                <a:latin typeface="PTSans"/>
              </a:rPr>
              <a:t>Бойн</a:t>
            </a:r>
            <a:r>
              <a:rPr lang="ru-RU" dirty="0">
                <a:solidFill>
                  <a:srgbClr val="1A1A1A"/>
                </a:solidFill>
                <a:latin typeface="PTSans"/>
              </a:rPr>
              <a:t> создал книгу, по которой </a:t>
            </a:r>
            <a:r>
              <a:rPr lang="ru-RU" dirty="0" err="1">
                <a:solidFill>
                  <a:srgbClr val="1A1A1A"/>
                </a:solidFill>
                <a:latin typeface="PTSans"/>
              </a:rPr>
              <a:t>порставлен</a:t>
            </a:r>
            <a:r>
              <a:rPr lang="ru-RU" dirty="0">
                <a:solidFill>
                  <a:srgbClr val="1A1A1A"/>
                </a:solidFill>
                <a:latin typeface="PTSans"/>
              </a:rPr>
              <a:t> фильм, с целью показать:</a:t>
            </a:r>
            <a:br>
              <a:rPr lang="ru-RU" dirty="0"/>
            </a:br>
            <a:r>
              <a:rPr lang="ru-RU" dirty="0">
                <a:solidFill>
                  <a:srgbClr val="1A1A1A"/>
                </a:solidFill>
                <a:latin typeface="PTSans"/>
              </a:rPr>
              <a:t>– одурманивающую умы пропаганду;</a:t>
            </a:r>
            <a:br>
              <a:rPr lang="ru-RU" dirty="0"/>
            </a:br>
            <a:r>
              <a:rPr lang="ru-RU" dirty="0">
                <a:solidFill>
                  <a:srgbClr val="1A1A1A"/>
                </a:solidFill>
                <a:latin typeface="PTSans"/>
              </a:rPr>
              <a:t>– разрушающую семьи и мир идеологию;</a:t>
            </a:r>
            <a:br>
              <a:rPr lang="ru-RU" dirty="0"/>
            </a:br>
            <a:r>
              <a:rPr lang="ru-RU" dirty="0">
                <a:solidFill>
                  <a:srgbClr val="1A1A1A"/>
                </a:solidFill>
                <a:latin typeface="PTSans"/>
              </a:rPr>
              <a:t>– разную жизнь, протекающую рядом, за стеной;</a:t>
            </a:r>
            <a:br>
              <a:rPr lang="ru-RU" dirty="0"/>
            </a:br>
            <a:r>
              <a:rPr lang="ru-RU" dirty="0">
                <a:solidFill>
                  <a:srgbClr val="1A1A1A"/>
                </a:solidFill>
                <a:latin typeface="PTSans"/>
              </a:rPr>
              <a:t>– влияние среды обитания на представления о нормальности;</a:t>
            </a:r>
            <a:br>
              <a:rPr lang="ru-RU" dirty="0"/>
            </a:br>
            <a:r>
              <a:rPr lang="ru-RU" dirty="0">
                <a:solidFill>
                  <a:srgbClr val="1A1A1A"/>
                </a:solidFill>
                <a:latin typeface="PTSans"/>
              </a:rPr>
              <a:t>– расплату за грехи родни.</a:t>
            </a:r>
            <a:br>
              <a:rPr lang="ru-RU" dirty="0">
                <a:solidFill>
                  <a:srgbClr val="1A1A1A"/>
                </a:solidFill>
                <a:latin typeface="PTSans"/>
              </a:rPr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088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" y="255476"/>
            <a:ext cx="5698976" cy="1143000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Воровка книг, 2013 г.</a:t>
            </a:r>
          </a:p>
        </p:txBody>
      </p:sp>
      <p:pic>
        <p:nvPicPr>
          <p:cNvPr id="6148" name="Picture 4" descr="Воровка книг (2013) скачать фильм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6672"/>
            <a:ext cx="3238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596254" y="4869160"/>
            <a:ext cx="3538736" cy="648072"/>
          </a:xfrm>
        </p:spPr>
        <p:txBody>
          <a:bodyPr/>
          <a:lstStyle/>
          <a:p>
            <a:pPr marL="0" indent="0">
              <a:buNone/>
            </a:pPr>
            <a:r>
              <a:rPr lang="en-US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https://ok.ru/video/40162626289</a:t>
            </a:r>
            <a:endParaRPr lang="ru-RU" sz="1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48478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222627"/>
                </a:solidFill>
                <a:latin typeface="Roboto"/>
              </a:rPr>
              <a:t>При первом прибытии в школу можно увидеть большой плакат с множеством лиц. Это точная копия периода, плакат, изображающий «идеальные» арийские фенотипы в зависимости от региона. Эти плакаты, написанные двумя художниками с расовой одержимостью, были размещены в каждой школе, и ученики вынуждены их запоминать.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772" y="436510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-apple-system"/>
              </a:rPr>
              <a:t>«Я думаю, зрители сочтут фильм «ВОРОВКА КНИГ» очень трогательным, потому что его персонажи удивительным образом находят прекрасное, демонстрируют самопожертвование и делают потрясающие вещи, несмотря на очень тяжелые условия».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693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1143000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Её зовут Сара, 2010 г.</a:t>
            </a:r>
          </a:p>
        </p:txBody>
      </p:sp>
      <p:pic>
        <p:nvPicPr>
          <p:cNvPr id="5" name="Picture 2" descr="Ее зовут Сара - смотреть онлай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52" y="274638"/>
            <a:ext cx="316463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4088" y="4941168"/>
            <a:ext cx="3654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http://baskino.me/films/voennye/8830-ee-zovut-sara.html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9188" y="1556792"/>
            <a:ext cx="4906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Один из самых темных моментов во французской истории произошел в 1942-ом году в Париже, когда французские чиновники окружили более, чем 10 000 евреев и разместили их в местные лагеря. В конечном счете более чем 8 000 были сосланы в немецкие концентрационные лагеря.</a:t>
            </a:r>
            <a:endParaRPr lang="ru-RU" dirty="0"/>
          </a:p>
        </p:txBody>
      </p:sp>
      <p:pic>
        <p:nvPicPr>
          <p:cNvPr id="7178" name="Picture 10" descr="https://frenchparis.ru/wp-content/uploads/frenchparis/2021/02/%D0%9C%D0%B5%D0%BC%D0%BE%D1%80%D0%B8%D0%B0%D0%BB-%D0%97%D0%B8%D0%BC%D0%BD%D0%B5%D0%B3%D0%BE-%D0%B2%D0%B5%D0%BB%D0%BE%D0%B4%D1%80%D0%BE%D0%BC%D0%B0-800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21" y="3717032"/>
            <a:ext cx="3923655" cy="294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207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85436"/>
            <a:ext cx="5410944" cy="1143000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Операция «Финал»,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2018 г.</a:t>
            </a:r>
          </a:p>
        </p:txBody>
      </p:sp>
      <p:pic>
        <p:nvPicPr>
          <p:cNvPr id="8194" name="Picture 2" descr="Amazon | Operation Finale [DVD] | 映画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5436"/>
            <a:ext cx="318617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0992" y="1428436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Вторая мировая война была одним из самых ужасных событий в истории человечества, а особенно еврейского народа. Нацисты старались очистить свою нацию и приняли решение уничтожать евреев. Адольф Эйхман — сотрудник гестапо, который заведовал отделом, отвечавшим за окончательное решение еврейского вопроса. Фактически этот человек был лично ответственен за массовое уничтожение. В 1946 году ему удалось скрыться, но спустя пятнадцать лет израильская разведка выследила его. Была собрана команда </a:t>
            </a:r>
            <a:r>
              <a:rPr lang="ru-RU" dirty="0" err="1"/>
              <a:t>спецагентов</a:t>
            </a:r>
            <a:r>
              <a:rPr lang="ru-RU" dirty="0"/>
              <a:t>, которым предстояло вывести его из страны и доставить в Израиль, где он предстанет перед судом. Вот только сделать это будет очень непросто...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5013176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http://baskino.me/films/biograficheskie/18317-operaciya-final.html</a:t>
            </a:r>
          </a:p>
        </p:txBody>
      </p:sp>
    </p:spTree>
    <p:extLst>
      <p:ext uri="{BB962C8B-B14F-4D97-AF65-F5344CB8AC3E}">
        <p14:creationId xmlns:p14="http://schemas.microsoft.com/office/powerpoint/2010/main" val="2635529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419056" cy="1143000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В лабиринте молчания, 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2014 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/>
          <a:lstStyle/>
          <a:p>
            <a:r>
              <a:rPr lang="ru-RU" sz="1800" dirty="0"/>
              <a:t>Действия фильма происходят в шестидесятые годы двадцатого столетия в Германии. Йохан </a:t>
            </a:r>
            <a:r>
              <a:rPr lang="ru-RU" sz="1800" dirty="0" err="1"/>
              <a:t>Радманн</a:t>
            </a:r>
            <a:r>
              <a:rPr lang="ru-RU" sz="1800" dirty="0"/>
              <a:t> — молодой прокурор, которому предстоит встретиться с ужасами прошлого. Война уже давно закончилась и Германия стремительно развивается, совершая настоящее экономическое чудо. Йохан верит в справедливость судебной системы в то, что человеческая жизнь представляет собой высшую правовую ценность. Однажды он узнает страшную новость о том, что бывшие эсэсовцы, служившие в концлагере </a:t>
            </a:r>
            <a:r>
              <a:rPr lang="ru-RU" sz="1800" dirty="0" err="1"/>
              <a:t>Аушвиц</a:t>
            </a:r>
            <a:r>
              <a:rPr lang="ru-RU" sz="1800" dirty="0"/>
              <a:t>, до сих пор находятся на свободе, а некоторые из них и вовсе работают школьными учителями. Йохан начинает расследовать это дело, стремясь отправить преступников за решетку, вот только он сталкивается с очень серьезными проблемами...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06099" y="4797152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http://baskino.me/films/detektivy/12534-v-labirinte-molchaniya.html</a:t>
            </a:r>
          </a:p>
        </p:txBody>
      </p:sp>
      <p:pic>
        <p:nvPicPr>
          <p:cNvPr id="9218" name="Picture 2" descr="Файл:Im Labyrinth des Schweigens poster.jpg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16233"/>
            <a:ext cx="2810747" cy="396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694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5544616" cy="994122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Жизнь прекрасна, 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1997г.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392" y="1916832"/>
            <a:ext cx="4690864" cy="362900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Во время II Мировой войны в Италии в концлагерь были отправлены евреи, отец и его маленький сын. Жена, итальянка, добровольно последовала вслед за ними. В лагере отец сказал сыну, что все происходящее вокруг является очень большой игрой за приз в настоящий танк, который достанется тому мальчику, который сможет не попасться на глаза надзирателям. Он сделал все, чтобы сын поверил в игру и остался жив, прячась в бараке.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52 награды и 30 номинаций различных престижных премий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4" name="Picture 4" descr="Фильм Жизнь прекрасна (1997) смотреть онлайн в хорошем HD 1080 / 720  качеств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6316"/>
            <a:ext cx="300321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2040" y="52226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dirty="0"/>
              <a:t>https://filmix.zagonka.net/video/11009-2_zhizn-prekrasna-1997-online.html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477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1143000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Поп, 2009 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4845224" cy="420506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Российский исторический художественный фильм. </a:t>
            </a:r>
          </a:p>
          <a:p>
            <a:pPr marL="0" indent="0">
              <a:buNone/>
            </a:pPr>
            <a:r>
              <a:rPr lang="ru-RU" sz="1800" dirty="0"/>
              <a:t>Рассказывает об одной из малоизученных страниц истории Великой Отечественной войны - деятельности Псковской православной миссии. С августа 1941 по февраль 1944 священники из Прибалтики возрождали церковную жизнь на оккупированных немцами территориях от Пскова до Ленинграда. 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800" dirty="0"/>
              <a:t>Первый художественный фильм, снятый под эгидой Московской Патриархии и при деятельном участии Патриарха Московского и всея Руси Алексия II.</a:t>
            </a:r>
          </a:p>
        </p:txBody>
      </p:sp>
      <p:pic>
        <p:nvPicPr>
          <p:cNvPr id="10242" name="Picture 2" descr="Файл:Фильм поп.png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6671"/>
            <a:ext cx="2820541" cy="401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8104" y="4545461"/>
            <a:ext cx="3491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https://www.youtube.com/watch?v=SArCQWH3hl0&amp;ab_channel=%D0%9F%D1%80%D0%B0%D0%B2%D0%BE%D1%81%D0%BB%D0%B0%D0%B2%D0%B8%D0%B5%D0%B3%D0%BB%D1%83%D1%85%D0%B8%D0%BC</a:t>
            </a:r>
          </a:p>
        </p:txBody>
      </p:sp>
    </p:spTree>
    <p:extLst>
      <p:ext uri="{BB962C8B-B14F-4D97-AF65-F5344CB8AC3E}">
        <p14:creationId xmlns:p14="http://schemas.microsoft.com/office/powerpoint/2010/main" val="2836665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D3D88ED-DDA7-4955-A816-7D79C98A99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5626968" cy="1143000"/>
          </a:xfrm>
        </p:spPr>
        <p:txBody>
          <a:bodyPr/>
          <a:lstStyle/>
          <a:p>
            <a:pPr eaLnBrk="1" hangingPunct="1"/>
            <a:r>
              <a:rPr lang="ru-RU" altLang="ru-BY" sz="4000" b="1" i="1" dirty="0">
                <a:solidFill>
                  <a:srgbClr val="7030A0"/>
                </a:solidFill>
                <a:latin typeface="Georgia" panose="02040502050405020303" pitchFamily="18" charset="0"/>
              </a:rPr>
              <a:t>Люди способны вспомнить:</a:t>
            </a:r>
            <a:br>
              <a:rPr lang="ru-RU" altLang="ru-BY" sz="4000" b="1" i="1" dirty="0">
                <a:solidFill>
                  <a:schemeClr val="tx1"/>
                </a:solidFill>
              </a:rPr>
            </a:br>
            <a:endParaRPr lang="ru-RU" altLang="ru-BY" sz="4000" b="1" i="1" dirty="0">
              <a:solidFill>
                <a:schemeClr val="tx1"/>
              </a:solidFill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4F36E89-9F75-495F-8BC5-20C403F0F6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BY" b="1" dirty="0">
                <a:solidFill>
                  <a:srgbClr val="7030A0"/>
                </a:solidFill>
                <a:latin typeface="Georgia" panose="02040502050405020303" pitchFamily="18" charset="0"/>
              </a:rPr>
              <a:t>20%</a:t>
            </a:r>
            <a:r>
              <a:rPr lang="ru-RU" altLang="ru-BY" dirty="0">
                <a:solidFill>
                  <a:srgbClr val="7030A0"/>
                </a:solidFill>
                <a:latin typeface="Georgia" panose="02040502050405020303" pitchFamily="18" charset="0"/>
              </a:rPr>
              <a:t>   </a:t>
            </a:r>
            <a:r>
              <a:rPr lang="ru-RU" altLang="ru-BY" i="1" dirty="0">
                <a:solidFill>
                  <a:srgbClr val="7030A0"/>
                </a:solidFill>
                <a:latin typeface="Georgia" panose="02040502050405020303" pitchFamily="18" charset="0"/>
              </a:rPr>
              <a:t>из того, что прочитали</a:t>
            </a:r>
          </a:p>
          <a:p>
            <a:pPr eaLnBrk="1" hangingPunct="1"/>
            <a:r>
              <a:rPr lang="ru-RU" altLang="ru-BY" b="1" dirty="0">
                <a:solidFill>
                  <a:srgbClr val="7030A0"/>
                </a:solidFill>
                <a:latin typeface="Georgia" panose="02040502050405020303" pitchFamily="18" charset="0"/>
              </a:rPr>
              <a:t>30%</a:t>
            </a:r>
            <a:r>
              <a:rPr lang="ru-RU" altLang="ru-BY" dirty="0">
                <a:solidFill>
                  <a:srgbClr val="7030A0"/>
                </a:solidFill>
                <a:latin typeface="Georgia" panose="02040502050405020303" pitchFamily="18" charset="0"/>
              </a:rPr>
              <a:t>   </a:t>
            </a:r>
            <a:r>
              <a:rPr lang="ru-RU" altLang="ru-BY" i="1" dirty="0">
                <a:solidFill>
                  <a:srgbClr val="7030A0"/>
                </a:solidFill>
                <a:latin typeface="Georgia" panose="02040502050405020303" pitchFamily="18" charset="0"/>
              </a:rPr>
              <a:t>из того, что услышали</a:t>
            </a:r>
          </a:p>
          <a:p>
            <a:pPr eaLnBrk="1" hangingPunct="1"/>
            <a:r>
              <a:rPr lang="ru-RU" altLang="ru-BY" b="1" dirty="0">
                <a:solidFill>
                  <a:srgbClr val="7030A0"/>
                </a:solidFill>
                <a:latin typeface="Georgia" panose="02040502050405020303" pitchFamily="18" charset="0"/>
              </a:rPr>
              <a:t>40%</a:t>
            </a:r>
            <a:r>
              <a:rPr lang="ru-RU" altLang="ru-BY" dirty="0">
                <a:solidFill>
                  <a:srgbClr val="7030A0"/>
                </a:solidFill>
                <a:latin typeface="Georgia" panose="02040502050405020303" pitchFamily="18" charset="0"/>
              </a:rPr>
              <a:t>   </a:t>
            </a:r>
            <a:r>
              <a:rPr lang="ru-RU" altLang="ru-BY" i="1" dirty="0">
                <a:solidFill>
                  <a:srgbClr val="7030A0"/>
                </a:solidFill>
                <a:latin typeface="Georgia" panose="02040502050405020303" pitchFamily="18" charset="0"/>
              </a:rPr>
              <a:t>из того, что увидели</a:t>
            </a:r>
          </a:p>
          <a:p>
            <a:pPr eaLnBrk="1" hangingPunct="1"/>
            <a:r>
              <a:rPr lang="ru-RU" altLang="ru-BY" b="1" dirty="0">
                <a:solidFill>
                  <a:srgbClr val="7030A0"/>
                </a:solidFill>
                <a:latin typeface="Georgia" panose="02040502050405020303" pitchFamily="18" charset="0"/>
              </a:rPr>
              <a:t>50%</a:t>
            </a:r>
            <a:r>
              <a:rPr lang="ru-RU" altLang="ru-BY" dirty="0">
                <a:solidFill>
                  <a:srgbClr val="7030A0"/>
                </a:solidFill>
                <a:latin typeface="Georgia" panose="02040502050405020303" pitchFamily="18" charset="0"/>
              </a:rPr>
              <a:t>   </a:t>
            </a:r>
            <a:r>
              <a:rPr lang="ru-RU" altLang="ru-BY" i="1" dirty="0">
                <a:solidFill>
                  <a:srgbClr val="7030A0"/>
                </a:solidFill>
                <a:latin typeface="Georgia" panose="02040502050405020303" pitchFamily="18" charset="0"/>
              </a:rPr>
              <a:t>из того, что сказали </a:t>
            </a:r>
          </a:p>
          <a:p>
            <a:pPr eaLnBrk="1" hangingPunct="1"/>
            <a:r>
              <a:rPr lang="ru-RU" altLang="ru-BY" b="1" dirty="0">
                <a:solidFill>
                  <a:srgbClr val="7030A0"/>
                </a:solidFill>
                <a:latin typeface="Georgia" panose="02040502050405020303" pitchFamily="18" charset="0"/>
              </a:rPr>
              <a:t>60%</a:t>
            </a:r>
            <a:r>
              <a:rPr lang="ru-RU" altLang="ru-BY" dirty="0">
                <a:solidFill>
                  <a:srgbClr val="7030A0"/>
                </a:solidFill>
                <a:latin typeface="Georgia" panose="02040502050405020303" pitchFamily="18" charset="0"/>
              </a:rPr>
              <a:t>   </a:t>
            </a:r>
            <a:r>
              <a:rPr lang="ru-RU" altLang="ru-BY" i="1" dirty="0">
                <a:solidFill>
                  <a:srgbClr val="7030A0"/>
                </a:solidFill>
                <a:latin typeface="Georgia" panose="02040502050405020303" pitchFamily="18" charset="0"/>
              </a:rPr>
              <a:t>из того, что сделали</a:t>
            </a:r>
          </a:p>
          <a:p>
            <a:pPr eaLnBrk="1" hangingPunct="1"/>
            <a:r>
              <a:rPr lang="ru-RU" altLang="ru-BY" b="1" dirty="0">
                <a:solidFill>
                  <a:srgbClr val="7030A0"/>
                </a:solidFill>
                <a:latin typeface="Georgia" panose="02040502050405020303" pitchFamily="18" charset="0"/>
              </a:rPr>
              <a:t>90%   </a:t>
            </a:r>
            <a:r>
              <a:rPr lang="ru-RU" altLang="ru-BY" i="1" dirty="0">
                <a:solidFill>
                  <a:srgbClr val="7030A0"/>
                </a:solidFill>
                <a:latin typeface="Georgia" panose="02040502050405020303" pitchFamily="18" charset="0"/>
              </a:rPr>
              <a:t>из того, что услышали, увидели,</a:t>
            </a:r>
          </a:p>
          <a:p>
            <a:pPr eaLnBrk="1" hangingPunct="1">
              <a:buFontTx/>
              <a:buNone/>
            </a:pPr>
            <a:r>
              <a:rPr lang="ru-RU" altLang="ru-BY" i="1" dirty="0">
                <a:solidFill>
                  <a:srgbClr val="7030A0"/>
                </a:solidFill>
                <a:latin typeface="Georgia" panose="02040502050405020303" pitchFamily="18" charset="0"/>
              </a:rPr>
              <a:t>               сказали, сделали</a:t>
            </a:r>
          </a:p>
          <a:p>
            <a:pPr eaLnBrk="1" hangingPunct="1"/>
            <a:endParaRPr lang="ru-RU" altLang="ru-BY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1143000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Документальные фильмы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Stem Text"/>
              </a:rPr>
              <a:t>что вы чувствуете, когда смотрите этот фильм?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Stem Text"/>
              </a:rPr>
              <a:t> Какие люди, события, предметы представлены в фильме?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Stem Text"/>
              </a:rPr>
              <a:t> Что бы вы выделили как самое основное в этом фильме?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Stem Text"/>
              </a:rPr>
              <a:t> Подумайте, как сделан фильм – например, использует ли автор какие-то визуальные метафоры или символы?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3355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139BB-B9BD-48E0-B130-CA0FB58C0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332656"/>
            <a:ext cx="4824536" cy="1143000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Документальные фильмы</a:t>
            </a:r>
            <a:endParaRPr lang="ru-BY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D97D29-A1F0-4115-97CB-9C67091FB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как выход на тему урока (раздела)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для конкретизации определенных событий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для характеристики личности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для характеристики военных (революционных) событий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и </a:t>
            </a:r>
            <a:r>
              <a:rPr lang="ru-RU" dirty="0" err="1"/>
              <a:t>т.д</a:t>
            </a:r>
            <a:r>
              <a:rPr lang="ru-RU" dirty="0"/>
              <a:t>…..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923043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7FB2BB-30B3-41AE-90E3-DB85E35827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8" t="29840" r="51575" b="18000"/>
          <a:stretch/>
        </p:blipFill>
        <p:spPr>
          <a:xfrm>
            <a:off x="179512" y="476672"/>
            <a:ext cx="6984776" cy="50728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E2522A-03FB-4216-9A8B-5DAF580B5E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5" t="32360" r="31888" b="22280"/>
          <a:stretch/>
        </p:blipFill>
        <p:spPr>
          <a:xfrm>
            <a:off x="3347864" y="2060848"/>
            <a:ext cx="540060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02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740" y="188640"/>
            <a:ext cx="5122912" cy="706090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Умные карты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8718570" cy="5542128"/>
          </a:xfrm>
        </p:spPr>
      </p:pic>
    </p:spTree>
    <p:extLst>
      <p:ext uri="{BB962C8B-B14F-4D97-AF65-F5344CB8AC3E}">
        <p14:creationId xmlns:p14="http://schemas.microsoft.com/office/powerpoint/2010/main" val="2662075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736856" cy="5760640"/>
          </a:xfrm>
        </p:spPr>
      </p:pic>
    </p:spTree>
    <p:extLst>
      <p:ext uri="{BB962C8B-B14F-4D97-AF65-F5344CB8AC3E}">
        <p14:creationId xmlns:p14="http://schemas.microsoft.com/office/powerpoint/2010/main" val="3264235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6632"/>
            <a:ext cx="7488832" cy="6560302"/>
          </a:xfrm>
        </p:spPr>
      </p:pic>
    </p:spTree>
    <p:extLst>
      <p:ext uri="{BB962C8B-B14F-4D97-AF65-F5344CB8AC3E}">
        <p14:creationId xmlns:p14="http://schemas.microsoft.com/office/powerpoint/2010/main" val="3471008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8424936" cy="6422249"/>
          </a:xfrm>
        </p:spPr>
      </p:pic>
    </p:spTree>
    <p:extLst>
      <p:ext uri="{BB962C8B-B14F-4D97-AF65-F5344CB8AC3E}">
        <p14:creationId xmlns:p14="http://schemas.microsoft.com/office/powerpoint/2010/main" val="3708096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02" y="1848049"/>
            <a:ext cx="4752528" cy="47862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023" y="980728"/>
            <a:ext cx="3920816" cy="39208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95D018-705D-47B6-9A14-4F041F1BDBF2}"/>
              </a:ext>
            </a:extLst>
          </p:cNvPr>
          <p:cNvSpPr txBox="1"/>
          <p:nvPr/>
        </p:nvSpPr>
        <p:spPr>
          <a:xfrm>
            <a:off x="344146" y="257453"/>
            <a:ext cx="4572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Как можно работать?</a:t>
            </a:r>
            <a:endParaRPr lang="ru-BY" sz="44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51239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2554C37-CF8B-4D5C-A6B0-43B853EE9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672293" cy="5859809"/>
          </a:xfrm>
          <a:prstGeom prst="rect">
            <a:avLst/>
          </a:prstGeom>
          <a:noFill/>
          <a:ln w="25400" algn="ctr">
            <a:solidFill>
              <a:srgbClr val="99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C06F87-0F37-4A66-9CED-CBC7BB3DED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8" t="22281" r="50000" b="17241"/>
          <a:stretch/>
        </p:blipFill>
        <p:spPr>
          <a:xfrm>
            <a:off x="4139952" y="2204864"/>
            <a:ext cx="4849158" cy="423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63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4978896" cy="778098"/>
          </a:xfrm>
        </p:spPr>
        <p:txBody>
          <a:bodyPr/>
          <a:lstStyle/>
          <a:p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Облако слов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052680"/>
          </a:xfrm>
        </p:spPr>
        <p:txBody>
          <a:bodyPr/>
          <a:lstStyle/>
          <a:p>
            <a:r>
              <a:rPr lang="ru-RU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https://worditout.com/discover-word-clouds</a:t>
            </a:r>
            <a:endParaRPr lang="ru-RU" dirty="0"/>
          </a:p>
          <a:p>
            <a:r>
              <a:rPr lang="ru-RU" u="sng" dirty="0">
                <a:hlinkClick r:id="rId3"/>
              </a:rPr>
              <a:t>http://wordscloud.pythonanywhere.com/</a:t>
            </a:r>
            <a:endParaRPr lang="ru-RU" dirty="0"/>
          </a:p>
          <a:p>
            <a:r>
              <a:rPr lang="ru-RU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http://wordcloud.pro/en</a:t>
            </a:r>
            <a:endParaRPr lang="ru-RU" dirty="0"/>
          </a:p>
          <a:p>
            <a:r>
              <a:rPr lang="ru-RU" dirty="0">
                <a:hlinkClick r:id="rId5"/>
              </a:rPr>
              <a:t>http://schoolservis.blogspot.com/2014/04/blog-post_25.html#ixzz5E9YFWZuq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798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0414EE-50D1-4656-838B-0407F1332410}"/>
              </a:ext>
            </a:extLst>
          </p:cNvPr>
          <p:cNvSpPr txBox="1"/>
          <p:nvPr/>
        </p:nvSpPr>
        <p:spPr>
          <a:xfrm>
            <a:off x="395536" y="1951672"/>
            <a:ext cx="7992888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be-BY" sz="4000" b="1" kern="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К концу занятия вы будете: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be-BY" sz="3200" b="1" kern="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знать какие бывают </a:t>
            </a:r>
            <a:r>
              <a:rPr lang="ru-RU" altLang="be-BY" sz="3200" b="1" kern="0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медиатексты</a:t>
            </a:r>
            <a:endParaRPr lang="ru-RU" altLang="be-BY" sz="3200" b="1" kern="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ü"/>
            </a:pPr>
            <a:r>
              <a:rPr lang="ru-RU" altLang="be-BY" sz="3200" b="1" kern="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уметь: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ru-RU" altLang="be-BY" sz="3200" b="1" kern="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создавать </a:t>
            </a:r>
            <a:r>
              <a:rPr lang="ru-RU" altLang="be-BY" sz="3200" b="1" kern="0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медиатексты</a:t>
            </a:r>
            <a:endParaRPr lang="ru-RU" altLang="be-BY" sz="3200" b="1" kern="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ru-RU" altLang="be-BY" sz="3200" b="1" kern="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работать с некоторыми из них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be-BY" sz="1800" b="1" dirty="0"/>
          </a:p>
        </p:txBody>
      </p:sp>
    </p:spTree>
    <p:extLst>
      <p:ext uri="{BB962C8B-B14F-4D97-AF65-F5344CB8AC3E}">
        <p14:creationId xmlns:p14="http://schemas.microsoft.com/office/powerpoint/2010/main" val="3933715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be-BY" b="1"/>
              <a:t>Схема анализа фотографии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be-BY" sz="2400" b="1" i="1" dirty="0"/>
              <a:t>Опишите людей которых вы видите на фото?</a:t>
            </a:r>
          </a:p>
          <a:p>
            <a:r>
              <a:rPr lang="ru-RU" altLang="be-BY" sz="2400" b="1" i="1" dirty="0"/>
              <a:t>Опишите, что вы видите на заднем/переднем плане?</a:t>
            </a:r>
          </a:p>
          <a:p>
            <a:r>
              <a:rPr lang="ru-RU" altLang="be-BY" sz="2400" b="1" i="1" dirty="0"/>
              <a:t>Что происходит на этой фотографии?</a:t>
            </a:r>
          </a:p>
          <a:p>
            <a:r>
              <a:rPr lang="ru-RU" altLang="be-BY" sz="2400" b="1" i="1" dirty="0"/>
              <a:t>Время когда была сделана эта фотография?</a:t>
            </a:r>
          </a:p>
          <a:p>
            <a:r>
              <a:rPr lang="ru-RU" altLang="be-BY" sz="2400" b="1" i="1" dirty="0"/>
              <a:t>Это постановочная фотография?</a:t>
            </a:r>
          </a:p>
          <a:p>
            <a:r>
              <a:rPr lang="ru-RU" altLang="be-BY" sz="2400" b="1" i="1" dirty="0"/>
              <a:t>На какие вопросы фотография не может ответить?</a:t>
            </a:r>
          </a:p>
          <a:p>
            <a:r>
              <a:rPr lang="ru-RU" altLang="be-BY" sz="2400" b="1" i="1" dirty="0"/>
              <a:t>Помогла ли вам фотография получить новые знания?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Мои документы\Мои рисунки\Дадатак\св. стэфана\св. стэфана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51520" y="548680"/>
            <a:ext cx="3949427" cy="4536504"/>
          </a:xfrm>
          <a:prstGeom prst="round2Diag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22" y="3901399"/>
            <a:ext cx="4487684" cy="2910564"/>
          </a:xfrm>
          <a:prstGeom prst="rect">
            <a:avLst/>
          </a:prstGeom>
        </p:spPr>
      </p:pic>
      <p:pic>
        <p:nvPicPr>
          <p:cNvPr id="1028" name="Picture 4" descr="Николаевский собор - Беларусь &gt; Витебская область &gt; Полоцк - ЭтоРетро.ru -  старые фото город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893" y="476672"/>
            <a:ext cx="4263941" cy="321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6963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A8FFE6-078A-472E-B2D3-4EDBEFABE2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92696"/>
            <a:ext cx="4032448" cy="576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254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939800"/>
          </a:xfrm>
        </p:spPr>
        <p:txBody>
          <a:bodyPr/>
          <a:lstStyle/>
          <a:p>
            <a:r>
              <a:rPr lang="ru-RU" altLang="be-BY"/>
              <a:t>Нью-Йорк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be-BY"/>
              <a:t>Начало 20 века</a:t>
            </a:r>
          </a:p>
        </p:txBody>
      </p:sp>
      <p:pic>
        <p:nvPicPr>
          <p:cNvPr id="15364" name="Содержимое 6" descr="47662_800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578100"/>
            <a:ext cx="4497388" cy="3565525"/>
          </a:xfrm>
        </p:spPr>
      </p:pic>
      <p:sp>
        <p:nvSpPr>
          <p:cNvPr id="1536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altLang="be-BY"/>
              <a:t>Начало 21 века</a:t>
            </a:r>
          </a:p>
        </p:txBody>
      </p:sp>
      <p:pic>
        <p:nvPicPr>
          <p:cNvPr id="15366" name="Содержимое 7" descr="new-york03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9125" y="2571750"/>
            <a:ext cx="4714875" cy="3571875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be-BY" sz="3200" dirty="0"/>
              <a:t>Деньги как </a:t>
            </a:r>
            <a:r>
              <a:rPr lang="ru-RU" altLang="be-BY" sz="3200" dirty="0" err="1"/>
              <a:t>медиатекст</a:t>
            </a:r>
            <a:endParaRPr lang="ru-RU" altLang="be-BY" dirty="0"/>
          </a:p>
        </p:txBody>
      </p:sp>
      <p:pic>
        <p:nvPicPr>
          <p:cNvPr id="5" name="Содержимое 4" descr="2f228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0430" y="285728"/>
            <a:ext cx="3071834" cy="3214710"/>
          </a:xfrm>
          <a:effectLst>
            <a:softEdge rad="112500"/>
          </a:effectLst>
        </p:spPr>
      </p:pic>
      <p:sp>
        <p:nvSpPr>
          <p:cNvPr id="12292" name="Текст 3"/>
          <p:cNvSpPr>
            <a:spLocks noGrp="1"/>
          </p:cNvSpPr>
          <p:nvPr>
            <p:ph type="body" sz="half" idx="2"/>
          </p:nvPr>
        </p:nvSpPr>
        <p:spPr>
          <a:xfrm>
            <a:off x="239608" y="1512096"/>
            <a:ext cx="3186106" cy="4691063"/>
          </a:xfrm>
        </p:spPr>
        <p:txBody>
          <a:bodyPr/>
          <a:lstStyle/>
          <a:p>
            <a:r>
              <a:rPr lang="ru-RU" altLang="be-BY" sz="2000" b="1" dirty="0"/>
              <a:t>1.Что мы видим на денежных единицах?</a:t>
            </a:r>
          </a:p>
          <a:p>
            <a:r>
              <a:rPr lang="ru-RU" altLang="be-BY" sz="2000" b="1" dirty="0"/>
              <a:t>2. Что мы можем сказать про систему ценностей этих стран?</a:t>
            </a:r>
          </a:p>
          <a:p>
            <a:r>
              <a:rPr lang="ru-RU" altLang="be-BY" sz="2000" b="1" dirty="0"/>
              <a:t>3. Чем страны хотят похвалиться?</a:t>
            </a:r>
          </a:p>
          <a:p>
            <a:r>
              <a:rPr lang="ru-RU" altLang="be-BY" sz="2000" b="1" dirty="0"/>
              <a:t>4. Какие символы и языки можно увидеть на купюрах?</a:t>
            </a:r>
          </a:p>
          <a:p>
            <a:r>
              <a:rPr lang="ru-RU" altLang="be-BY" sz="2000" b="1" dirty="0"/>
              <a:t>5. Чтобы вы предложили в качестве изображения на деньгах?</a:t>
            </a:r>
          </a:p>
        </p:txBody>
      </p:sp>
      <p:pic>
        <p:nvPicPr>
          <p:cNvPr id="3074" name="Picture 2" descr="C:\Users\TVOI\Downloads\wx1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14290"/>
            <a:ext cx="228601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TVOI\Downloads\Denis4-800x3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857628"/>
            <a:ext cx="521497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A6C63F-33FE-4EF9-9D51-09D6DAE19842}"/>
              </a:ext>
            </a:extLst>
          </p:cNvPr>
          <p:cNvSpPr txBox="1"/>
          <p:nvPr/>
        </p:nvSpPr>
        <p:spPr>
          <a:xfrm>
            <a:off x="317600" y="2708920"/>
            <a:ext cx="8856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kern="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Что вы ждете от нашего занятия?</a:t>
            </a:r>
          </a:p>
          <a:p>
            <a:r>
              <a:rPr lang="ru-RU" sz="4000" b="1" kern="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Чему хотите научиться?</a:t>
            </a:r>
          </a:p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4016051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859" y="188640"/>
            <a:ext cx="4978896" cy="7060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>
                <a:solidFill>
                  <a:srgbClr val="7030A0"/>
                </a:solidFill>
              </a:rPr>
              <a:t>Медиатексты</a:t>
            </a:r>
            <a:r>
              <a:rPr lang="ru-RU" b="1" dirty="0">
                <a:solidFill>
                  <a:srgbClr val="7030A0"/>
                </a:solidFill>
              </a:rPr>
              <a:t>???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124" name="Picture 2" descr="C:\Users\TVOI\Downloads\8619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632"/>
            <a:ext cx="3475037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104E0-C9D6-4980-91B9-2BBC4AAE3B4D}"/>
              </a:ext>
            </a:extLst>
          </p:cNvPr>
          <p:cNvSpPr txBox="1"/>
          <p:nvPr/>
        </p:nvSpPr>
        <p:spPr>
          <a:xfrm>
            <a:off x="375652" y="1037049"/>
            <a:ext cx="664462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BY" dirty="0"/>
              <a:t>Радио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Т</a:t>
            </a:r>
            <a:r>
              <a:rPr lang="ru-BY" dirty="0" err="1"/>
              <a:t>елевидение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BY" dirty="0"/>
              <a:t> Печатные периодические издания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BY" dirty="0"/>
              <a:t>Плакаты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BY" dirty="0"/>
              <a:t>Фильмы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BY" dirty="0"/>
              <a:t>Музыкальные записи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BY" dirty="0"/>
              <a:t> Книги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BY" dirty="0"/>
              <a:t> Рекламные щиты и другие виды уличной рекламы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BY" dirty="0"/>
              <a:t>Логотипы на одежде, обуви, чашках…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BY" dirty="0"/>
              <a:t>Географические карты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BY" dirty="0"/>
              <a:t>Плакаты и флаеры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BY" dirty="0"/>
              <a:t>Монеты и банкноты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BY" dirty="0"/>
              <a:t>Пакеты, прочая упаковка с изображениями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И ..........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chemeClr val="tx2"/>
              </a:solidFill>
            </a:endParaRP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b="1" dirty="0">
              <a:solidFill>
                <a:schemeClr val="tx2"/>
              </a:solidFill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642938" y="1928813"/>
            <a:ext cx="785812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be-BY" sz="3600" b="1" dirty="0" err="1">
                <a:solidFill>
                  <a:srgbClr val="7030A0"/>
                </a:solidFill>
              </a:rPr>
              <a:t>Медиатекст</a:t>
            </a:r>
            <a:r>
              <a:rPr lang="ru-RU" altLang="be-BY" sz="3600" b="1" dirty="0"/>
              <a:t>-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be-BY" sz="3600" b="1" dirty="0"/>
              <a:t>сообщение изложенное в любом виде или жанре медиа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be-BY" sz="3600" b="1" dirty="0"/>
              <a:t>(газетная статья, видеофильм, телепередача и прочее)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be-BY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be-BY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be-BY" sz="2400" dirty="0"/>
              <a:t> 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285750" y="357188"/>
            <a:ext cx="60007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be-BY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Медиаобразование  - процесс развития личности с помощью и на материале средств массовой коммуникации (медиа) с целью формирования культуры общения с медиа, творческих, коммуникативных способностей, критического мышления, умений полноценного восприятия, интерпретации, анализа и оценки медиатекстов, обучения различным формам самовыражения при помощи медиатехники</a:t>
            </a:r>
            <a:r>
              <a:rPr lang="ru-RU" altLang="be-BY" sz="1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altLang="be-BY" sz="1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be-BY" sz="1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1571625" y="3143250"/>
            <a:ext cx="7143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be-BY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Медиакомпетентность педагога  – совокупность его мотивов, знаний, умений, способностей , способствующих медиаобразовательной деятельности в аудитории различного возраста</a:t>
            </a:r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2286000" y="4786313"/>
            <a:ext cx="6572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be-BY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Медиаграмотность — совокупность навыков и умений, которые позволяют людям анализировать, оценивать и создавать сообщения в разных видах медиа, жанрах и формах.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11560" y="188640"/>
            <a:ext cx="4978896" cy="7780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b="1" kern="0" dirty="0">
                <a:solidFill>
                  <a:srgbClr val="7030A0"/>
                </a:solidFill>
              </a:rPr>
              <a:t>Иллюстрации</a:t>
            </a:r>
            <a:br>
              <a:rPr lang="ru-RU" kern="0" dirty="0"/>
            </a:br>
            <a:endParaRPr lang="ru-RU" kern="0" dirty="0"/>
          </a:p>
          <a:p>
            <a:br>
              <a:rPr lang="ru-RU" b="1" kern="0" dirty="0">
                <a:solidFill>
                  <a:srgbClr val="7030A0"/>
                </a:solidFill>
              </a:rPr>
            </a:br>
            <a:endParaRPr lang="ru-RU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3173016" y="638132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Задание 1: Что объединяет все эти рисунки?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0ACB00-31E3-4A5B-81C8-B9AF9A4C6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8" t="19760" r="15350" b="7161"/>
          <a:stretch/>
        </p:blipFill>
        <p:spPr>
          <a:xfrm>
            <a:off x="501860" y="945070"/>
            <a:ext cx="8034064" cy="535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30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116632"/>
            <a:ext cx="4978896" cy="7780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b="1" kern="0" dirty="0">
                <a:solidFill>
                  <a:srgbClr val="7030A0"/>
                </a:solidFill>
              </a:rPr>
              <a:t>Иллюстрации</a:t>
            </a:r>
            <a:br>
              <a:rPr lang="ru-RU" kern="0" dirty="0"/>
            </a:br>
            <a:endParaRPr lang="ru-RU" kern="0" dirty="0"/>
          </a:p>
          <a:p>
            <a:br>
              <a:rPr lang="ru-RU" b="1" kern="0" dirty="0">
                <a:solidFill>
                  <a:srgbClr val="7030A0"/>
                </a:solidFill>
              </a:rPr>
            </a:br>
            <a:endParaRPr lang="ru-RU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3034172" y="609329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Задание 2:  ТЕМА: итоги Первой мировой войны. Как изображения связаны с темой?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6ED68A-8875-4966-BA8D-0349B51969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8" t="19760" r="15350" b="7161"/>
          <a:stretch/>
        </p:blipFill>
        <p:spPr>
          <a:xfrm>
            <a:off x="323528" y="847459"/>
            <a:ext cx="7939662" cy="529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63619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2831</TotalTime>
  <Words>1517</Words>
  <Application>Microsoft Office PowerPoint</Application>
  <PresentationFormat>Экран (4:3)</PresentationFormat>
  <Paragraphs>132</Paragraphs>
  <Slides>34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6" baseType="lpstr">
      <vt:lpstr>-apple-system</vt:lpstr>
      <vt:lpstr>Arial</vt:lpstr>
      <vt:lpstr>Calibri</vt:lpstr>
      <vt:lpstr>georgia</vt:lpstr>
      <vt:lpstr>georgia</vt:lpstr>
      <vt:lpstr>Graphik Kinopoisk LC Web</vt:lpstr>
      <vt:lpstr>PTSans</vt:lpstr>
      <vt:lpstr>Roboto</vt:lpstr>
      <vt:lpstr>Stem Text</vt:lpstr>
      <vt:lpstr>Times New Roman</vt:lpstr>
      <vt:lpstr>Wingdings</vt:lpstr>
      <vt:lpstr>Diseño predeterminado</vt:lpstr>
      <vt:lpstr>Презентация PowerPoint</vt:lpstr>
      <vt:lpstr>Люди способны вспомнить: </vt:lpstr>
      <vt:lpstr>Презентация PowerPoint</vt:lpstr>
      <vt:lpstr>Презентация PowerPoint</vt:lpstr>
      <vt:lpstr>Медиатексты???</vt:lpstr>
      <vt:lpstr>Презентация PowerPoint</vt:lpstr>
      <vt:lpstr>Презентация PowerPoint</vt:lpstr>
      <vt:lpstr>Презентация PowerPoint</vt:lpstr>
      <vt:lpstr>Презентация PowerPoint</vt:lpstr>
      <vt:lpstr>Художественные фильмы</vt:lpstr>
      <vt:lpstr>Пианист, 2002 г.</vt:lpstr>
      <vt:lpstr>Список Шиндлера, 1993 г.</vt:lpstr>
      <vt:lpstr>Мальчик в полосатой  пижаме,  2008 г.</vt:lpstr>
      <vt:lpstr>Воровка книг, 2013 г.</vt:lpstr>
      <vt:lpstr>Её зовут Сара, 2010 г.</vt:lpstr>
      <vt:lpstr>Операция «Финал», 2018 г.</vt:lpstr>
      <vt:lpstr>В лабиринте молчания,  2014 г.</vt:lpstr>
      <vt:lpstr>Жизнь прекрасна,  1997г.</vt:lpstr>
      <vt:lpstr>Поп, 2009 г.</vt:lpstr>
      <vt:lpstr>Документальные фильмы</vt:lpstr>
      <vt:lpstr>Документальные фильмы</vt:lpstr>
      <vt:lpstr>Презентация PowerPoint</vt:lpstr>
      <vt:lpstr>Умные карты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Облако слов  </vt:lpstr>
      <vt:lpstr>Схема анализа фотографии</vt:lpstr>
      <vt:lpstr>Презентация PowerPoint</vt:lpstr>
      <vt:lpstr>Презентация PowerPoint</vt:lpstr>
      <vt:lpstr>Нью-Йорк</vt:lpstr>
      <vt:lpstr>Деньги как медиатекст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Недокунева</cp:lastModifiedBy>
  <cp:revision>426</cp:revision>
  <dcterms:created xsi:type="dcterms:W3CDTF">2010-05-23T14:28:12Z</dcterms:created>
  <dcterms:modified xsi:type="dcterms:W3CDTF">2021-03-17T04:55:23Z</dcterms:modified>
</cp:coreProperties>
</file>