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0" d="100"/>
          <a:sy n="70" d="100"/>
        </p:scale>
        <p:origin x="-107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7AD8F91-EF4A-4DD7-9DAD-05E788D191EA}" type="datetimeFigureOut">
              <a:rPr lang="ru-RU" smtClean="0"/>
              <a:t>28.09.2018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8ACDA4-5126-4EAC-B516-0F2B9B54D84F}"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7AD8F91-EF4A-4DD7-9DAD-05E788D191EA}" type="datetimeFigureOut">
              <a:rPr lang="ru-RU" smtClean="0"/>
              <a:t>28.09.2018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8ACDA4-5126-4EAC-B516-0F2B9B54D84F}"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7AD8F91-EF4A-4DD7-9DAD-05E788D191EA}" type="datetimeFigureOut">
              <a:rPr lang="ru-RU" smtClean="0"/>
              <a:t>28.09.2018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8ACDA4-5126-4EAC-B516-0F2B9B54D84F}"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7AD8F91-EF4A-4DD7-9DAD-05E788D191EA}" type="datetimeFigureOut">
              <a:rPr lang="ru-RU" smtClean="0"/>
              <a:t>28.09.2018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8ACDA4-5126-4EAC-B516-0F2B9B54D84F}"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7AD8F91-EF4A-4DD7-9DAD-05E788D191EA}" type="datetimeFigureOut">
              <a:rPr lang="ru-RU" smtClean="0"/>
              <a:t>28.09.2018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8ACDA4-5126-4EAC-B516-0F2B9B54D84F}"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7AD8F91-EF4A-4DD7-9DAD-05E788D191EA}" type="datetimeFigureOut">
              <a:rPr lang="ru-RU" smtClean="0"/>
              <a:t>28.09.2018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A8ACDA4-5126-4EAC-B516-0F2B9B54D84F}"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7AD8F91-EF4A-4DD7-9DAD-05E788D191EA}" type="datetimeFigureOut">
              <a:rPr lang="ru-RU" smtClean="0"/>
              <a:t>28.09.2018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A8ACDA4-5126-4EAC-B516-0F2B9B54D84F}"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7AD8F91-EF4A-4DD7-9DAD-05E788D191EA}" type="datetimeFigureOut">
              <a:rPr lang="ru-RU" smtClean="0"/>
              <a:t>28.09.2018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A8ACDA4-5126-4EAC-B516-0F2B9B54D84F}"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7AD8F91-EF4A-4DD7-9DAD-05E788D191EA}" type="datetimeFigureOut">
              <a:rPr lang="ru-RU" smtClean="0"/>
              <a:t>28.09.2018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A8ACDA4-5126-4EAC-B516-0F2B9B54D84F}"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7AD8F91-EF4A-4DD7-9DAD-05E788D191EA}" type="datetimeFigureOut">
              <a:rPr lang="ru-RU" smtClean="0"/>
              <a:t>28.09.2018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A8ACDA4-5126-4EAC-B516-0F2B9B54D84F}"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7AD8F91-EF4A-4DD7-9DAD-05E788D191EA}" type="datetimeFigureOut">
              <a:rPr lang="ru-RU" smtClean="0"/>
              <a:t>28.09.2018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A8ACDA4-5126-4EAC-B516-0F2B9B54D84F}"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AD8F91-EF4A-4DD7-9DAD-05E788D191EA}" type="datetimeFigureOut">
              <a:rPr lang="ru-RU" smtClean="0"/>
              <a:t>28.09.2018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ACDA4-5126-4EAC-B516-0F2B9B54D84F}"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charliechaplin.jpg"/>
          <p:cNvPicPr>
            <a:picLocks noChangeAspect="1"/>
          </p:cNvPicPr>
          <p:nvPr/>
        </p:nvPicPr>
        <p:blipFill>
          <a:blip r:embed="rId3"/>
          <a:stretch>
            <a:fillRect/>
          </a:stretch>
        </p:blipFill>
        <p:spPr>
          <a:xfrm>
            <a:off x="0" y="0"/>
            <a:ext cx="4573428" cy="6858000"/>
          </a:xfrm>
          <a:prstGeom prst="rect">
            <a:avLst/>
          </a:prstGeom>
        </p:spPr>
      </p:pic>
      <p:sp>
        <p:nvSpPr>
          <p:cNvPr id="2" name="Заголовок 1"/>
          <p:cNvSpPr>
            <a:spLocks noGrp="1"/>
          </p:cNvSpPr>
          <p:nvPr>
            <p:ph type="ctrTitle"/>
          </p:nvPr>
        </p:nvSpPr>
        <p:spPr>
          <a:xfrm>
            <a:off x="1571604" y="2143116"/>
            <a:ext cx="7572396" cy="1398587"/>
          </a:xfrm>
        </p:spPr>
        <p:txBody>
          <a:bodyPr/>
          <a:lstStyle/>
          <a:p>
            <a:r>
              <a:rPr lang="ru-RU" dirty="0" smtClean="0"/>
              <a:t>Чарли Чаплин </a:t>
            </a:r>
            <a:endParaRPr lang="ru-RU" dirty="0"/>
          </a:p>
        </p:txBody>
      </p:sp>
      <p:sp>
        <p:nvSpPr>
          <p:cNvPr id="3" name="Подзаголовок 2"/>
          <p:cNvSpPr>
            <a:spLocks noGrp="1"/>
          </p:cNvSpPr>
          <p:nvPr>
            <p:ph type="subTitle" idx="1"/>
          </p:nvPr>
        </p:nvSpPr>
        <p:spPr>
          <a:xfrm>
            <a:off x="3071802" y="4071942"/>
            <a:ext cx="5829328" cy="1609724"/>
          </a:xfrm>
        </p:spPr>
        <p:txBody>
          <a:bodyPr/>
          <a:lstStyle/>
          <a:p>
            <a:r>
              <a:rPr lang="ru-RU" dirty="0" smtClean="0">
                <a:solidFill>
                  <a:sysClr val="windowText" lastClr="000000"/>
                </a:solidFill>
              </a:rPr>
              <a:t>Жизнь и творчество </a:t>
            </a:r>
            <a:endParaRPr lang="ru-RU" dirty="0">
              <a:solidFill>
                <a:sysClr val="windowText" lastClr="000000"/>
              </a:solidFill>
            </a:endParaRPr>
          </a:p>
        </p:txBody>
      </p:sp>
    </p:spTree>
  </p:cSld>
  <p:clrMapOvr>
    <a:masterClrMapping/>
  </p:clrMapOvr>
  <p:transition>
    <p:wedge/>
    <p:sndAc>
      <p:stSnd>
        <p:snd r:embed="rId2" name="drumroll.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Интересные факты</a:t>
            </a:r>
            <a:endParaRPr lang="ru-RU" dirty="0"/>
          </a:p>
        </p:txBody>
      </p:sp>
      <p:sp>
        <p:nvSpPr>
          <p:cNvPr id="3" name="Содержимое 2"/>
          <p:cNvSpPr>
            <a:spLocks noGrp="1"/>
          </p:cNvSpPr>
          <p:nvPr>
            <p:ph idx="1"/>
          </p:nvPr>
        </p:nvSpPr>
        <p:spPr>
          <a:xfrm>
            <a:off x="0" y="1357298"/>
            <a:ext cx="3900486" cy="4525963"/>
          </a:xfrm>
        </p:spPr>
        <p:txBody>
          <a:bodyPr>
            <a:normAutofit fontScale="85000" lnSpcReduction="20000"/>
          </a:bodyPr>
          <a:lstStyle/>
          <a:p>
            <a:r>
              <a:rPr lang="ru-RU" sz="1800" b="1" dirty="0" smtClean="0"/>
              <a:t>В 1975 году – за пару лет до своей смерти – Чарли Чаплин решил принять участие в конкурсе двойников Чарли Чаплина во Франции и занял лишь третье место.</a:t>
            </a:r>
          </a:p>
          <a:p>
            <a:r>
              <a:rPr lang="ru-RU" sz="1800" b="1" dirty="0" smtClean="0"/>
              <a:t>Чарли Чаплин был </a:t>
            </a:r>
            <a:r>
              <a:rPr lang="ru-RU" sz="1800" b="1" dirty="0" err="1" smtClean="0"/>
              <a:t>перфекционистом</a:t>
            </a:r>
            <a:r>
              <a:rPr lang="ru-RU" sz="1800" b="1" dirty="0" smtClean="0"/>
              <a:t> и на съёмках фильма «Огни Большого города» заставил актрису </a:t>
            </a:r>
            <a:r>
              <a:rPr lang="ru-RU" sz="1800" b="1" dirty="0" err="1" smtClean="0"/>
              <a:t>Вирджинию</a:t>
            </a:r>
            <a:r>
              <a:rPr lang="ru-RU" sz="1800" b="1" dirty="0" smtClean="0"/>
              <a:t> </a:t>
            </a:r>
            <a:r>
              <a:rPr lang="ru-RU" sz="1800" b="1" dirty="0" err="1" smtClean="0"/>
              <a:t>Черилл</a:t>
            </a:r>
            <a:r>
              <a:rPr lang="ru-RU" sz="1800" b="1" dirty="0" smtClean="0"/>
              <a:t> переснимать одну сцену 342 раза</a:t>
            </a:r>
          </a:p>
          <a:p>
            <a:r>
              <a:rPr lang="ru-RU" sz="1800" b="1" dirty="0" smtClean="0"/>
              <a:t>Он сам сочинял музыку для большинства своих фильмов</a:t>
            </a:r>
          </a:p>
          <a:p>
            <a:r>
              <a:rPr lang="ru-RU" sz="1800" b="1" dirty="0" smtClean="0"/>
              <a:t>Он сам монтировал большинство своих фильмов</a:t>
            </a:r>
          </a:p>
          <a:p>
            <a:r>
              <a:rPr lang="ru-RU" sz="1800" b="1" dirty="0" smtClean="0"/>
              <a:t>Когда Альберт Эйнштейн и Чарли Чаплин встретились в 1931 году, Эйнштейн сказал: «Больше всего в вашем искусстве меня восхищает, что Вы не говорите ни слова, и все же мир понимает вас». «Это правда.» — Ответил Чаплин:</a:t>
            </a:r>
          </a:p>
          <a:p>
            <a:endParaRPr lang="ru-RU" dirty="0"/>
          </a:p>
        </p:txBody>
      </p:sp>
      <p:pic>
        <p:nvPicPr>
          <p:cNvPr id="4" name="Рисунок 3" descr="12.jpg"/>
          <p:cNvPicPr>
            <a:picLocks noChangeAspect="1"/>
          </p:cNvPicPr>
          <p:nvPr/>
        </p:nvPicPr>
        <p:blipFill>
          <a:blip r:embed="rId3"/>
          <a:stretch>
            <a:fillRect/>
          </a:stretch>
        </p:blipFill>
        <p:spPr>
          <a:xfrm>
            <a:off x="3803718" y="1500174"/>
            <a:ext cx="5340281" cy="4286280"/>
          </a:xfrm>
          <a:prstGeom prst="rect">
            <a:avLst/>
          </a:prstGeom>
        </p:spPr>
      </p:pic>
    </p:spTree>
  </p:cSld>
  <p:clrMapOvr>
    <a:masterClrMapping/>
  </p:clrMapOvr>
  <p:transition>
    <p:wipe/>
    <p:sndAc>
      <p:stSnd>
        <p:snd r:embed="rId2" name="laser.wav" builtIn="1"/>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Последние годы </a:t>
            </a:r>
            <a:endParaRPr lang="ru-RU" dirty="0"/>
          </a:p>
        </p:txBody>
      </p:sp>
      <p:pic>
        <p:nvPicPr>
          <p:cNvPr id="4" name="Содержимое 3" descr="07_TjKu8sT.jpg"/>
          <p:cNvPicPr>
            <a:picLocks noGrp="1" noChangeAspect="1"/>
          </p:cNvPicPr>
          <p:nvPr>
            <p:ph idx="1"/>
          </p:nvPr>
        </p:nvPicPr>
        <p:blipFill>
          <a:blip r:embed="rId3"/>
          <a:stretch>
            <a:fillRect/>
          </a:stretch>
        </p:blipFill>
        <p:spPr>
          <a:xfrm>
            <a:off x="4409599" y="1714488"/>
            <a:ext cx="4734402" cy="5143512"/>
          </a:xfrm>
        </p:spPr>
      </p:pic>
      <p:sp>
        <p:nvSpPr>
          <p:cNvPr id="5" name="TextBox 4"/>
          <p:cNvSpPr txBox="1"/>
          <p:nvPr/>
        </p:nvSpPr>
        <p:spPr>
          <a:xfrm>
            <a:off x="0" y="1142984"/>
            <a:ext cx="4500593" cy="4524315"/>
          </a:xfrm>
          <a:prstGeom prst="rect">
            <a:avLst/>
          </a:prstGeom>
          <a:noFill/>
        </p:spPr>
        <p:txBody>
          <a:bodyPr wrap="square" rtlCol="0">
            <a:spAutoFit/>
          </a:bodyPr>
          <a:lstStyle/>
          <a:p>
            <a:r>
              <a:rPr lang="ru-RU" dirty="0" smtClean="0"/>
              <a:t>В Швейцарии Чарли Чаплин продолжает творить. Он написал музыку к некоторым из своих немых фильмов. Озвучил «Золотую лихорадку». В 1954-ом Чаплина награждают Международной премией Мира. Последний фильм артиста «Графиня из Гонконга» был поставлен в 1967-ом. Через 3 года королева Великобритании Елизавета II посвятила Чаплина в рыцари. Чаплина не стало 25 декабря 1977 года. Он ушел во сне. Похоронили артиста на кладбище в </a:t>
            </a:r>
            <a:r>
              <a:rPr lang="ru-RU" dirty="0" err="1" smtClean="0"/>
              <a:t>Веве</a:t>
            </a:r>
            <a:r>
              <a:rPr lang="ru-RU" dirty="0" smtClean="0"/>
              <a:t>. Но в марте 1978-го после похищения гроба с целью выкупа его прах перезахоронили в другом швейцарском городе – </a:t>
            </a:r>
            <a:r>
              <a:rPr lang="ru-RU" dirty="0" err="1" smtClean="0"/>
              <a:t>Корсье-Сюр-Веве</a:t>
            </a:r>
            <a:r>
              <a:rPr lang="ru-RU" dirty="0" smtClean="0"/>
              <a:t>, залив могилу полутораметровым шаром бетона.</a:t>
            </a:r>
            <a:endParaRPr lang="ru-RU" dirty="0"/>
          </a:p>
        </p:txBody>
      </p:sp>
    </p:spTree>
  </p:cSld>
  <p:clrMapOvr>
    <a:masterClrMapping/>
  </p:clrMapOvr>
  <p:transition>
    <p:fade thruBlk="1"/>
    <p:sndAc>
      <p:stSnd>
        <p:snd r:embed="rId2" name="push.wav" builtIn="1"/>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Детство Чарли </a:t>
            </a:r>
            <a:endParaRPr lang="ru-RU" dirty="0"/>
          </a:p>
        </p:txBody>
      </p:sp>
      <p:pic>
        <p:nvPicPr>
          <p:cNvPr id="4" name="Содержимое 3" descr="sarlo_8329.jpg"/>
          <p:cNvPicPr>
            <a:picLocks noGrp="1" noChangeAspect="1"/>
          </p:cNvPicPr>
          <p:nvPr>
            <p:ph idx="1"/>
          </p:nvPr>
        </p:nvPicPr>
        <p:blipFill>
          <a:blip r:embed="rId2"/>
          <a:stretch>
            <a:fillRect/>
          </a:stretch>
        </p:blipFill>
        <p:spPr>
          <a:xfrm>
            <a:off x="5908046" y="2332037"/>
            <a:ext cx="3235954" cy="4525963"/>
          </a:xfrm>
        </p:spPr>
      </p:pic>
      <p:sp>
        <p:nvSpPr>
          <p:cNvPr id="5" name="TextBox 4"/>
          <p:cNvSpPr txBox="1"/>
          <p:nvPr/>
        </p:nvSpPr>
        <p:spPr>
          <a:xfrm>
            <a:off x="0" y="1214422"/>
            <a:ext cx="4929222" cy="5078313"/>
          </a:xfrm>
          <a:prstGeom prst="rect">
            <a:avLst/>
          </a:prstGeom>
          <a:noFill/>
        </p:spPr>
        <p:txBody>
          <a:bodyPr wrap="square" rtlCol="0">
            <a:spAutoFit/>
          </a:bodyPr>
          <a:lstStyle/>
          <a:p>
            <a:r>
              <a:rPr lang="ru-RU" dirty="0" smtClean="0"/>
              <a:t>Сэр Чарльз Спенсер Чаплин появился на свет в апреле 1889-го, в  семье эстрадных актёров. Раннее детство Чарли и его брата Сида было счастливым. Отец был чрезвычайно популярен. Он обладал приятным баритоном, регулярно приглашался в лондонские мюзик-холлы и много гастролировал по Европе. Но вскоре </a:t>
            </a:r>
            <a:r>
              <a:rPr lang="ru-RU" dirty="0" err="1" smtClean="0"/>
              <a:t>Чаплин-старший</a:t>
            </a:r>
            <a:r>
              <a:rPr lang="ru-RU" dirty="0" smtClean="0"/>
              <a:t> скончался в одном из госпиталей Лондона, из-за проблемы с употреблением алкоголя. </a:t>
            </a:r>
          </a:p>
          <a:p>
            <a:r>
              <a:rPr lang="ru-RU" dirty="0" smtClean="0"/>
              <a:t>Овдовевшая мама Чарли продолжала выступать в мюзик-холле, но у неё началась проблемы с гортанью. Однажды 5-летнему Чарли Чаплину, которого мать постоянно брала с собой, пришлось заменить маму. Когда она не смогла допеть свою песню, непосредственный мальчик вышел на сцену и начал петь сам. </a:t>
            </a:r>
          </a:p>
          <a:p>
            <a:endParaRPr lang="ru-RU" dirty="0"/>
          </a:p>
        </p:txBody>
      </p:sp>
    </p:spTree>
  </p:cSld>
  <p:clrMapOvr>
    <a:masterClrMapping/>
  </p:clrMapOvr>
  <p:transition>
    <p:push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regnum_picture_1492314090149504_normal.jpg"/>
          <p:cNvPicPr>
            <a:picLocks noChangeAspect="1"/>
          </p:cNvPicPr>
          <p:nvPr/>
        </p:nvPicPr>
        <p:blipFill>
          <a:blip r:embed="rId3"/>
          <a:stretch>
            <a:fillRect/>
          </a:stretch>
        </p:blipFill>
        <p:spPr>
          <a:xfrm>
            <a:off x="5007757" y="1071546"/>
            <a:ext cx="4136243" cy="5786454"/>
          </a:xfrm>
          <a:prstGeom prst="rect">
            <a:avLst/>
          </a:prstGeom>
        </p:spPr>
      </p:pic>
      <p:sp>
        <p:nvSpPr>
          <p:cNvPr id="2" name="Заголовок 1"/>
          <p:cNvSpPr>
            <a:spLocks noGrp="1"/>
          </p:cNvSpPr>
          <p:nvPr>
            <p:ph type="title"/>
          </p:nvPr>
        </p:nvSpPr>
        <p:spPr/>
        <p:txBody>
          <a:bodyPr/>
          <a:lstStyle/>
          <a:p>
            <a:r>
              <a:rPr lang="ru-RU" dirty="0" smtClean="0"/>
              <a:t>Начало творческой биографии</a:t>
            </a:r>
            <a:endParaRPr lang="ru-RU" dirty="0"/>
          </a:p>
        </p:txBody>
      </p:sp>
      <p:sp>
        <p:nvSpPr>
          <p:cNvPr id="3" name="Содержимое 2"/>
          <p:cNvSpPr>
            <a:spLocks noGrp="1"/>
          </p:cNvSpPr>
          <p:nvPr>
            <p:ph idx="1"/>
          </p:nvPr>
        </p:nvSpPr>
        <p:spPr>
          <a:xfrm>
            <a:off x="0" y="1285860"/>
            <a:ext cx="5000628" cy="5572140"/>
          </a:xfrm>
        </p:spPr>
        <p:txBody>
          <a:bodyPr>
            <a:normAutofit/>
          </a:bodyPr>
          <a:lstStyle/>
          <a:p>
            <a:r>
              <a:rPr lang="ru-RU" sz="2000" dirty="0" smtClean="0"/>
              <a:t>В 9-летнем возрасте Чарли Чаплин был  принят в танцевальную группу «Восемь ланкаширских парней». Именно здесь он впервые рассмешил зрителей, изображая кошку на рождественской пантомиме . Но через год Чарли ушел из группы. Он должен был зарабатывать на жизнь и просто не успевал заниматься и посещать школу. Чарли Чаплин работал всюду, где его брали. Он продавал газеты, помогал в больнице медсёстрам, трудился в типографии.</a:t>
            </a:r>
          </a:p>
          <a:p>
            <a:r>
              <a:rPr lang="ru-RU" sz="2000" dirty="0" smtClean="0"/>
              <a:t>В 14 лет сбылось мечта Чаплина: Чарли был принят на постоянную работу в театр и получил роль посыльного в постановке «Шерлок Холмс». </a:t>
            </a:r>
            <a:endParaRPr lang="ru-RU" sz="2000" dirty="0"/>
          </a:p>
        </p:txBody>
      </p:sp>
    </p:spTree>
  </p:cSld>
  <p:clrMapOvr>
    <a:masterClrMapping/>
  </p:clrMapOvr>
  <p:transition>
    <p:dissolve/>
    <p:sndAc>
      <p:stSnd>
        <p:snd r:embed="rId2" name="chimes.wav" builtIn="1"/>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Фильмы</a:t>
            </a:r>
            <a:endParaRPr lang="ru-RU" dirty="0"/>
          </a:p>
        </p:txBody>
      </p:sp>
      <p:pic>
        <p:nvPicPr>
          <p:cNvPr id="4" name="Содержимое 3" descr="e44c0183eef78dca80f3da1b0c455c38--s-mens-fashion-men-fashion.jpg"/>
          <p:cNvPicPr>
            <a:picLocks noGrp="1" noChangeAspect="1"/>
          </p:cNvPicPr>
          <p:nvPr>
            <p:ph idx="1"/>
          </p:nvPr>
        </p:nvPicPr>
        <p:blipFill>
          <a:blip r:embed="rId3"/>
          <a:stretch>
            <a:fillRect/>
          </a:stretch>
        </p:blipFill>
        <p:spPr>
          <a:xfrm>
            <a:off x="5786446" y="1500174"/>
            <a:ext cx="3166453" cy="452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0" y="1142984"/>
            <a:ext cx="5643570" cy="4247317"/>
          </a:xfrm>
          <a:prstGeom prst="rect">
            <a:avLst/>
          </a:prstGeom>
          <a:noFill/>
        </p:spPr>
        <p:txBody>
          <a:bodyPr wrap="square" rtlCol="0">
            <a:spAutoFit/>
          </a:bodyPr>
          <a:lstStyle/>
          <a:p>
            <a:r>
              <a:rPr lang="ru-RU" dirty="0" smtClean="0"/>
              <a:t>В 1908 году 19-летний Чарли Чаплин был принят в театр Фреда Карно, где готовились пантомимы и скетчи для английских мюзик-холлов. Очень скоро юноша становится ключевым актёром большинства спектаклей. Однажды выступление Чаплина увидел Мак </a:t>
            </a:r>
            <a:r>
              <a:rPr lang="ru-RU" dirty="0" err="1" smtClean="0"/>
              <a:t>Сеннет</a:t>
            </a:r>
            <a:r>
              <a:rPr lang="ru-RU" dirty="0" smtClean="0"/>
              <a:t>. Американскому кинопродюсеру настолько понравилась игра, что он пригласил артиста работать в свою студию. </a:t>
            </a:r>
          </a:p>
          <a:p>
            <a:r>
              <a:rPr lang="ru-RU" dirty="0" smtClean="0"/>
              <a:t>Поначалу дела шли не очень хорошо. </a:t>
            </a:r>
            <a:r>
              <a:rPr lang="ru-RU" dirty="0" err="1" smtClean="0"/>
              <a:t>Сеннет</a:t>
            </a:r>
            <a:r>
              <a:rPr lang="ru-RU" dirty="0" smtClean="0"/>
              <a:t> даже хотел уволить Чарли Чаплина, посчитав своё решение взять его на работу опрометчивым. Но уже через год англичанин становится ведущим актёром. Зрителям нравится этот грубоватый герой ,но ещё больше артист им нравится, когда отступает от образа, придуманного </a:t>
            </a:r>
            <a:r>
              <a:rPr lang="ru-RU" dirty="0" err="1" smtClean="0"/>
              <a:t>Сеннетом</a:t>
            </a:r>
            <a:r>
              <a:rPr lang="ru-RU" dirty="0" smtClean="0"/>
              <a:t>. </a:t>
            </a:r>
            <a:endParaRPr lang="ru-RU" dirty="0"/>
          </a:p>
        </p:txBody>
      </p:sp>
    </p:spTree>
  </p:cSld>
  <p:clrMapOvr>
    <a:masterClrMapping/>
  </p:clrMapOvr>
  <p:transition>
    <p:split orient="vert"/>
    <p:sndAc>
      <p:stSnd>
        <p:snd r:embed="rId2" name="camera.wav" builtIn="1"/>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 маленького бродяги</a:t>
            </a:r>
            <a:endParaRPr lang="ru-RU" dirty="0"/>
          </a:p>
        </p:txBody>
      </p:sp>
      <p:pic>
        <p:nvPicPr>
          <p:cNvPr id="6" name="Содержимое 5" descr="1236784148_annex__chaplin_charlie_circus_the_01.jpg"/>
          <p:cNvPicPr>
            <a:picLocks noGrp="1" noChangeAspect="1"/>
          </p:cNvPicPr>
          <p:nvPr>
            <p:ph idx="1"/>
          </p:nvPr>
        </p:nvPicPr>
        <p:blipFill>
          <a:blip r:embed="rId3"/>
          <a:stretch>
            <a:fillRect/>
          </a:stretch>
        </p:blipFill>
        <p:spPr>
          <a:xfrm>
            <a:off x="5214942" y="1285860"/>
            <a:ext cx="3929058" cy="5572140"/>
          </a:xfrm>
        </p:spPr>
      </p:pic>
      <p:sp>
        <p:nvSpPr>
          <p:cNvPr id="7" name="TextBox 6"/>
          <p:cNvSpPr txBox="1"/>
          <p:nvPr/>
        </p:nvSpPr>
        <p:spPr>
          <a:xfrm>
            <a:off x="0" y="1142984"/>
            <a:ext cx="4214842" cy="5632311"/>
          </a:xfrm>
          <a:prstGeom prst="rect">
            <a:avLst/>
          </a:prstGeom>
          <a:noFill/>
        </p:spPr>
        <p:txBody>
          <a:bodyPr wrap="square" rtlCol="0">
            <a:spAutoFit/>
          </a:bodyPr>
          <a:lstStyle/>
          <a:p>
            <a:r>
              <a:rPr lang="ru-RU" dirty="0" smtClean="0"/>
              <a:t>Однажды </a:t>
            </a:r>
            <a:r>
              <a:rPr lang="ru-RU" dirty="0" err="1" smtClean="0"/>
              <a:t>Сеннет</a:t>
            </a:r>
            <a:r>
              <a:rPr lang="ru-RU" dirty="0" smtClean="0"/>
              <a:t> попросил Чарли Чаплина как-то по-новому загримироваться для комедийной картины «Детские автомобильные гонки». Тогда артист и придумал свой новый образ, который теперь знаком всем нам. Это широкий штаны, слишком узкий пиджак ,маловатый котелок, огромные ботинки, одетые не на ту ногу, и усики. </a:t>
            </a:r>
          </a:p>
          <a:p>
            <a:r>
              <a:rPr lang="ru-RU" dirty="0" smtClean="0"/>
              <a:t>Так родился образ Маленького Бродяги. Со временем к этому знакомому нам всем облику добавилась тросточка, увиденная Чарли на одной из фотографий отца. Но когда Чаплин достигает успеха, он начинает понимать, что может быть более успешным сценаристом и режиссёром чем те, кто им управляет.</a:t>
            </a:r>
          </a:p>
          <a:p>
            <a:endParaRPr lang="ru-RU" dirty="0"/>
          </a:p>
        </p:txBody>
      </p:sp>
    </p:spTree>
  </p:cSld>
  <p:clrMapOvr>
    <a:masterClrMapping/>
  </p:clrMapOvr>
  <p:transition>
    <p:wipe dir="d"/>
    <p:sndAc>
      <p:stSnd>
        <p:snd r:embed="rId2" name="applause.wav" builtIn="1"/>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Чарльз не только как актёр, но и впервые как режиссёр и сценарист.</a:t>
            </a:r>
            <a:endParaRPr lang="ru-RU" dirty="0"/>
          </a:p>
        </p:txBody>
      </p:sp>
      <p:pic>
        <p:nvPicPr>
          <p:cNvPr id="4" name="Содержимое 3" descr="Annex - Chaplin, Charlie (Gold Rush, The)_NRFPT_26.jpg"/>
          <p:cNvPicPr>
            <a:picLocks noGrp="1" noChangeAspect="1"/>
          </p:cNvPicPr>
          <p:nvPr>
            <p:ph idx="1"/>
          </p:nvPr>
        </p:nvPicPr>
        <p:blipFill>
          <a:blip r:embed="rId2" cstate="print"/>
          <a:stretch>
            <a:fillRect/>
          </a:stretch>
        </p:blipFill>
        <p:spPr>
          <a:xfrm>
            <a:off x="-1" y="1500174"/>
            <a:ext cx="4602623" cy="3929090"/>
          </a:xfrm>
        </p:spPr>
      </p:pic>
      <p:sp>
        <p:nvSpPr>
          <p:cNvPr id="5" name="TextBox 4"/>
          <p:cNvSpPr txBox="1"/>
          <p:nvPr/>
        </p:nvSpPr>
        <p:spPr>
          <a:xfrm>
            <a:off x="214282" y="1785926"/>
            <a:ext cx="184731" cy="369332"/>
          </a:xfrm>
          <a:prstGeom prst="rect">
            <a:avLst/>
          </a:prstGeom>
          <a:noFill/>
        </p:spPr>
        <p:txBody>
          <a:bodyPr wrap="none" rtlCol="0">
            <a:spAutoFit/>
          </a:bodyPr>
          <a:lstStyle/>
          <a:p>
            <a:endParaRPr lang="ru-RU" dirty="0"/>
          </a:p>
        </p:txBody>
      </p:sp>
      <p:sp>
        <p:nvSpPr>
          <p:cNvPr id="17" name="TextBox 16"/>
          <p:cNvSpPr txBox="1"/>
          <p:nvPr/>
        </p:nvSpPr>
        <p:spPr>
          <a:xfrm>
            <a:off x="4572001" y="1500174"/>
            <a:ext cx="4572000" cy="1754326"/>
          </a:xfrm>
          <a:prstGeom prst="rect">
            <a:avLst/>
          </a:prstGeom>
          <a:noFill/>
        </p:spPr>
        <p:txBody>
          <a:bodyPr wrap="square" rtlCol="0">
            <a:spAutoFit/>
          </a:bodyPr>
          <a:lstStyle/>
          <a:p>
            <a:r>
              <a:rPr lang="ru-RU" dirty="0" smtClean="0"/>
              <a:t>В 1919 году у </a:t>
            </a:r>
            <a:r>
              <a:rPr lang="ru-RU" dirty="0" err="1" smtClean="0"/>
              <a:t>Чали</a:t>
            </a:r>
            <a:r>
              <a:rPr lang="ru-RU" dirty="0" smtClean="0"/>
              <a:t> появляется собственная киностудия «</a:t>
            </a:r>
            <a:r>
              <a:rPr lang="ru-RU" dirty="0" err="1" smtClean="0"/>
              <a:t>Юнайтед</a:t>
            </a:r>
            <a:r>
              <a:rPr lang="ru-RU" dirty="0" smtClean="0"/>
              <a:t> </a:t>
            </a:r>
            <a:r>
              <a:rPr lang="ru-RU" dirty="0" err="1" smtClean="0"/>
              <a:t>Артистс</a:t>
            </a:r>
            <a:r>
              <a:rPr lang="ru-RU" dirty="0" smtClean="0"/>
              <a:t>». Наиболее популярными картинками , снятыми Чарли </a:t>
            </a:r>
            <a:r>
              <a:rPr lang="ru-RU" dirty="0" err="1" smtClean="0"/>
              <a:t>Чаплиным</a:t>
            </a:r>
            <a:r>
              <a:rPr lang="ru-RU" dirty="0" smtClean="0"/>
              <a:t>  были полнометражные ленты  «Парижанка», «Золотая лихорадка», «Огни большего города» и « Новые времена».</a:t>
            </a:r>
            <a:endParaRPr lang="ru-RU" dirty="0"/>
          </a:p>
        </p:txBody>
      </p:sp>
    </p:spTree>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Содержимое 10" descr="1923-a-woman-of-paris1.jpg"/>
          <p:cNvPicPr>
            <a:picLocks noGrp="1" noChangeAspect="1"/>
          </p:cNvPicPr>
          <p:nvPr>
            <p:ph idx="1"/>
          </p:nvPr>
        </p:nvPicPr>
        <p:blipFill>
          <a:blip r:embed="rId2"/>
          <a:stretch>
            <a:fillRect/>
          </a:stretch>
        </p:blipFill>
        <p:spPr>
          <a:xfrm>
            <a:off x="4500562" y="0"/>
            <a:ext cx="4643438" cy="4596682"/>
          </a:xfrm>
        </p:spPr>
      </p:pic>
      <p:pic>
        <p:nvPicPr>
          <p:cNvPr id="7" name="Рисунок 6" descr="regnum_picture_1454683178496266_normal.jpg"/>
          <p:cNvPicPr>
            <a:picLocks noChangeAspect="1"/>
          </p:cNvPicPr>
          <p:nvPr/>
        </p:nvPicPr>
        <p:blipFill>
          <a:blip r:embed="rId3" cstate="print"/>
          <a:stretch>
            <a:fillRect/>
          </a:stretch>
        </p:blipFill>
        <p:spPr>
          <a:xfrm>
            <a:off x="0" y="2500306"/>
            <a:ext cx="4500562" cy="4357694"/>
          </a:xfrm>
          <a:prstGeom prst="rect">
            <a:avLst/>
          </a:prstGeom>
        </p:spPr>
      </p:pic>
      <p:sp>
        <p:nvSpPr>
          <p:cNvPr id="2" name="Заголовок 1"/>
          <p:cNvSpPr>
            <a:spLocks noGrp="1"/>
          </p:cNvSpPr>
          <p:nvPr>
            <p:ph type="title"/>
          </p:nvPr>
        </p:nvSpPr>
        <p:spPr>
          <a:xfrm>
            <a:off x="-428660" y="0"/>
            <a:ext cx="5357850" cy="857232"/>
          </a:xfrm>
        </p:spPr>
        <p:txBody>
          <a:bodyPr/>
          <a:lstStyle/>
          <a:p>
            <a:r>
              <a:rPr lang="ru-RU" dirty="0" smtClean="0"/>
              <a:t>Кадры из фильмов </a:t>
            </a:r>
            <a:endParaRPr lang="ru-RU" dirty="0"/>
          </a:p>
        </p:txBody>
      </p:sp>
      <p:sp>
        <p:nvSpPr>
          <p:cNvPr id="9" name="TextBox 8"/>
          <p:cNvSpPr txBox="1"/>
          <p:nvPr/>
        </p:nvSpPr>
        <p:spPr>
          <a:xfrm>
            <a:off x="0" y="1714488"/>
            <a:ext cx="4643194" cy="461665"/>
          </a:xfrm>
          <a:prstGeom prst="rect">
            <a:avLst/>
          </a:prstGeom>
          <a:noFill/>
        </p:spPr>
        <p:txBody>
          <a:bodyPr wrap="none" rtlCol="0">
            <a:spAutoFit/>
          </a:bodyPr>
          <a:lstStyle/>
          <a:p>
            <a:r>
              <a:rPr lang="ru-RU" sz="2400" dirty="0" smtClean="0"/>
              <a:t>Фильм «Новые времена» 1936год</a:t>
            </a:r>
            <a:endParaRPr lang="ru-RU" sz="2400" dirty="0"/>
          </a:p>
        </p:txBody>
      </p:sp>
      <p:sp>
        <p:nvSpPr>
          <p:cNvPr id="12" name="TextBox 11"/>
          <p:cNvSpPr txBox="1"/>
          <p:nvPr/>
        </p:nvSpPr>
        <p:spPr>
          <a:xfrm>
            <a:off x="5094686" y="4786322"/>
            <a:ext cx="4049314" cy="461665"/>
          </a:xfrm>
          <a:prstGeom prst="rect">
            <a:avLst/>
          </a:prstGeom>
          <a:noFill/>
        </p:spPr>
        <p:txBody>
          <a:bodyPr wrap="none" rtlCol="0">
            <a:spAutoFit/>
          </a:bodyPr>
          <a:lstStyle/>
          <a:p>
            <a:r>
              <a:rPr lang="ru-RU" sz="2400" dirty="0" smtClean="0"/>
              <a:t>Фильм «Парижанка» 1923год</a:t>
            </a:r>
            <a:endParaRPr lang="ru-RU" sz="240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e305824ef93c5f74074b4c4b0e989b59.jpg"/>
          <p:cNvPicPr>
            <a:picLocks noChangeAspect="1"/>
          </p:cNvPicPr>
          <p:nvPr/>
        </p:nvPicPr>
        <p:blipFill>
          <a:blip r:embed="rId2"/>
          <a:stretch>
            <a:fillRect/>
          </a:stretch>
        </p:blipFill>
        <p:spPr>
          <a:xfrm>
            <a:off x="5643570" y="0"/>
            <a:ext cx="3648423" cy="6858000"/>
          </a:xfrm>
          <a:prstGeom prst="rect">
            <a:avLst/>
          </a:prstGeom>
        </p:spPr>
      </p:pic>
      <p:pic>
        <p:nvPicPr>
          <p:cNvPr id="6" name="Содержимое 5" descr="03_sw1zRLl.jpg"/>
          <p:cNvPicPr>
            <a:picLocks noGrp="1" noChangeAspect="1"/>
          </p:cNvPicPr>
          <p:nvPr>
            <p:ph idx="1"/>
          </p:nvPr>
        </p:nvPicPr>
        <p:blipFill>
          <a:blip r:embed="rId3"/>
          <a:stretch>
            <a:fillRect/>
          </a:stretch>
        </p:blipFill>
        <p:spPr>
          <a:xfrm>
            <a:off x="0" y="0"/>
            <a:ext cx="5616191" cy="3744127"/>
          </a:xfrm>
        </p:spPr>
      </p:pic>
      <p:sp>
        <p:nvSpPr>
          <p:cNvPr id="2" name="Заголовок 1"/>
          <p:cNvSpPr>
            <a:spLocks noGrp="1"/>
          </p:cNvSpPr>
          <p:nvPr>
            <p:ph type="title"/>
          </p:nvPr>
        </p:nvSpPr>
        <p:spPr>
          <a:xfrm>
            <a:off x="2285984" y="0"/>
            <a:ext cx="8229600" cy="1143000"/>
          </a:xfrm>
        </p:spPr>
        <p:txBody>
          <a:bodyPr/>
          <a:lstStyle/>
          <a:p>
            <a:r>
              <a:rPr lang="ru-RU" dirty="0" smtClean="0"/>
              <a:t>Оскар</a:t>
            </a:r>
            <a:endParaRPr lang="ru-RU" dirty="0"/>
          </a:p>
        </p:txBody>
      </p:sp>
      <p:sp>
        <p:nvSpPr>
          <p:cNvPr id="8" name="TextBox 7"/>
          <p:cNvSpPr txBox="1"/>
          <p:nvPr/>
        </p:nvSpPr>
        <p:spPr>
          <a:xfrm>
            <a:off x="0" y="4143380"/>
            <a:ext cx="5572132" cy="2308324"/>
          </a:xfrm>
          <a:prstGeom prst="rect">
            <a:avLst/>
          </a:prstGeom>
          <a:noFill/>
        </p:spPr>
        <p:txBody>
          <a:bodyPr wrap="square" rtlCol="0">
            <a:spAutoFit/>
          </a:bodyPr>
          <a:lstStyle/>
          <a:p>
            <a:r>
              <a:rPr lang="ru-RU" b="1" dirty="0" smtClean="0"/>
              <a:t>Почетный «Оскар»</a:t>
            </a:r>
          </a:p>
          <a:p>
            <a:r>
              <a:rPr lang="ru-RU" b="1" dirty="0" smtClean="0"/>
              <a:t>Чарли Чаплин стал обладателем 3-х Почетных «Оскаров»:</a:t>
            </a:r>
            <a:endParaRPr lang="ru-RU" dirty="0" smtClean="0"/>
          </a:p>
          <a:p>
            <a:r>
              <a:rPr lang="ru-RU" dirty="0" smtClean="0"/>
              <a:t>В 1929 году – за работу над фильмом «</a:t>
            </a:r>
            <a:r>
              <a:rPr lang="ru-RU" i="1" dirty="0" smtClean="0"/>
              <a:t>Цирк</a:t>
            </a:r>
            <a:r>
              <a:rPr lang="ru-RU" dirty="0" smtClean="0"/>
              <a:t>»;</a:t>
            </a:r>
          </a:p>
          <a:p>
            <a:r>
              <a:rPr lang="ru-RU" dirty="0" smtClean="0"/>
              <a:t>В 1972 году – за бесценный вклад в кинематограф, благодаря которому «</a:t>
            </a:r>
            <a:r>
              <a:rPr lang="ru-RU" i="1" dirty="0" smtClean="0"/>
              <a:t>кино стало искусством</a:t>
            </a:r>
            <a:r>
              <a:rPr lang="ru-RU" dirty="0" smtClean="0"/>
              <a:t>».</a:t>
            </a:r>
          </a:p>
          <a:p>
            <a:r>
              <a:rPr lang="ru-RU" dirty="0" smtClean="0"/>
              <a:t>В 1973 году – за лучший </a:t>
            </a:r>
            <a:r>
              <a:rPr lang="ru-RU" dirty="0" err="1" smtClean="0"/>
              <a:t>саундтрек</a:t>
            </a:r>
            <a:r>
              <a:rPr lang="ru-RU" dirty="0" smtClean="0"/>
              <a:t> к фильму «Огни рампы».</a:t>
            </a:r>
            <a:endParaRPr lang="ru-RU" dirty="0"/>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04_qPqLMsJ.jpg"/>
          <p:cNvPicPr>
            <a:picLocks noChangeAspect="1"/>
          </p:cNvPicPr>
          <p:nvPr/>
        </p:nvPicPr>
        <p:blipFill>
          <a:blip r:embed="rId2"/>
          <a:stretch>
            <a:fillRect/>
          </a:stretch>
        </p:blipFill>
        <p:spPr>
          <a:xfrm>
            <a:off x="4000496" y="1214422"/>
            <a:ext cx="4841903" cy="4286280"/>
          </a:xfrm>
          <a:prstGeom prst="rect">
            <a:avLst/>
          </a:prstGeom>
        </p:spPr>
      </p:pic>
      <p:sp>
        <p:nvSpPr>
          <p:cNvPr id="2" name="Заголовок 1"/>
          <p:cNvSpPr>
            <a:spLocks noGrp="1"/>
          </p:cNvSpPr>
          <p:nvPr>
            <p:ph type="title"/>
          </p:nvPr>
        </p:nvSpPr>
        <p:spPr>
          <a:xfrm>
            <a:off x="214282" y="0"/>
            <a:ext cx="8229600" cy="1143000"/>
          </a:xfrm>
        </p:spPr>
        <p:txBody>
          <a:bodyPr/>
          <a:lstStyle/>
          <a:p>
            <a:r>
              <a:rPr lang="ru-RU" dirty="0" smtClean="0"/>
              <a:t>Личная жизнь </a:t>
            </a:r>
            <a:endParaRPr lang="ru-RU" dirty="0"/>
          </a:p>
        </p:txBody>
      </p:sp>
      <p:sp>
        <p:nvSpPr>
          <p:cNvPr id="3" name="Содержимое 2"/>
          <p:cNvSpPr>
            <a:spLocks noGrp="1"/>
          </p:cNvSpPr>
          <p:nvPr>
            <p:ph idx="1"/>
          </p:nvPr>
        </p:nvSpPr>
        <p:spPr>
          <a:xfrm>
            <a:off x="-285784" y="857232"/>
            <a:ext cx="4429156" cy="2286016"/>
          </a:xfrm>
        </p:spPr>
        <p:txBody>
          <a:bodyPr>
            <a:noAutofit/>
          </a:bodyPr>
          <a:lstStyle/>
          <a:p>
            <a:r>
              <a:rPr lang="ru-RU" sz="1600" dirty="0" smtClean="0"/>
              <a:t>Личная жизнь Чарли Чаплина – это 4 брака и 11 детей. Первой супругой актёра была </a:t>
            </a:r>
            <a:r>
              <a:rPr lang="ru-RU" sz="1600" dirty="0" err="1" smtClean="0"/>
              <a:t>Милдред</a:t>
            </a:r>
            <a:r>
              <a:rPr lang="ru-RU" sz="1600" dirty="0" smtClean="0"/>
              <a:t> Харрис. Вместе актёры жили лишь 2 года. Со второй супругой Литой Грей Чаплин прожил 4 года. В этом союзе родились сыновья Чарльз Чаплин (младший) и Сидни Эрл Чаплин. С третьей женой </a:t>
            </a:r>
            <a:r>
              <a:rPr lang="ru-RU" sz="1600" dirty="0" err="1" smtClean="0"/>
              <a:t>Полетт</a:t>
            </a:r>
            <a:r>
              <a:rPr lang="ru-RU" sz="1600" dirty="0" smtClean="0"/>
              <a:t> </a:t>
            </a:r>
            <a:r>
              <a:rPr lang="ru-RU" sz="1600" dirty="0" err="1" smtClean="0"/>
              <a:t>Годдар</a:t>
            </a:r>
            <a:r>
              <a:rPr lang="ru-RU" sz="1600" dirty="0" smtClean="0"/>
              <a:t> Чаплин прожил с 1932-го по 1940-ой год. Четвёртая супруга британского артиста – </a:t>
            </a:r>
            <a:r>
              <a:rPr lang="ru-RU" sz="1600" dirty="0" err="1" smtClean="0"/>
              <a:t>Уна</a:t>
            </a:r>
            <a:r>
              <a:rPr lang="ru-RU" sz="1600" dirty="0" smtClean="0"/>
              <a:t> </a:t>
            </a:r>
            <a:r>
              <a:rPr lang="ru-RU" sz="1600" dirty="0" err="1" smtClean="0"/>
              <a:t>О’Нил</a:t>
            </a:r>
            <a:r>
              <a:rPr lang="ru-RU" sz="1600" dirty="0" smtClean="0"/>
              <a:t>. Их свадьба состоялась в 1943 году. Она была младше мужа на 36 лет. Вместе они прожили до самой смерти Чаплина. В этом браке родилось 3 сыновей и 5 дочерей. Последний ребёнок родился, когда комику исполнилось 72 года.</a:t>
            </a:r>
            <a:endParaRPr lang="ru-RU" sz="1600"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888</Words>
  <Application>Microsoft Office PowerPoint</Application>
  <PresentationFormat>Экран (4:3)</PresentationFormat>
  <Paragraphs>35</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Чарли Чаплин </vt:lpstr>
      <vt:lpstr>Детство Чарли </vt:lpstr>
      <vt:lpstr>Начало творческой биографии</vt:lpstr>
      <vt:lpstr>Фильмы</vt:lpstr>
      <vt:lpstr>Образ маленького бродяги</vt:lpstr>
      <vt:lpstr>Чарльз не только как актёр, но и впервые как режиссёр и сценарист.</vt:lpstr>
      <vt:lpstr>Кадры из фильмов </vt:lpstr>
      <vt:lpstr>Оскар</vt:lpstr>
      <vt:lpstr>Личная жизнь </vt:lpstr>
      <vt:lpstr>Интересные факты</vt:lpstr>
      <vt:lpstr>Последние годы </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Чарли Чаплин</dc:title>
  <dc:creator>Александр</dc:creator>
  <cp:lastModifiedBy>Александр</cp:lastModifiedBy>
  <cp:revision>11</cp:revision>
  <dcterms:created xsi:type="dcterms:W3CDTF">2018-09-28T06:14:11Z</dcterms:created>
  <dcterms:modified xsi:type="dcterms:W3CDTF">2018-09-28T07:56:24Z</dcterms:modified>
</cp:coreProperties>
</file>