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7E96AA-AB61-4A9A-9413-C2A681F3C6A5}" type="doc">
      <dgm:prSet loTypeId="urn:microsoft.com/office/officeart/2005/8/layout/target3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04CA798-31DF-4883-B901-B6BCB5FA84E9}">
      <dgm:prSet/>
      <dgm:spPr/>
      <dgm:t>
        <a:bodyPr/>
        <a:lstStyle/>
        <a:p>
          <a:pPr rtl="0"/>
          <a:r>
            <a:rPr lang="ru-RU" smtClean="0"/>
            <a:t>Александр Флеминг</a:t>
          </a:r>
          <a:endParaRPr lang="ru-RU"/>
        </a:p>
      </dgm:t>
    </dgm:pt>
    <dgm:pt modelId="{1D086FA0-CE07-4EFE-9970-B8989401F99E}" type="parTrans" cxnId="{DEA845BF-AB75-47E3-B485-1A5D333887B7}">
      <dgm:prSet/>
      <dgm:spPr/>
      <dgm:t>
        <a:bodyPr/>
        <a:lstStyle/>
        <a:p>
          <a:endParaRPr lang="ru-RU"/>
        </a:p>
      </dgm:t>
    </dgm:pt>
    <dgm:pt modelId="{A4D01A92-F93D-4321-9074-AE1010C0C121}" type="sibTrans" cxnId="{DEA845BF-AB75-47E3-B485-1A5D333887B7}">
      <dgm:prSet/>
      <dgm:spPr/>
      <dgm:t>
        <a:bodyPr/>
        <a:lstStyle/>
        <a:p>
          <a:endParaRPr lang="ru-RU"/>
        </a:p>
      </dgm:t>
    </dgm:pt>
    <dgm:pt modelId="{020CDE1D-4E7D-46C7-A464-67A76A81DEFC}" type="pres">
      <dgm:prSet presAssocID="{0B7E96AA-AB61-4A9A-9413-C2A681F3C6A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DBD949-99CF-4D45-B3CC-C7C27070DE34}" type="pres">
      <dgm:prSet presAssocID="{404CA798-31DF-4883-B901-B6BCB5FA84E9}" presName="circle1" presStyleLbl="node1" presStyleIdx="0" presStyleCnt="1"/>
      <dgm:spPr/>
    </dgm:pt>
    <dgm:pt modelId="{61D0E555-D7D0-47E7-9704-212406F070B6}" type="pres">
      <dgm:prSet presAssocID="{404CA798-31DF-4883-B901-B6BCB5FA84E9}" presName="space" presStyleCnt="0"/>
      <dgm:spPr/>
    </dgm:pt>
    <dgm:pt modelId="{ED171BE5-D87F-4816-908A-E823A9144474}" type="pres">
      <dgm:prSet presAssocID="{404CA798-31DF-4883-B901-B6BCB5FA84E9}" presName="rect1" presStyleLbl="alignAcc1" presStyleIdx="0" presStyleCnt="1"/>
      <dgm:spPr/>
      <dgm:t>
        <a:bodyPr/>
        <a:lstStyle/>
        <a:p>
          <a:endParaRPr lang="ru-RU"/>
        </a:p>
      </dgm:t>
    </dgm:pt>
    <dgm:pt modelId="{66FDBCB1-6B04-4AE8-B025-940C927F7C93}" type="pres">
      <dgm:prSet presAssocID="{404CA798-31DF-4883-B901-B6BCB5FA84E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CB6D66-EBE7-4E07-B1F4-1C4606BB031F}" type="presOf" srcId="{404CA798-31DF-4883-B901-B6BCB5FA84E9}" destId="{66FDBCB1-6B04-4AE8-B025-940C927F7C93}" srcOrd="1" destOrd="0" presId="urn:microsoft.com/office/officeart/2005/8/layout/target3"/>
    <dgm:cxn modelId="{DEA845BF-AB75-47E3-B485-1A5D333887B7}" srcId="{0B7E96AA-AB61-4A9A-9413-C2A681F3C6A5}" destId="{404CA798-31DF-4883-B901-B6BCB5FA84E9}" srcOrd="0" destOrd="0" parTransId="{1D086FA0-CE07-4EFE-9970-B8989401F99E}" sibTransId="{A4D01A92-F93D-4321-9074-AE1010C0C121}"/>
    <dgm:cxn modelId="{1AC5D480-04D4-4A87-9FB0-998970211269}" type="presOf" srcId="{0B7E96AA-AB61-4A9A-9413-C2A681F3C6A5}" destId="{020CDE1D-4E7D-46C7-A464-67A76A81DEFC}" srcOrd="0" destOrd="0" presId="urn:microsoft.com/office/officeart/2005/8/layout/target3"/>
    <dgm:cxn modelId="{FB2AA947-E859-4423-8D60-D643409FFAD5}" type="presOf" srcId="{404CA798-31DF-4883-B901-B6BCB5FA84E9}" destId="{ED171BE5-D87F-4816-908A-E823A9144474}" srcOrd="0" destOrd="0" presId="urn:microsoft.com/office/officeart/2005/8/layout/target3"/>
    <dgm:cxn modelId="{67FFB286-30A3-43A5-BE07-7F076D6C4176}" type="presParOf" srcId="{020CDE1D-4E7D-46C7-A464-67A76A81DEFC}" destId="{E9DBD949-99CF-4D45-B3CC-C7C27070DE34}" srcOrd="0" destOrd="0" presId="urn:microsoft.com/office/officeart/2005/8/layout/target3"/>
    <dgm:cxn modelId="{2A0D11CA-DF89-42B0-8FEF-E7C477192E32}" type="presParOf" srcId="{020CDE1D-4E7D-46C7-A464-67A76A81DEFC}" destId="{61D0E555-D7D0-47E7-9704-212406F070B6}" srcOrd="1" destOrd="0" presId="urn:microsoft.com/office/officeart/2005/8/layout/target3"/>
    <dgm:cxn modelId="{47247F57-89D1-446D-BA79-C58D541DC501}" type="presParOf" srcId="{020CDE1D-4E7D-46C7-A464-67A76A81DEFC}" destId="{ED171BE5-D87F-4816-908A-E823A9144474}" srcOrd="2" destOrd="0" presId="urn:microsoft.com/office/officeart/2005/8/layout/target3"/>
    <dgm:cxn modelId="{D3CFBA5C-6DBB-4EE1-9542-0F43AF288FE7}" type="presParOf" srcId="{020CDE1D-4E7D-46C7-A464-67A76A81DEFC}" destId="{66FDBCB1-6B04-4AE8-B025-940C927F7C9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BD949-99CF-4D45-B3CC-C7C27070DE34}">
      <dsp:nvSpPr>
        <dsp:cNvPr id="0" name=""/>
        <dsp:cNvSpPr/>
      </dsp:nvSpPr>
      <dsp:spPr>
        <a:xfrm>
          <a:off x="0" y="0"/>
          <a:ext cx="1646302" cy="164630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171BE5-D87F-4816-908A-E823A9144474}">
      <dsp:nvSpPr>
        <dsp:cNvPr id="0" name=""/>
        <dsp:cNvSpPr/>
      </dsp:nvSpPr>
      <dsp:spPr>
        <a:xfrm>
          <a:off x="823150" y="0"/>
          <a:ext cx="6943785" cy="16463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kern="1200" smtClean="0"/>
            <a:t>Александр Флеминг</a:t>
          </a:r>
          <a:endParaRPr lang="ru-RU" sz="5500" kern="1200"/>
        </a:p>
      </dsp:txBody>
      <dsp:txXfrm>
        <a:off x="823150" y="0"/>
        <a:ext cx="6943785" cy="1646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68110-F287-499C-B404-21FB3DEF7824}" type="datetimeFigureOut">
              <a:rPr lang="ru-RU" smtClean="0"/>
              <a:t>30.09.2018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22FC7-BBB6-40B4-9045-BB0F4308B2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60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18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25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51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164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7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7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42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8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83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2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7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84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0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28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35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54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288707437"/>
              </p:ext>
            </p:extLst>
          </p:nvPr>
        </p:nvGraphicFramePr>
        <p:xfrm>
          <a:off x="1073086" y="883646"/>
          <a:ext cx="7766936" cy="1646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70376" y="3169637"/>
            <a:ext cx="3367725" cy="1096899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Климентьева Наталья</a:t>
            </a:r>
          </a:p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10 «Б»</a:t>
            </a:r>
          </a:p>
        </p:txBody>
      </p:sp>
      <p:sp>
        <p:nvSpPr>
          <p:cNvPr id="4" name="AutoShape 2" descr="Ð¤Ð¾ÑÐ¾ ÐÐ»ÐµÐºÑÐ°Ð½Ð´ÑÐ° Ð¤Ð»ÐµÐ¼Ð¸Ð½Ð³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75" y="4408715"/>
            <a:ext cx="3029339" cy="227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99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Детство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101" y="3112489"/>
            <a:ext cx="8596668" cy="2877765"/>
          </a:xfrm>
        </p:spPr>
        <p:txBody>
          <a:bodyPr/>
          <a:lstStyle/>
          <a:p>
            <a:r>
              <a:rPr lang="ru-RU" dirty="0"/>
              <a:t>Флеминг родился 6 августа 1881 </a:t>
            </a:r>
            <a:r>
              <a:rPr lang="ru-RU" dirty="0" smtClean="0"/>
              <a:t>года </a:t>
            </a:r>
            <a:r>
              <a:rPr lang="ru-RU" dirty="0"/>
              <a:t>в области </a:t>
            </a:r>
            <a:r>
              <a:rPr lang="ru-RU" dirty="0" err="1" smtClean="0"/>
              <a:t>Эршир</a:t>
            </a:r>
            <a:r>
              <a:rPr lang="ru-RU" dirty="0"/>
              <a:t> в </a:t>
            </a:r>
            <a:r>
              <a:rPr lang="ru-RU" dirty="0" smtClean="0"/>
              <a:t>Шотландии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/>
              <a:t>До двенадцати лет </a:t>
            </a:r>
            <a:r>
              <a:rPr lang="ru-RU" dirty="0" smtClean="0"/>
              <a:t>учился </a:t>
            </a:r>
            <a:r>
              <a:rPr lang="ru-RU" dirty="0"/>
              <a:t>в сельской школе в </a:t>
            </a:r>
            <a:r>
              <a:rPr lang="ru-RU" dirty="0" err="1"/>
              <a:t>Дарвеле</a:t>
            </a:r>
            <a:r>
              <a:rPr lang="ru-RU" dirty="0"/>
              <a:t>, а затем </a:t>
            </a:r>
            <a:r>
              <a:rPr lang="ru-RU" dirty="0" smtClean="0"/>
              <a:t>ещё </a:t>
            </a:r>
            <a:r>
              <a:rPr lang="ru-RU" dirty="0"/>
              <a:t>два года в </a:t>
            </a:r>
            <a:r>
              <a:rPr lang="ru-RU" dirty="0" smtClean="0"/>
              <a:t>академии </a:t>
            </a:r>
            <a:r>
              <a:rPr lang="ru-RU" dirty="0" err="1" smtClean="0"/>
              <a:t>Килмарнок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В четырнадцать лет </a:t>
            </a:r>
            <a:r>
              <a:rPr lang="ru-RU" dirty="0" smtClean="0"/>
              <a:t>переехал </a:t>
            </a:r>
            <a:r>
              <a:rPr lang="ru-RU" dirty="0"/>
              <a:t>к своим братьям в Лондон, где начал работать клерком в офисе доставки, а также посещать занятия в Королевском </a:t>
            </a:r>
            <a:r>
              <a:rPr lang="ru-RU" dirty="0" smtClean="0"/>
              <a:t>Политехническом </a:t>
            </a:r>
            <a:r>
              <a:rPr lang="ru-RU" dirty="0" smtClean="0"/>
              <a:t>институте</a:t>
            </a:r>
            <a:r>
              <a:rPr lang="ru-RU" dirty="0"/>
              <a:t> на </a:t>
            </a:r>
            <a:r>
              <a:rPr lang="ru-RU" dirty="0" err="1"/>
              <a:t>Риджент</a:t>
            </a:r>
            <a:r>
              <a:rPr lang="ru-RU" dirty="0"/>
              <a:t>-стрит</a:t>
            </a:r>
            <a:r>
              <a:rPr lang="ru-RU" dirty="0" smtClean="0"/>
              <a:t>.</a:t>
            </a:r>
          </a:p>
          <a:p>
            <a:r>
              <a:rPr lang="ru-RU" dirty="0"/>
              <a:t>Его старший брат Томас уже работал врачом-офтальмологом и, последовав его примеру, Александр также решил изучать медицину.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22" y="609600"/>
            <a:ext cx="1612252" cy="199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Юность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то время у него не было сильного пристрастия к какой-либо конкретной области медицинской практики. Работы по хирургии показали, что он мог бы быть выдающимся хирургом. Но жизнь направила его по другому пути, связанному с «лабораторной медициной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В </a:t>
            </a:r>
            <a:r>
              <a:rPr lang="ru-RU" dirty="0"/>
              <a:t>1900 г. вступил в Лондонский шотландский полк. Флемингу нравилась военная жизнь, он заслужил репутацию первоклассного стрелка и ватерполиста; к тому времени англо-бурская война уже кончилась, и Флемингу не довелось служить в заморских странах.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7261" r="15513"/>
          <a:stretch/>
        </p:blipFill>
        <p:spPr>
          <a:xfrm>
            <a:off x="1007706" y="139959"/>
            <a:ext cx="1940768" cy="190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73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318" y="609600"/>
            <a:ext cx="8596668" cy="1320800"/>
          </a:xfrm>
        </p:spPr>
        <p:txBody>
          <a:bodyPr/>
          <a:lstStyle/>
          <a:p>
            <a:pPr algn="ctr"/>
            <a:r>
              <a:rPr lang="ru-RU" dirty="0" smtClean="0"/>
              <a:t>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779" y="1801845"/>
            <a:ext cx="8596668" cy="5056155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первую мировую войну Флеминг служил капитаном в медицинском корпусе Королевской армии, участвуя в военных действиях во Франции. Работая в лаборатории исследований ран, Райт и Флеминг пытались определить, приносят ли антисептики какую-либо пользу при лечении инфицированных поражений. Флеминг показал, что такие антисептики, как карболовая </a:t>
            </a:r>
            <a:r>
              <a:rPr lang="ru-RU" dirty="0" smtClean="0"/>
              <a:t>кислота </a:t>
            </a:r>
            <a:r>
              <a:rPr lang="ru-RU" dirty="0"/>
              <a:t>убивает лейкоциты, создающие в организме защитный барьер, что способствует выживанию бактерий в тканях</a:t>
            </a:r>
            <a:r>
              <a:rPr lang="ru-RU" dirty="0" smtClean="0"/>
              <a:t>.</a:t>
            </a:r>
          </a:p>
          <a:p>
            <a:r>
              <a:rPr lang="ru-RU" dirty="0"/>
              <a:t>В 1922 г. после неудачных попыток выделить возбудителя обычных простудных заболеваний Флеминг чисто случайно открыл лизоцим – фермент, убивающий некоторые бактерии и не причиняющий вреда здоровым тканям. К сожалению, перспективы медицинского использования лизоцима оказались довольно ограниченными, поскольку он был весьма эффективным средством против бактерий, не являющихся возбудителями заболеваний, и совершенно неэффективным против болезнетворных организмов. Это открытие, однако, побудило Флеминга заняться поисками других антибактериальных препаратов, которые были бы безвредны для организма человека.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954" y="286657"/>
            <a:ext cx="1643743" cy="164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21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3400" y="802984"/>
            <a:ext cx="8596668" cy="2014861"/>
          </a:xfrm>
        </p:spPr>
        <p:txBody>
          <a:bodyPr>
            <a:normAutofit fontScale="90000"/>
          </a:bodyPr>
          <a:lstStyle/>
          <a:p>
            <a:r>
              <a:rPr lang="ru-RU" sz="2200" i="1" dirty="0"/>
              <a:t>«Когда я проснулся на рассвете 28 сентября 1928 года, я, конечно, не планировал революцию в медицине своим открытием первого в мире антибиотика или бактерии-убийцы», затем Флеминг сказал: «Но я полагаю, что именно это я и сделал»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350763" y="2817844"/>
            <a:ext cx="8596668" cy="303244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Другая счастливая случайность – открытие Флемингом пенициллина в 1928 г. – явилась результатом стечения ряда обстоятельств, столь невероятных, что в них почти невозможно поверить. В отличие от своих аккуратных коллег, очищавших чашки с бактериальными культурами после окончания работы с ними, Флеминг не выбрасывал культуры по </a:t>
            </a:r>
            <a:r>
              <a:rPr lang="ru-RU" dirty="0" smtClean="0"/>
              <a:t>2-3 </a:t>
            </a:r>
            <a:r>
              <a:rPr lang="ru-RU" dirty="0"/>
              <a:t>недели кряду, пока его лабораторный стол не оказывался загроможденным 40 или 50 чашками. Тогда он принимался за уборку, просматривал культуры одну за другой, чтобы не пропустить что-нибудь интересное. В одной из чашек он обнаружил плесень, которая, к его удивлению, угнетала высеянную культуру бактерии </a:t>
            </a:r>
            <a:r>
              <a:rPr lang="ru-RU" dirty="0" err="1"/>
              <a:t>Staphylococcus</a:t>
            </a:r>
            <a:r>
              <a:rPr lang="ru-RU" dirty="0"/>
              <a:t>. Отделив плесень, он установил, что «бульон, на котором разрослась </a:t>
            </a:r>
            <a:r>
              <a:rPr lang="ru-RU" dirty="0" smtClean="0"/>
              <a:t>плесень приобрел </a:t>
            </a:r>
            <a:r>
              <a:rPr lang="ru-RU" dirty="0"/>
              <a:t>отчетливо выраженную способность подавлять рост микроорганизмов, а также бактерицидные и бактериологические свойства по отношению ко многим распространенным патогенным бактериям».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75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347"/>
          </a:xfrm>
        </p:spPr>
        <p:txBody>
          <a:bodyPr/>
          <a:lstStyle/>
          <a:p>
            <a:pPr algn="ctr"/>
            <a:r>
              <a:rPr lang="ru-RU" dirty="0" smtClean="0"/>
              <a:t>Личная жизнь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448" y="1324947"/>
            <a:ext cx="8527553" cy="4716415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1915 г. он женился на медсестре Саре </a:t>
            </a:r>
            <a:r>
              <a:rPr lang="ru-RU" dirty="0" err="1"/>
              <a:t>Марион</a:t>
            </a:r>
            <a:r>
              <a:rPr lang="ru-RU" dirty="0"/>
              <a:t> </a:t>
            </a:r>
            <a:r>
              <a:rPr lang="ru-RU" dirty="0" err="1"/>
              <a:t>Макэлрой</a:t>
            </a:r>
            <a:r>
              <a:rPr lang="ru-RU" dirty="0"/>
              <a:t>, ирландке по происхождению. У супругов родился сын. После смерти жены в 1949 г. состояние здоровья Флеминга резко ухудшилось.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1952 г. он женился на Амалии </a:t>
            </a:r>
            <a:r>
              <a:rPr lang="ru-RU" dirty="0" err="1"/>
              <a:t>Куцурис-Вурека</a:t>
            </a:r>
            <a:r>
              <a:rPr lang="ru-RU" dirty="0"/>
              <a:t>, бактериологе и своей бывшей студентке. </a:t>
            </a:r>
            <a:endParaRPr lang="ru-RU" dirty="0" smtClean="0"/>
          </a:p>
          <a:p>
            <a:r>
              <a:rPr lang="ru-RU" dirty="0" smtClean="0"/>
              <a:t>Спустя </a:t>
            </a:r>
            <a:r>
              <a:rPr lang="ru-RU" dirty="0"/>
              <a:t>три года он умер от инфаркта миокарда в возрасте 73 лет.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319" y="2232026"/>
            <a:ext cx="2827176" cy="158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41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271" y="301690"/>
            <a:ext cx="8596668" cy="771331"/>
          </a:xfrm>
        </p:spPr>
        <p:txBody>
          <a:bodyPr/>
          <a:lstStyle/>
          <a:p>
            <a:pPr algn="ctr"/>
            <a:r>
              <a:rPr lang="ru-RU" dirty="0" smtClean="0"/>
              <a:t>Достижения и память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208" y="1073021"/>
            <a:ext cx="8844794" cy="5514391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Флеминг, </a:t>
            </a:r>
            <a:r>
              <a:rPr lang="ru-RU" dirty="0" err="1"/>
              <a:t>Флори</a:t>
            </a:r>
            <a:r>
              <a:rPr lang="ru-RU" dirty="0"/>
              <a:t> и </a:t>
            </a:r>
            <a:r>
              <a:rPr lang="ru-RU" dirty="0" err="1"/>
              <a:t>Чейн</a:t>
            </a:r>
            <a:r>
              <a:rPr lang="ru-RU" dirty="0"/>
              <a:t> вместе получили Нобелевскую премию по физиологии и медицине в 1945 </a:t>
            </a:r>
            <a:r>
              <a:rPr lang="ru-RU" dirty="0" smtClean="0"/>
              <a:t>году за открытие и отделение пенициллина.</a:t>
            </a:r>
            <a:endParaRPr lang="ru-RU" dirty="0"/>
          </a:p>
          <a:p>
            <a:r>
              <a:rPr lang="ru-RU" dirty="0"/>
              <a:t>В последние 10 лет жизни Флеминг был удостоен </a:t>
            </a:r>
            <a:r>
              <a:rPr lang="ru-RU" u="sng" dirty="0"/>
              <a:t>25 почетных степеней</a:t>
            </a:r>
            <a:r>
              <a:rPr lang="ru-RU" dirty="0"/>
              <a:t>, </a:t>
            </a:r>
            <a:r>
              <a:rPr lang="ru-RU" u="sng" dirty="0"/>
              <a:t>26 медалей</a:t>
            </a:r>
            <a:r>
              <a:rPr lang="ru-RU" dirty="0"/>
              <a:t>, </a:t>
            </a:r>
            <a:r>
              <a:rPr lang="ru-RU" u="sng" dirty="0"/>
              <a:t>18 премий</a:t>
            </a:r>
            <a:r>
              <a:rPr lang="ru-RU" dirty="0"/>
              <a:t>, </a:t>
            </a:r>
            <a:r>
              <a:rPr lang="ru-RU" u="sng" dirty="0"/>
              <a:t>13 наград</a:t>
            </a:r>
            <a:r>
              <a:rPr lang="ru-RU" dirty="0"/>
              <a:t> и </a:t>
            </a:r>
            <a:r>
              <a:rPr lang="ru-RU" u="sng" dirty="0"/>
              <a:t>почетного членства в 89 академиях наук и научных обществах</a:t>
            </a:r>
            <a:r>
              <a:rPr lang="ru-RU" dirty="0"/>
              <a:t>, а в </a:t>
            </a:r>
            <a:r>
              <a:rPr lang="ru-RU" i="1" u="sng" dirty="0"/>
              <a:t>1944 г.</a:t>
            </a:r>
            <a:r>
              <a:rPr lang="ru-RU" u="sng" dirty="0"/>
              <a:t> – дворянского звания</a:t>
            </a:r>
            <a:r>
              <a:rPr lang="ru-RU" dirty="0"/>
              <a:t>.</a:t>
            </a:r>
          </a:p>
          <a:p>
            <a:r>
              <a:rPr lang="ru-RU" dirty="0" smtClean="0"/>
              <a:t>Флеминг </a:t>
            </a:r>
            <a:r>
              <a:rPr lang="ru-RU" dirty="0"/>
              <a:t>был удостоен звания </a:t>
            </a:r>
            <a:r>
              <a:rPr lang="ru-RU" dirty="0" err="1"/>
              <a:t>Хантерианского</a:t>
            </a:r>
            <a:r>
              <a:rPr lang="ru-RU" dirty="0"/>
              <a:t> профессора Королевского колледжа хирургии в Англии.</a:t>
            </a:r>
          </a:p>
          <a:p>
            <a:r>
              <a:rPr lang="ru-RU" dirty="0" smtClean="0"/>
              <a:t>Флеминг и </a:t>
            </a:r>
            <a:r>
              <a:rPr lang="ru-RU" dirty="0" err="1"/>
              <a:t>Флори</a:t>
            </a:r>
            <a:r>
              <a:rPr lang="ru-RU" dirty="0"/>
              <a:t> были посвящены в рыцари в 1944 году.</a:t>
            </a:r>
          </a:p>
          <a:p>
            <a:r>
              <a:rPr lang="ru-RU" dirty="0"/>
              <a:t>В 2000 году три крупных шведских журнала указали пенициллин как наиболее важное открытие тысячелетия. По оценкам некоторых изданий, с помощью этого открытия были спасены около 200 миллионов жизней.</a:t>
            </a:r>
          </a:p>
          <a:p>
            <a:r>
              <a:rPr lang="ru-RU" dirty="0"/>
              <a:t>Статуя Александра Флеминга стоит рядом с главной ареной в Мадриде, </a:t>
            </a:r>
            <a:r>
              <a:rPr lang="ru-RU" dirty="0" err="1"/>
              <a:t>Пласа</a:t>
            </a:r>
            <a:r>
              <a:rPr lang="ru-RU" dirty="0"/>
              <a:t>-де-Торос-де-Лас-</a:t>
            </a:r>
            <a:r>
              <a:rPr lang="ru-RU" dirty="0" err="1"/>
              <a:t>Вентас</a:t>
            </a:r>
            <a:r>
              <a:rPr lang="ru-RU" dirty="0"/>
              <a:t>. Она была возведена по соглашению с благодарными матадорами, поскольку пенициллин значительно снизил число смертей.</a:t>
            </a:r>
          </a:p>
          <a:p>
            <a:r>
              <a:rPr lang="ru-RU" dirty="0" err="1"/>
              <a:t>Флемингово</a:t>
            </a:r>
            <a:r>
              <a:rPr lang="ru-RU" dirty="0"/>
              <a:t> Намести — площадь, названная именем Флеминга в районе Чешского технического университета в Праге.</a:t>
            </a:r>
          </a:p>
          <a:p>
            <a:r>
              <a:rPr lang="ru-RU" dirty="0"/>
              <a:t>В 1970 году Международный астрономический союз присвоил имя Флеминга кратеру на обратной стороне Луны (совместно с </a:t>
            </a:r>
            <a:r>
              <a:rPr lang="ru-RU" dirty="0" err="1"/>
              <a:t>Вильяминой</a:t>
            </a:r>
            <a:r>
              <a:rPr lang="ru-RU" dirty="0"/>
              <a:t> Флеминг).</a:t>
            </a:r>
          </a:p>
          <a:p>
            <a:r>
              <a:rPr lang="ru-RU" dirty="0"/>
              <a:t>В середине 2009 года Флеминг был изображён на новой серии банкнот, выпущенных </a:t>
            </a:r>
            <a:r>
              <a:rPr lang="ru-RU" dirty="0" err="1"/>
              <a:t>Клайдсдейлским</a:t>
            </a:r>
            <a:r>
              <a:rPr lang="ru-RU" dirty="0"/>
              <a:t> банком, его изображение размещено на новой купюре 5 фунтов стерлингов.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56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05326" y="2447730"/>
            <a:ext cx="8596668" cy="132080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Спасибо за внимание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01367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325</TotalTime>
  <Words>185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Грань</vt:lpstr>
      <vt:lpstr>Презентация PowerPoint</vt:lpstr>
      <vt:lpstr>Детство</vt:lpstr>
      <vt:lpstr>Юность</vt:lpstr>
      <vt:lpstr>Исследования</vt:lpstr>
      <vt:lpstr>«Когда я проснулся на рассвете 28 сентября 1928 года, я, конечно, не планировал революцию в медицине своим открытием первого в мире антибиотика или бактерии-убийцы», затем Флеминг сказал: «Но я полагаю, что именно это я и сделал» </vt:lpstr>
      <vt:lpstr>Личная жизнь</vt:lpstr>
      <vt:lpstr>Достижения и память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Michael</dc:creator>
  <cp:lastModifiedBy>Michael</cp:lastModifiedBy>
  <cp:revision>14</cp:revision>
  <dcterms:created xsi:type="dcterms:W3CDTF">2018-09-30T12:45:23Z</dcterms:created>
  <dcterms:modified xsi:type="dcterms:W3CDTF">2018-09-30T18:26:14Z</dcterms:modified>
</cp:coreProperties>
</file>