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83A81-ED53-4317-AC6A-8A9BC244B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Легкая атлетика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BBC70A-CA22-4D98-B6A5-EE7C6EB5C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Недокунева Дарья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5878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55708-A31B-47B1-91BE-1D88D410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481" y="491914"/>
            <a:ext cx="7429545" cy="1057816"/>
          </a:xfrm>
        </p:spPr>
        <p:txBody>
          <a:bodyPr/>
          <a:lstStyle/>
          <a:p>
            <a:r>
              <a:rPr lang="ru-RU" dirty="0"/>
              <a:t>виды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25C8D-3AF4-41F7-8C1C-D1783BCD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50" y="4597317"/>
            <a:ext cx="12736616" cy="2908494"/>
          </a:xfrm>
        </p:spPr>
        <p:txBody>
          <a:bodyPr/>
          <a:lstStyle/>
          <a:p>
            <a:r>
              <a:rPr lang="ru-RU" dirty="0"/>
              <a:t>Бег                                                                                        прыжки                                                                             метание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белорусские чемпионы                                                                 </a:t>
            </a:r>
            <a:endParaRPr lang="ru-BY" dirty="0"/>
          </a:p>
        </p:txBody>
      </p:sp>
      <p:pic>
        <p:nvPicPr>
          <p:cNvPr id="1026" name="Picture 2" descr="Легкая атлетика: виды, история, правила﻿">
            <a:hlinkClick r:id="rId2" action="ppaction://hlinksldjump"/>
            <a:extLst>
              <a:ext uri="{FF2B5EF4-FFF2-40B4-BE49-F238E27FC236}">
                <a16:creationId xmlns:a16="http://schemas.microsoft.com/office/drawing/2014/main" id="{0A0F0C5A-61F3-4C99-BDE3-D405E1FF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7" y="2625016"/>
            <a:ext cx="3781887" cy="18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гкая атлетика. Окончательный состав олимпийской десятки команды ОКР">
            <a:hlinkClick r:id="rId4" action="ppaction://hlinksldjump"/>
            <a:extLst>
              <a:ext uri="{FF2B5EF4-FFF2-40B4-BE49-F238E27FC236}">
                <a16:creationId xmlns:a16="http://schemas.microsoft.com/office/drawing/2014/main" id="{6A6F18F9-805B-4AA5-B913-CEFA448B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31" y="2557444"/>
            <a:ext cx="3670334" cy="20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егкая атлетика: виды, история, правила﻿">
            <a:hlinkClick r:id="rId6" action="ppaction://hlinksldjump"/>
            <a:extLst>
              <a:ext uri="{FF2B5EF4-FFF2-40B4-BE49-F238E27FC236}">
                <a16:creationId xmlns:a16="http://schemas.microsoft.com/office/drawing/2014/main" id="{DECF1686-47CC-40AE-AAFE-FB1B6FAE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72" y="2722375"/>
            <a:ext cx="3076828" cy="18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олотой кубок картинки, стоковые фото Золотой кубок | Depositphotos">
            <a:hlinkClick r:id="rId8" action="ppaction://hlinksldjump"/>
            <a:extLst>
              <a:ext uri="{FF2B5EF4-FFF2-40B4-BE49-F238E27FC236}">
                <a16:creationId xmlns:a16="http://schemas.microsoft.com/office/drawing/2014/main" id="{17307101-FE6E-4B69-812E-9066EB14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90" y="4953739"/>
            <a:ext cx="1798860" cy="17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5A8E1-BA67-4B4A-8718-7CE9505A4DB7}"/>
              </a:ext>
            </a:extLst>
          </p:cNvPr>
          <p:cNvSpPr txBox="1"/>
          <p:nvPr/>
        </p:nvSpPr>
        <p:spPr>
          <a:xfrm>
            <a:off x="118250" y="152857"/>
            <a:ext cx="1331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/>
              <a:t>свег</a:t>
            </a:r>
            <a:endParaRPr lang="ru-BY" sz="800" dirty="0"/>
          </a:p>
        </p:txBody>
      </p:sp>
    </p:spTree>
    <p:extLst>
      <p:ext uri="{BB962C8B-B14F-4D97-AF65-F5344CB8AC3E}">
        <p14:creationId xmlns:p14="http://schemas.microsoft.com/office/powerpoint/2010/main" val="33658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299C8-A0DB-4D41-94DF-52033304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бег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30380-EA79-4043-9342-C0A07E7E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061" y="2332090"/>
            <a:ext cx="7812468" cy="2857234"/>
          </a:xfrm>
        </p:spPr>
        <p:txBody>
          <a:bodyPr>
            <a:noAutofit/>
          </a:bodyPr>
          <a:lstStyle/>
          <a:p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Бег – один из самых старых видов спорта, по которому были утверждены официальные правила соревнований, был включен в программу с самых первых Олимпийских игр современности 1896 года. Бег в легкой атлетике представлен следующими видами: спринт, бег на средние дистанции,  бег на длинные дистанции, барьерный бег, эстафета</a:t>
            </a:r>
            <a:r>
              <a:rPr lang="ru-RU" sz="1600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. </a:t>
            </a:r>
          </a:p>
          <a:p>
            <a:r>
              <a:rPr lang="ru-RU" sz="1600" b="1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Виды бега в легкой атлетике: </a:t>
            </a:r>
            <a:endParaRPr lang="ru-RU" sz="1600" b="1" dirty="0"/>
          </a:p>
          <a:p>
            <a:r>
              <a:rPr lang="ru-RU" sz="1600" b="0" i="0" dirty="0">
                <a:solidFill>
                  <a:srgbClr val="303549"/>
                </a:solidFill>
                <a:effectLst/>
                <a:latin typeface="IBM Plex Sans" panose="020B0604020202020204" pitchFamily="34" charset="0"/>
              </a:rPr>
              <a:t>Бег на короткие дистанции (100 м, 200 м, 400 м), к нестандартным дистанциям можно отнести 30 м, 60 м, 300 м. </a:t>
            </a:r>
          </a:p>
          <a:p>
            <a:r>
              <a:rPr lang="ru-RU" sz="1600" b="0" i="0" dirty="0">
                <a:solidFill>
                  <a:srgbClr val="303549"/>
                </a:solidFill>
                <a:effectLst/>
                <a:latin typeface="IBM Plex Sans" panose="020B0604020202020204" pitchFamily="34" charset="0"/>
              </a:rPr>
              <a:t>Бег на средние дистанции (800 м, 1500 м, 3000 м), дополнительно можно выделить 600, 1000, 1610 м (миля), 2000 м. </a:t>
            </a:r>
          </a:p>
          <a:p>
            <a:r>
              <a:rPr lang="ru-RU" sz="1600" b="0" i="0" dirty="0">
                <a:solidFill>
                  <a:srgbClr val="303549"/>
                </a:solidFill>
                <a:effectLst/>
                <a:latin typeface="IBM Plex Sans" panose="020B0604020202020204" pitchFamily="34" charset="0"/>
              </a:rPr>
              <a:t>Бег на длинные дистанции (5000 м, 10000 м, 42195 м). Бег с препятствиями (стипль-чез) 2000 м в манеже и 3000 м на открытом стадионе. </a:t>
            </a:r>
          </a:p>
          <a:p>
            <a:r>
              <a:rPr lang="ru-RU" sz="1600" b="0" i="0" dirty="0">
                <a:solidFill>
                  <a:srgbClr val="303549"/>
                </a:solidFill>
                <a:effectLst/>
                <a:latin typeface="IBM Plex Sans" panose="020B0604020202020204" pitchFamily="34" charset="0"/>
              </a:rPr>
              <a:t>Бег с барьерами (женщины – 100 м, мужчины – 110 м, 400 м). Эстафетный бег (4×100 метров, 4×400 метров).   </a:t>
            </a:r>
            <a:endParaRPr lang="ru-BY" sz="1600" dirty="0"/>
          </a:p>
        </p:txBody>
      </p:sp>
      <p:sp>
        <p:nvSpPr>
          <p:cNvPr id="4" name="Улыбающееся лицо 3">
            <a:hlinkClick r:id="rId2" action="ppaction://hlinksldjump"/>
            <a:extLst>
              <a:ext uri="{FF2B5EF4-FFF2-40B4-BE49-F238E27FC236}">
                <a16:creationId xmlns:a16="http://schemas.microsoft.com/office/drawing/2014/main" id="{BB887F1A-CE87-45F5-89CC-629A157F3B99}"/>
              </a:ext>
            </a:extLst>
          </p:cNvPr>
          <p:cNvSpPr/>
          <p:nvPr/>
        </p:nvSpPr>
        <p:spPr>
          <a:xfrm>
            <a:off x="319597" y="32847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2050" name="Picture 2" descr="спортивная ходьба">
            <a:extLst>
              <a:ext uri="{FF2B5EF4-FFF2-40B4-BE49-F238E27FC236}">
                <a16:creationId xmlns:a16="http://schemas.microsoft.com/office/drawing/2014/main" id="{D9162F26-A9AB-43B4-B13B-2B7CB8D2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63" y="57452"/>
            <a:ext cx="3370733" cy="22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ndstream: Лёгкая атлетика - слушать плейлист с аудиоподкастами онлайн">
            <a:extLst>
              <a:ext uri="{FF2B5EF4-FFF2-40B4-BE49-F238E27FC236}">
                <a16:creationId xmlns:a16="http://schemas.microsoft.com/office/drawing/2014/main" id="{3DE18E18-8067-4F3A-8AB6-68BAF4E2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3" y="4271299"/>
            <a:ext cx="2586702" cy="25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B3671-AD65-4603-8048-08875183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E35F1-9585-4390-ADC2-5110C13B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519" y="2372347"/>
            <a:ext cx="7729728" cy="3101983"/>
          </a:xfrm>
        </p:spPr>
        <p:txBody>
          <a:bodyPr>
            <a:noAutofit/>
          </a:bodyPr>
          <a:lstStyle/>
          <a:p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Прыжки подразделяются на вертикальные (прыжки в высоту и прыжки с шестом) и горизонтальные (прыжок в длину и тройной прыжок). </a:t>
            </a:r>
          </a:p>
          <a:p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Прыжок в высоту  — дисциплина лёгкой атлетики, которая относится к вертикальным прыжкам технических видов. Прыжок состоит из разбега, подготовки к отталкиванию, отталкивания, перехода через планку и приземления. </a:t>
            </a:r>
          </a:p>
          <a:p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Прыжок с шестом — техническая дисциплина, которая относится к вертикальным прыжкам. В данном прыжке легкоатлету нужно пройти над планкой (не опрокинув её), используя легкоатлетический шест. </a:t>
            </a:r>
          </a:p>
          <a:p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Прыжок в длину относится к горизонтальным прыжкам и требует от спортсменов спринтерских качеств и прыгучести. Тройной прыжок состоит из разбега, трех чередующихся прыжков и приземления. </a:t>
            </a:r>
            <a:endParaRPr lang="ru-BY" dirty="0"/>
          </a:p>
        </p:txBody>
      </p:sp>
      <p:sp>
        <p:nvSpPr>
          <p:cNvPr id="4" name="Улыбающееся лицо 3">
            <a:hlinkClick r:id="rId2" action="ppaction://hlinksldjump"/>
            <a:extLst>
              <a:ext uri="{FF2B5EF4-FFF2-40B4-BE49-F238E27FC236}">
                <a16:creationId xmlns:a16="http://schemas.microsoft.com/office/drawing/2014/main" id="{5CED7294-CC52-4B03-A951-143D50FE1BD3}"/>
              </a:ext>
            </a:extLst>
          </p:cNvPr>
          <p:cNvSpPr/>
          <p:nvPr/>
        </p:nvSpPr>
        <p:spPr>
          <a:xfrm>
            <a:off x="319597" y="32847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3074" name="Picture 2" descr="прыжки с шестом">
            <a:extLst>
              <a:ext uri="{FF2B5EF4-FFF2-40B4-BE49-F238E27FC236}">
                <a16:creationId xmlns:a16="http://schemas.microsoft.com/office/drawing/2014/main" id="{4B447347-8B48-4400-BD72-8593339A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94" y="0"/>
            <a:ext cx="3555506" cy="239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егкая атлетика: России указали на выход - МК">
            <a:extLst>
              <a:ext uri="{FF2B5EF4-FFF2-40B4-BE49-F238E27FC236}">
                <a16:creationId xmlns:a16="http://schemas.microsoft.com/office/drawing/2014/main" id="{E78221A5-5BA5-4B26-8635-E2FE842A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" y="4806734"/>
            <a:ext cx="2644569" cy="19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53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25B8D-D4BD-4573-A81C-BA8058BD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метание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C9EAA-310A-41D1-8171-F6426930D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073" y="2283057"/>
            <a:ext cx="7729728" cy="3101983"/>
          </a:xfrm>
        </p:spPr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метании диска</a:t>
            </a:r>
          </a:p>
          <a:p>
            <a:r>
              <a:rPr lang="ru-RU" sz="4000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метании молота</a:t>
            </a:r>
          </a:p>
          <a:p>
            <a:r>
              <a:rPr lang="ru-RU" sz="4000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метании копья </a:t>
            </a:r>
            <a:endParaRPr lang="ru-BY" sz="4000" dirty="0"/>
          </a:p>
        </p:txBody>
      </p:sp>
      <p:sp>
        <p:nvSpPr>
          <p:cNvPr id="4" name="Улыбающееся лицо 3">
            <a:hlinkClick r:id="rId2" action="ppaction://hlinksldjump"/>
            <a:extLst>
              <a:ext uri="{FF2B5EF4-FFF2-40B4-BE49-F238E27FC236}">
                <a16:creationId xmlns:a16="http://schemas.microsoft.com/office/drawing/2014/main" id="{E5FCF462-AFD6-4027-A342-F3DC33A23785}"/>
              </a:ext>
            </a:extLst>
          </p:cNvPr>
          <p:cNvSpPr/>
          <p:nvPr/>
        </p:nvSpPr>
        <p:spPr>
          <a:xfrm>
            <a:off x="319597" y="32847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0296F-BB51-497C-9902-9F47C6CE5DDC}"/>
              </a:ext>
            </a:extLst>
          </p:cNvPr>
          <p:cNvSpPr txBox="1"/>
          <p:nvPr/>
        </p:nvSpPr>
        <p:spPr>
          <a:xfrm>
            <a:off x="1751120" y="610337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03549"/>
                </a:solidFill>
                <a:effectLst/>
                <a:latin typeface="IBM Plex Sans" panose="020B0503050203000203" pitchFamily="34" charset="0"/>
              </a:rPr>
              <a:t> </a:t>
            </a:r>
          </a:p>
        </p:txBody>
      </p:sp>
      <p:pic>
        <p:nvPicPr>
          <p:cNvPr id="4100" name="Picture 4" descr="Легкая атлетика и гимнастика">
            <a:extLst>
              <a:ext uri="{FF2B5EF4-FFF2-40B4-BE49-F238E27FC236}">
                <a16:creationId xmlns:a16="http://schemas.microsoft.com/office/drawing/2014/main" id="{218A4840-BE38-4F78-8775-DFF37217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10" y="3741198"/>
            <a:ext cx="4758648" cy="29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Техника метания диска">
            <a:extLst>
              <a:ext uri="{FF2B5EF4-FFF2-40B4-BE49-F238E27FC236}">
                <a16:creationId xmlns:a16="http://schemas.microsoft.com/office/drawing/2014/main" id="{990C10A8-B94E-4636-8078-8E50280EE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66748"/>
            <a:ext cx="714652" cy="7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57CFBD-011D-468D-8F9A-DC728CF99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6" y="4421080"/>
            <a:ext cx="3235338" cy="24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DC345-93BF-4C1B-BBDA-7DB433D9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Белорусские чемпионы</a:t>
            </a:r>
            <a:br>
              <a:rPr lang="ru-RU" dirty="0"/>
            </a:br>
            <a:endParaRPr lang="ru-BY" dirty="0"/>
          </a:p>
        </p:txBody>
      </p:sp>
      <p:sp>
        <p:nvSpPr>
          <p:cNvPr id="7" name="Улыбающееся лицо 6">
            <a:hlinkClick r:id="rId2" action="ppaction://hlinksldjump"/>
            <a:extLst>
              <a:ext uri="{FF2B5EF4-FFF2-40B4-BE49-F238E27FC236}">
                <a16:creationId xmlns:a16="http://schemas.microsoft.com/office/drawing/2014/main" id="{A340D03A-664B-47C3-8423-D45EBFD9C609}"/>
              </a:ext>
            </a:extLst>
          </p:cNvPr>
          <p:cNvSpPr/>
          <p:nvPr/>
        </p:nvSpPr>
        <p:spPr>
          <a:xfrm>
            <a:off x="319597" y="32847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026" name="Picture 2" descr="Эллина Зверева">
            <a:extLst>
              <a:ext uri="{FF2B5EF4-FFF2-40B4-BE49-F238E27FC236}">
                <a16:creationId xmlns:a16="http://schemas.microsoft.com/office/drawing/2014/main" id="{6BC4F08B-F06F-424F-851C-62176D1C2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6" y="2635002"/>
            <a:ext cx="1943101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нина Карольчик">
            <a:extLst>
              <a:ext uri="{FF2B5EF4-FFF2-40B4-BE49-F238E27FC236}">
                <a16:creationId xmlns:a16="http://schemas.microsoft.com/office/drawing/2014/main" id="{3D104B1D-245C-451C-8E55-97830DED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3" y="2635002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Юлия Нестеренко">
            <a:extLst>
              <a:ext uri="{FF2B5EF4-FFF2-40B4-BE49-F238E27FC236}">
                <a16:creationId xmlns:a16="http://schemas.microsoft.com/office/drawing/2014/main" id="{3C88FCAD-95CE-4397-AFD7-517E3FE0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27" y="2635002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ван Тихон, двукратный чемпион мира и призер Олимпийских игр в метании  молота">
            <a:extLst>
              <a:ext uri="{FF2B5EF4-FFF2-40B4-BE49-F238E27FC236}">
                <a16:creationId xmlns:a16="http://schemas.microsoft.com/office/drawing/2014/main" id="{7A71DBFE-5411-48E2-9930-F9BB552A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43" y="2635002"/>
            <a:ext cx="2914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учшей спортсменкой месяца в Европе стала белоруска Оксана Менькова |  Интерфакс-Запад: новости Беларуси и мира">
            <a:extLst>
              <a:ext uri="{FF2B5EF4-FFF2-40B4-BE49-F238E27FC236}">
                <a16:creationId xmlns:a16="http://schemas.microsoft.com/office/drawing/2014/main" id="{65CD0041-7D19-49AC-ADAA-8B1C097D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13" y="4774521"/>
            <a:ext cx="2590798" cy="19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BC007-D4EB-4E09-85E5-7254BE86477D}"/>
              </a:ext>
            </a:extLst>
          </p:cNvPr>
          <p:cNvSpPr txBox="1"/>
          <p:nvPr/>
        </p:nvSpPr>
        <p:spPr>
          <a:xfrm>
            <a:off x="97655" y="4774521"/>
            <a:ext cx="227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Montserrat" panose="020B0604020202020204" pitchFamily="2" charset="-52"/>
              </a:rPr>
              <a:t>Эллина Зверева</a:t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Montserrat" panose="020B0604020202020204" pitchFamily="2" charset="-52"/>
              </a:rPr>
              <a:t>легкая атлетика, диск, 2000</a:t>
            </a:r>
            <a:endParaRPr lang="ru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6A057-E89F-46F4-AAA9-3CFF3E2A8B20}"/>
              </a:ext>
            </a:extLst>
          </p:cNvPr>
          <p:cNvSpPr txBox="1"/>
          <p:nvPr/>
        </p:nvSpPr>
        <p:spPr>
          <a:xfrm>
            <a:off x="2831977" y="4774521"/>
            <a:ext cx="1826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Янина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Карольчик</a:t>
            </a:r>
            <a:br>
              <a:rPr lang="ru-RU" sz="1600" dirty="0"/>
            </a:br>
            <a:r>
              <a:rPr lang="ru-RU" sz="16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легкая атлетика, ядро, 2000</a:t>
            </a:r>
            <a:endParaRPr lang="ru-BY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8C07D-9DE7-488A-940A-A9588811EB26}"/>
              </a:ext>
            </a:extLst>
          </p:cNvPr>
          <p:cNvSpPr txBox="1"/>
          <p:nvPr/>
        </p:nvSpPr>
        <p:spPr>
          <a:xfrm>
            <a:off x="5293127" y="4756186"/>
            <a:ext cx="194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Юлия Нестеренко</a:t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легкая атлетика, 100 м, 2004</a:t>
            </a:r>
            <a:endParaRPr lang="ru-B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BF775-1901-47FB-92AF-1556A9FC4E94}"/>
              </a:ext>
            </a:extLst>
          </p:cNvPr>
          <p:cNvSpPr txBox="1"/>
          <p:nvPr/>
        </p:nvSpPr>
        <p:spPr>
          <a:xfrm>
            <a:off x="10706470" y="2590889"/>
            <a:ext cx="1036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иван</a:t>
            </a:r>
            <a:r>
              <a:rPr lang="ru-RU" dirty="0"/>
              <a:t> </a:t>
            </a:r>
            <a:r>
              <a:rPr lang="ru-RU" dirty="0" err="1"/>
              <a:t>тихон</a:t>
            </a:r>
            <a:r>
              <a:rPr lang="ru-RU" dirty="0"/>
              <a:t> (молот) - серебряный призер</a:t>
            </a:r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21B4F-A5DB-4EAE-A3E9-04D58707CE85}"/>
              </a:ext>
            </a:extLst>
          </p:cNvPr>
          <p:cNvSpPr txBox="1"/>
          <p:nvPr/>
        </p:nvSpPr>
        <p:spPr>
          <a:xfrm>
            <a:off x="7457243" y="5097686"/>
            <a:ext cx="116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оксана</a:t>
            </a:r>
            <a:r>
              <a:rPr lang="ru-RU" dirty="0"/>
              <a:t> </a:t>
            </a:r>
            <a:r>
              <a:rPr lang="ru-RU" dirty="0" err="1"/>
              <a:t>менькова</a:t>
            </a:r>
            <a:r>
              <a:rPr lang="ru-RU" dirty="0"/>
              <a:t> (молот) – чемпион;</a:t>
            </a:r>
            <a:endParaRPr lang="ru-BY" dirty="0"/>
          </a:p>
        </p:txBody>
      </p:sp>
      <p:pic>
        <p:nvPicPr>
          <p:cNvPr id="1036" name="Picture 12" descr="Ищете Кубки?Заходи и покупай.Только сегодня,лучшая цена.">
            <a:extLst>
              <a:ext uri="{FF2B5EF4-FFF2-40B4-BE49-F238E27FC236}">
                <a16:creationId xmlns:a16="http://schemas.microsoft.com/office/drawing/2014/main" id="{3004A917-8968-4F9A-A25A-B1F66292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212" y="351501"/>
            <a:ext cx="1889836" cy="17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2606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70</TotalTime>
  <Words>359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Corbel</vt:lpstr>
      <vt:lpstr>Gill Sans MT</vt:lpstr>
      <vt:lpstr>IBM Plex Sans</vt:lpstr>
      <vt:lpstr>Montserrat</vt:lpstr>
      <vt:lpstr>Посылка</vt:lpstr>
      <vt:lpstr>Легкая атлетика</vt:lpstr>
      <vt:lpstr>виды</vt:lpstr>
      <vt:lpstr>бег</vt:lpstr>
      <vt:lpstr>прыжки</vt:lpstr>
      <vt:lpstr>метание</vt:lpstr>
      <vt:lpstr>Белорусские чемпионы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</dc:title>
  <dc:creator>Iryna Nedokuneva</dc:creator>
  <cp:lastModifiedBy>Iryna Nedokuneva</cp:lastModifiedBy>
  <cp:revision>3</cp:revision>
  <dcterms:created xsi:type="dcterms:W3CDTF">2021-12-08T17:00:52Z</dcterms:created>
  <dcterms:modified xsi:type="dcterms:W3CDTF">2021-12-08T19:32:22Z</dcterms:modified>
</cp:coreProperties>
</file>