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3F1B-7BB4-4439-9E9E-5C98BF65B466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D5A0-4644-444B-A2D8-24F123CD7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35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3F1B-7BB4-4439-9E9E-5C98BF65B466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D5A0-4644-444B-A2D8-24F123CD7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364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3F1B-7BB4-4439-9E9E-5C98BF65B466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D5A0-4644-444B-A2D8-24F123CD7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20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3F1B-7BB4-4439-9E9E-5C98BF65B466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D5A0-4644-444B-A2D8-24F123CD7A4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2260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3F1B-7BB4-4439-9E9E-5C98BF65B466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D5A0-4644-444B-A2D8-24F123CD7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408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3F1B-7BB4-4439-9E9E-5C98BF65B466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D5A0-4644-444B-A2D8-24F123CD7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794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3F1B-7BB4-4439-9E9E-5C98BF65B466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D5A0-4644-444B-A2D8-24F123CD7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094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3F1B-7BB4-4439-9E9E-5C98BF65B466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D5A0-4644-444B-A2D8-24F123CD7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669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3F1B-7BB4-4439-9E9E-5C98BF65B466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D5A0-4644-444B-A2D8-24F123CD7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422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3F1B-7BB4-4439-9E9E-5C98BF65B466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D5A0-4644-444B-A2D8-24F123CD7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75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3F1B-7BB4-4439-9E9E-5C98BF65B466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D5A0-4644-444B-A2D8-24F123CD7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11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3F1B-7BB4-4439-9E9E-5C98BF65B466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D5A0-4644-444B-A2D8-24F123CD7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19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3F1B-7BB4-4439-9E9E-5C98BF65B466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D5A0-4644-444B-A2D8-24F123CD7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79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3F1B-7BB4-4439-9E9E-5C98BF65B466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D5A0-4644-444B-A2D8-24F123CD7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639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3F1B-7BB4-4439-9E9E-5C98BF65B466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D5A0-4644-444B-A2D8-24F123CD7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05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3F1B-7BB4-4439-9E9E-5C98BF65B466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D5A0-4644-444B-A2D8-24F123CD7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929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3F1B-7BB4-4439-9E9E-5C98BF65B466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D5A0-4644-444B-A2D8-24F123CD7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966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D3F1B-7BB4-4439-9E9E-5C98BF65B466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8D5A0-4644-444B-A2D8-24F123CD7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887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8081" y="3082159"/>
            <a:ext cx="9144000" cy="2387600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Franklin Gothic Heavy" panose="020B0903020102020204" pitchFamily="34" charset="0"/>
              </a:rPr>
              <a:t>Противостояние Запада и Востока </a:t>
            </a:r>
            <a:br>
              <a:rPr lang="ru-RU" b="1" i="1" dirty="0" smtClean="0">
                <a:solidFill>
                  <a:srgbClr val="C00000"/>
                </a:solidFill>
                <a:latin typeface="Franklin Gothic Heavy" panose="020B0903020102020204" pitchFamily="34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Franklin Gothic Heavy" panose="020B0903020102020204" pitchFamily="34" charset="0"/>
              </a:rPr>
              <a:t>(1960-1970)</a:t>
            </a:r>
            <a:endParaRPr lang="ru-RU" b="1" i="1" dirty="0">
              <a:solidFill>
                <a:srgbClr val="C00000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15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168" y="220717"/>
            <a:ext cx="12055832" cy="1326321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радиус </a:t>
            </a:r>
            <a:r>
              <a:rPr lang="ru-RU" sz="2800" dirty="0">
                <a:solidFill>
                  <a:srgbClr val="C00000"/>
                </a:solidFill>
              </a:rPr>
              <a:t>покрытия ракет дислоцированных на Кубе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38" y="1280815"/>
            <a:ext cx="7676491" cy="5445806"/>
          </a:xfrm>
        </p:spPr>
      </p:pic>
    </p:spTree>
    <p:extLst>
      <p:ext uri="{BB962C8B-B14F-4D97-AF65-F5344CB8AC3E}">
        <p14:creationId xmlns:p14="http://schemas.microsoft.com/office/powerpoint/2010/main" val="386388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29" y="982718"/>
            <a:ext cx="3229890" cy="309004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829" y="4109545"/>
            <a:ext cx="10027334" cy="2324804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ходе обмена посланиями между </a:t>
            </a:r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Кеннеди 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Хрущёвым было достигнуто компромиссное соглашение. Советское правительство обязалось вывести ракеты из Кубы. США дали обязательство не вторгаться на Кубу и через несколько месяцев убрали свои ракеты из Турции. Карибский кризис показал крайнюю опасность советско-американского противостояния для всего мира.</a:t>
            </a:r>
            <a:endParaRPr lang="ru-RU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967" y="945933"/>
            <a:ext cx="3375062" cy="3163612"/>
          </a:xfrm>
        </p:spPr>
      </p:pic>
    </p:spTree>
    <p:extLst>
      <p:ext uri="{BB962C8B-B14F-4D97-AF65-F5344CB8AC3E}">
        <p14:creationId xmlns:p14="http://schemas.microsoft.com/office/powerpoint/2010/main" val="182711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89185"/>
            <a:ext cx="10353761" cy="6474513"/>
          </a:xfrm>
        </p:spPr>
      </p:pic>
    </p:spTree>
    <p:extLst>
      <p:ext uri="{BB962C8B-B14F-4D97-AF65-F5344CB8AC3E}">
        <p14:creationId xmlns:p14="http://schemas.microsoft.com/office/powerpoint/2010/main" val="232338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264" y="2640584"/>
            <a:ext cx="10353761" cy="1326321"/>
          </a:xfrm>
        </p:spPr>
        <p:txBody>
          <a:bodyPr>
            <a:normAutofit/>
          </a:bodyPr>
          <a:lstStyle/>
          <a:p>
            <a:r>
              <a:rPr lang="ru-RU" sz="4800" u="sng" dirty="0" smtClean="0">
                <a:solidFill>
                  <a:srgbClr val="C00000"/>
                </a:solidFill>
              </a:rPr>
              <a:t>Война во </a:t>
            </a:r>
            <a:r>
              <a:rPr lang="ru-RU" sz="4800" u="sng" dirty="0" err="1" smtClean="0">
                <a:solidFill>
                  <a:srgbClr val="C00000"/>
                </a:solidFill>
              </a:rPr>
              <a:t>вьетнаме</a:t>
            </a:r>
            <a:endParaRPr lang="ru-RU" sz="4800" u="sng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7877" y="3714657"/>
            <a:ext cx="10353762" cy="369513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021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4" y="609600"/>
            <a:ext cx="10353761" cy="5917324"/>
          </a:xfrm>
        </p:spPr>
      </p:pic>
    </p:spTree>
    <p:extLst>
      <p:ext uri="{BB962C8B-B14F-4D97-AF65-F5344CB8AC3E}">
        <p14:creationId xmlns:p14="http://schemas.microsoft.com/office/powerpoint/2010/main" val="169458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241" y="334322"/>
            <a:ext cx="8902867" cy="6260122"/>
          </a:xfrm>
        </p:spPr>
      </p:pic>
    </p:spTree>
    <p:extLst>
      <p:ext uri="{BB962C8B-B14F-4D97-AF65-F5344CB8AC3E}">
        <p14:creationId xmlns:p14="http://schemas.microsoft.com/office/powerpoint/2010/main" val="7509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1186" y="2551770"/>
            <a:ext cx="9001462" cy="2387600"/>
          </a:xfrm>
        </p:spPr>
        <p:txBody>
          <a:bodyPr/>
          <a:lstStyle/>
          <a:p>
            <a:r>
              <a:rPr lang="ru-RU" b="0" dirty="0">
                <a:effectLst/>
              </a:rPr>
              <a:t> </a:t>
            </a:r>
            <a:r>
              <a:rPr lang="ru-RU" i="1" u="sng" dirty="0" smtClean="0">
                <a:solidFill>
                  <a:srgbClr val="C00000"/>
                </a:solidFill>
                <a:effectLst/>
              </a:rPr>
              <a:t>разрядка </a:t>
            </a:r>
            <a:r>
              <a:rPr lang="ru-RU" i="1" u="sng" dirty="0">
                <a:solidFill>
                  <a:srgbClr val="C00000"/>
                </a:solidFill>
                <a:effectLst/>
              </a:rPr>
              <a:t>отношений между Востоком и Западом</a:t>
            </a:r>
            <a:endParaRPr lang="ru-RU" i="1" u="sng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14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Шарль де </a:t>
            </a:r>
            <a:r>
              <a:rPr lang="ru-RU" dirty="0" err="1" smtClean="0">
                <a:solidFill>
                  <a:srgbClr val="C00000"/>
                </a:solidFill>
              </a:rPr>
              <a:t>голль</a:t>
            </a:r>
            <a:r>
              <a:rPr lang="ru-RU" dirty="0" smtClean="0">
                <a:solidFill>
                  <a:srgbClr val="C00000"/>
                </a:solidFill>
              </a:rPr>
              <a:t> в москве.1966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276" y="1578570"/>
            <a:ext cx="7627279" cy="5000905"/>
          </a:xfrm>
        </p:spPr>
      </p:pic>
    </p:spTree>
    <p:extLst>
      <p:ext uri="{BB962C8B-B14F-4D97-AF65-F5344CB8AC3E}">
        <p14:creationId xmlns:p14="http://schemas.microsoft.com/office/powerpoint/2010/main" val="23811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38" y="394431"/>
            <a:ext cx="9113074" cy="6080130"/>
          </a:xfrm>
        </p:spPr>
      </p:pic>
    </p:spTree>
    <p:extLst>
      <p:ext uri="{BB962C8B-B14F-4D97-AF65-F5344CB8AC3E}">
        <p14:creationId xmlns:p14="http://schemas.microsoft.com/office/powerpoint/2010/main" val="288810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1932" y="362391"/>
            <a:ext cx="4845735" cy="1326321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Канцлер </a:t>
            </a:r>
            <a:r>
              <a:rPr lang="ru-RU" dirty="0" err="1" smtClean="0">
                <a:solidFill>
                  <a:srgbClr val="C00000"/>
                </a:solidFill>
              </a:rPr>
              <a:t>брандт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48" y="1688712"/>
            <a:ext cx="7269382" cy="4774986"/>
          </a:xfrm>
        </p:spPr>
      </p:pic>
    </p:spTree>
    <p:extLst>
      <p:ext uri="{BB962C8B-B14F-4D97-AF65-F5344CB8AC3E}">
        <p14:creationId xmlns:p14="http://schemas.microsoft.com/office/powerpoint/2010/main" val="343417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599" y="207963"/>
            <a:ext cx="11689807" cy="3470658"/>
          </a:xfrm>
        </p:spPr>
        <p:txBody>
          <a:bodyPr/>
          <a:lstStyle/>
          <a:p>
            <a:r>
              <a:rPr lang="ru-RU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 Берлинский кризис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40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608" y="278150"/>
            <a:ext cx="7684342" cy="6262569"/>
          </a:xfrm>
        </p:spPr>
      </p:pic>
    </p:spTree>
    <p:extLst>
      <p:ext uri="{BB962C8B-B14F-4D97-AF65-F5344CB8AC3E}">
        <p14:creationId xmlns:p14="http://schemas.microsoft.com/office/powerpoint/2010/main" val="72082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type="title"/>
          </p:nvPr>
        </p:nvSpPr>
        <p:spPr>
          <a:xfrm>
            <a:off x="459828" y="388883"/>
            <a:ext cx="5184228" cy="6232634"/>
          </a:xfrm>
        </p:spPr>
        <p:txBody>
          <a:bodyPr>
            <a:normAutofit fontScale="90000"/>
          </a:bodyPr>
          <a:lstStyle/>
          <a:p>
            <a:r>
              <a:rPr lang="ru-RU" sz="22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Международная </a:t>
            </a:r>
            <a:r>
              <a:rPr lang="ru-RU" sz="1800" b="1" dirty="0">
                <a:solidFill>
                  <a:srgbClr val="C00000"/>
                </a:solidFill>
              </a:rPr>
              <a:t>обстановка вокруг Западного Берлина продолжала обостряться. С ноября 1958 г. Поскольку Женевское совещание министров иностранных дел в 1959 г. не решило проблему статуса Берлина, на май 1960 г. был намечен созыв конференции руководителей </a:t>
            </a:r>
            <a:r>
              <a:rPr lang="ru-RU" sz="1800" b="1" dirty="0" err="1">
                <a:solidFill>
                  <a:srgbClr val="C00000"/>
                </a:solidFill>
              </a:rPr>
              <a:t>США,Великобритании,Франции</a:t>
            </a:r>
            <a:r>
              <a:rPr lang="ru-RU" sz="1800" b="1" dirty="0">
                <a:solidFill>
                  <a:srgbClr val="C00000"/>
                </a:solidFill>
              </a:rPr>
              <a:t> и СССР. Но, накануне 1 мая 1960 г. под Свердловском был сбит американский разведывательный самолёт У-2. Власти США считали, что </a:t>
            </a:r>
            <a:r>
              <a:rPr lang="ru-RU" sz="1800" b="1" dirty="0" smtClean="0">
                <a:solidFill>
                  <a:srgbClr val="C00000"/>
                </a:solidFill>
              </a:rPr>
              <a:t>пилот-</a:t>
            </a:r>
            <a:r>
              <a:rPr lang="ru-RU" sz="1800" b="1" dirty="0" err="1" smtClean="0">
                <a:solidFill>
                  <a:srgbClr val="C00000"/>
                </a:solidFill>
              </a:rPr>
              <a:t>Фрэнсис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</a:rPr>
              <a:t>Пауэрс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>
                <a:solidFill>
                  <a:srgbClr val="C00000"/>
                </a:solidFill>
              </a:rPr>
              <a:t>погиб и отрицали шпионский характер полёта. Однако лётчик оказался жив и дал показания, свидетельствовавшие о преднамеренном нарушении им воздушного пространства над СССР.</a:t>
            </a:r>
            <a:br>
              <a:rPr lang="ru-RU" sz="1800" b="1" dirty="0">
                <a:solidFill>
                  <a:srgbClr val="C00000"/>
                </a:solidFill>
              </a:rPr>
            </a:br>
            <a:r>
              <a:rPr lang="ru-RU" sz="1800" b="1" dirty="0">
                <a:solidFill>
                  <a:srgbClr val="C00000"/>
                </a:solidFill>
              </a:rPr>
              <a:t> </a:t>
            </a:r>
            <a:br>
              <a:rPr lang="ru-RU" sz="1800" b="1" dirty="0">
                <a:solidFill>
                  <a:srgbClr val="C00000"/>
                </a:solidFill>
              </a:rPr>
            </a:b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720" y="558468"/>
            <a:ext cx="4864538" cy="6063049"/>
          </a:xfrm>
        </p:spPr>
      </p:pic>
    </p:spTree>
    <p:extLst>
      <p:ext uri="{BB962C8B-B14F-4D97-AF65-F5344CB8AC3E}">
        <p14:creationId xmlns:p14="http://schemas.microsoft.com/office/powerpoint/2010/main" val="12361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538" y="651606"/>
            <a:ext cx="3069021" cy="3211955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318" y="720969"/>
            <a:ext cx="3414432" cy="31425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305" y="4361793"/>
            <a:ext cx="10353761" cy="2228193"/>
          </a:xfrm>
        </p:spPr>
        <p:txBody>
          <a:bodyPr>
            <a:noAutofit/>
          </a:bodyPr>
          <a:lstStyle/>
          <a:p>
            <a:r>
              <a:rPr lang="ru-RU" sz="1800" i="1" dirty="0">
                <a:solidFill>
                  <a:srgbClr val="C00000"/>
                </a:solidFill>
                <a:effectLst/>
              </a:rPr>
              <a:t>На открывшемся 16 мая 1960 г. в Париже совещании </a:t>
            </a:r>
            <a:r>
              <a:rPr lang="ru-RU" sz="1800" i="1" dirty="0" err="1">
                <a:solidFill>
                  <a:srgbClr val="C00000"/>
                </a:solidFill>
                <a:effectLst/>
              </a:rPr>
              <a:t>Н.С.Хрущёв</a:t>
            </a:r>
            <a:r>
              <a:rPr lang="ru-RU" sz="1800" i="1" dirty="0">
                <a:solidFill>
                  <a:srgbClr val="C00000"/>
                </a:solidFill>
                <a:effectLst/>
              </a:rPr>
              <a:t> потребовал от президент США </a:t>
            </a:r>
            <a:r>
              <a:rPr lang="ru-RU" sz="1800" i="1" dirty="0" err="1" smtClean="0">
                <a:solidFill>
                  <a:srgbClr val="C00000"/>
                </a:solidFill>
                <a:effectLst/>
              </a:rPr>
              <a:t>ЭЙзенхауэра</a:t>
            </a:r>
            <a:r>
              <a:rPr lang="ru-RU" sz="1800" i="1" dirty="0" smtClean="0">
                <a:solidFill>
                  <a:srgbClr val="C00000"/>
                </a:solidFill>
                <a:effectLst/>
              </a:rPr>
              <a:t> </a:t>
            </a:r>
            <a:r>
              <a:rPr lang="ru-RU" sz="1800" i="1" dirty="0">
                <a:solidFill>
                  <a:srgbClr val="C00000"/>
                </a:solidFill>
                <a:effectLst/>
              </a:rPr>
              <a:t>принести извинения за этот инцидент и запретить дальнейшие полёты американских самолётов над советской территорией, а также показать виновных. Но тот отказался выполнить эти условия. Советская делегация покинула Париж, конференция была сорвана. СССР отменил официальный визит президента США, намеченный на осень 1960 г.</a:t>
            </a:r>
            <a:br>
              <a:rPr lang="ru-RU" sz="1800" i="1" dirty="0">
                <a:solidFill>
                  <a:srgbClr val="C00000"/>
                </a:solidFill>
                <a:effectLst/>
              </a:rPr>
            </a:br>
            <a:r>
              <a:rPr lang="ru-RU" sz="1800" i="1" dirty="0">
                <a:solidFill>
                  <a:srgbClr val="C00000"/>
                </a:solidFill>
                <a:effectLst/>
              </a:rPr>
              <a:t> </a:t>
            </a:r>
            <a:br>
              <a:rPr lang="ru-RU" sz="1800" i="1" dirty="0">
                <a:solidFill>
                  <a:srgbClr val="C00000"/>
                </a:solidFill>
                <a:effectLst/>
              </a:rPr>
            </a:br>
            <a:endParaRPr lang="ru-RU" sz="1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4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9256" y="336331"/>
            <a:ext cx="6233100" cy="6169572"/>
          </a:xfrm>
        </p:spPr>
        <p:txBody>
          <a:bodyPr>
            <a:normAutofit/>
          </a:bodyPr>
          <a:lstStyle/>
          <a:p>
            <a:r>
              <a:rPr lang="ru-RU" sz="2000" i="1" dirty="0">
                <a:solidFill>
                  <a:srgbClr val="C00000"/>
                </a:solidFill>
                <a:effectLst/>
              </a:rPr>
              <a:t>В июне 1961, состоялась встреча </a:t>
            </a:r>
            <a:r>
              <a:rPr lang="ru-RU" sz="2000" i="1" dirty="0" err="1" smtClean="0">
                <a:solidFill>
                  <a:srgbClr val="C00000"/>
                </a:solidFill>
                <a:effectLst/>
              </a:rPr>
              <a:t>Хрушёва</a:t>
            </a:r>
            <a:r>
              <a:rPr lang="ru-RU" sz="2000" i="1" dirty="0" smtClean="0">
                <a:solidFill>
                  <a:srgbClr val="C00000"/>
                </a:solidFill>
                <a:effectLst/>
              </a:rPr>
              <a:t> </a:t>
            </a:r>
            <a:r>
              <a:rPr lang="ru-RU" sz="2000" i="1" dirty="0">
                <a:solidFill>
                  <a:srgbClr val="C00000"/>
                </a:solidFill>
                <a:effectLst/>
              </a:rPr>
              <a:t>с новым президентом США Дж. </a:t>
            </a:r>
            <a:r>
              <a:rPr lang="ru-RU" sz="2000" i="1" dirty="0" err="1">
                <a:solidFill>
                  <a:srgbClr val="C00000"/>
                </a:solidFill>
                <a:effectLst/>
              </a:rPr>
              <a:t>Кeннеди</a:t>
            </a:r>
            <a:r>
              <a:rPr lang="ru-RU" sz="2000" i="1" dirty="0">
                <a:solidFill>
                  <a:srgbClr val="C00000"/>
                </a:solidFill>
                <a:effectLst/>
              </a:rPr>
              <a:t>. Советский руководитель потребовал подписать мирный договор с Германией, а также заявил, что весь Берлин является территорией ГДР, которую должны покинуть войска других государств. Дж. Кеннеди проявил твёрдость и заявил, что США будут воевать за Западный Берлин. В это время в Берлине усилилось идеологическое и военно-политическое противостояние между Востоком и Западом. Многие жители ГДР, особенно Восточного Берлина, тысячами уезжали в ФРГ.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sz="1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90" y="788282"/>
            <a:ext cx="4950373" cy="4980255"/>
          </a:xfrm>
        </p:spPr>
      </p:pic>
    </p:spTree>
    <p:extLst>
      <p:ext uri="{BB962C8B-B14F-4D97-AF65-F5344CB8AC3E}">
        <p14:creationId xmlns:p14="http://schemas.microsoft.com/office/powerpoint/2010/main" val="79658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02" y="746299"/>
            <a:ext cx="3873612" cy="287972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11" y="3794288"/>
            <a:ext cx="3674473" cy="2879725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631" y="262823"/>
            <a:ext cx="6142348" cy="481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6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53"/>
            <a:ext cx="12192000" cy="6845848"/>
          </a:xfrm>
        </p:spPr>
      </p:pic>
    </p:spTree>
    <p:extLst>
      <p:ext uri="{BB962C8B-B14F-4D97-AF65-F5344CB8AC3E}">
        <p14:creationId xmlns:p14="http://schemas.microsoft.com/office/powerpoint/2010/main" val="69693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264" y="2640584"/>
            <a:ext cx="10353761" cy="1326321"/>
          </a:xfrm>
        </p:spPr>
        <p:txBody>
          <a:bodyPr>
            <a:normAutofit/>
          </a:bodyPr>
          <a:lstStyle/>
          <a:p>
            <a:r>
              <a:rPr lang="ru-RU" sz="4800" u="sng" dirty="0" smtClean="0">
                <a:solidFill>
                  <a:srgbClr val="C00000"/>
                </a:solidFill>
              </a:rPr>
              <a:t>Карибский кризис</a:t>
            </a:r>
            <a:endParaRPr lang="ru-RU" sz="4800" u="sng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7877" y="3714657"/>
            <a:ext cx="10353762" cy="369513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14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611" y="264683"/>
            <a:ext cx="4919889" cy="1326321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Фидель Кастро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395" y="1439918"/>
            <a:ext cx="7792423" cy="5202125"/>
          </a:xfrm>
        </p:spPr>
      </p:pic>
    </p:spTree>
    <p:extLst>
      <p:ext uri="{BB962C8B-B14F-4D97-AF65-F5344CB8AC3E}">
        <p14:creationId xmlns:p14="http://schemas.microsoft.com/office/powerpoint/2010/main" val="396891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146</TotalTime>
  <Words>227</Words>
  <Application>Microsoft Office PowerPoint</Application>
  <PresentationFormat>Широкоэкранный</PresentationFormat>
  <Paragraphs>13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Bookman Old Style</vt:lpstr>
      <vt:lpstr>Franklin Gothic Heavy</vt:lpstr>
      <vt:lpstr>Rockwell</vt:lpstr>
      <vt:lpstr>Damask</vt:lpstr>
      <vt:lpstr>Противостояние Запада и Востока  (1960-1970)</vt:lpstr>
      <vt:lpstr>Второй Берлинский кризис</vt:lpstr>
      <vt:lpstr>  Международная обстановка вокруг Западного Берлина продолжала обостряться. С ноября 1958 г. Поскольку Женевское совещание министров иностранных дел в 1959 г. не решило проблему статуса Берлина, на май 1960 г. был намечен созыв конференции руководителей США,Великобритании,Франции и СССР. Но, накануне 1 мая 1960 г. под Свердловском был сбит американский разведывательный самолёт У-2. Власти США считали, что пилот-Фрэнсис Пауэрс погиб и отрицали шпионский характер полёта. Однако лётчик оказался жив и дал показания, свидетельствовавшие о преднамеренном нарушении им воздушного пространства над СССР.   </vt:lpstr>
      <vt:lpstr>На открывшемся 16 мая 1960 г. в Париже совещании Н.С.Хрущёв потребовал от президент США ЭЙзенхауэра принести извинения за этот инцидент и запретить дальнейшие полёты американских самолётов над советской территорией, а также показать виновных. Но тот отказался выполнить эти условия. Советская делегация покинула Париж, конференция была сорвана. СССР отменил официальный визит президента США, намеченный на осень 1960 г.   </vt:lpstr>
      <vt:lpstr>В июне 1961, состоялась встреча Хрушёва с новым президентом США Дж. Кeннеди. Советский руководитель потребовал подписать мирный договор с Германией, а также заявил, что весь Берлин является территорией ГДР, которую должны покинуть войска других государств. Дж. Кеннеди проявил твёрдость и заявил, что США будут воевать за Западный Берлин. В это время в Берлине усилилось идеологическое и военно-политическое противостояние между Востоком и Западом. Многие жители ГДР, особенно Восточного Берлина, тысячами уезжали в ФРГ. </vt:lpstr>
      <vt:lpstr>Презентация PowerPoint</vt:lpstr>
      <vt:lpstr>Презентация PowerPoint</vt:lpstr>
      <vt:lpstr>Карибский кризис</vt:lpstr>
      <vt:lpstr>Фидель Кастро</vt:lpstr>
      <vt:lpstr>радиус покрытия ракет дислоцированных на Кубе</vt:lpstr>
      <vt:lpstr>В ходе обмена посланиями между Кеннеди и Хрущёвым было достигнуто компромиссное соглашение. Советское правительство обязалось вывести ракеты из Кубы. США дали обязательство не вторгаться на Кубу и через несколько месяцев убрали свои ракеты из Турции. Карибский кризис показал крайнюю опасность советско-американского противостояния для всего мира.</vt:lpstr>
      <vt:lpstr>Презентация PowerPoint</vt:lpstr>
      <vt:lpstr>Война во вьетнаме</vt:lpstr>
      <vt:lpstr>Презентация PowerPoint</vt:lpstr>
      <vt:lpstr>Презентация PowerPoint</vt:lpstr>
      <vt:lpstr> разрядка отношений между Востоком и Западом</vt:lpstr>
      <vt:lpstr>Шарль де голль в москве.1966</vt:lpstr>
      <vt:lpstr>Презентация PowerPoint</vt:lpstr>
      <vt:lpstr>Канцлер брандт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18</cp:revision>
  <dcterms:created xsi:type="dcterms:W3CDTF">2020-01-18T09:56:11Z</dcterms:created>
  <dcterms:modified xsi:type="dcterms:W3CDTF">2020-01-18T12:23:08Z</dcterms:modified>
</cp:coreProperties>
</file>