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82" r:id="rId3"/>
    <p:sldId id="285" r:id="rId4"/>
    <p:sldId id="260" r:id="rId5"/>
    <p:sldId id="266" r:id="rId6"/>
    <p:sldId id="268" r:id="rId7"/>
    <p:sldId id="269" r:id="rId8"/>
    <p:sldId id="270" r:id="rId9"/>
    <p:sldId id="283" r:id="rId10"/>
    <p:sldId id="272" r:id="rId11"/>
    <p:sldId id="273" r:id="rId12"/>
    <p:sldId id="274" r:id="rId13"/>
    <p:sldId id="275" r:id="rId14"/>
    <p:sldId id="276" r:id="rId15"/>
    <p:sldId id="287" r:id="rId16"/>
    <p:sldId id="278" r:id="rId1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85" d="100"/>
          <a:sy n="85" d="100"/>
        </p:scale>
        <p:origin x="12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0588DD-9BF5-4F21-88FA-2620DC5FB9E8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290BE89-6BBF-4FDB-9B70-E8D2EA38A6FD}" type="slidenum">
              <a:rPr lang="ru-RU" altLang="be-BY"/>
              <a:pPr>
                <a:defRPr/>
              </a:pPr>
              <a:t>‹#›</a:t>
            </a:fld>
            <a:endParaRPr lang="ru-RU" altLang="be-BY"/>
          </a:p>
        </p:txBody>
      </p:sp>
    </p:spTree>
    <p:extLst>
      <p:ext uri="{BB962C8B-B14F-4D97-AF65-F5344CB8AC3E}">
        <p14:creationId xmlns:p14="http://schemas.microsoft.com/office/powerpoint/2010/main" val="883981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be-BY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129684-3C37-42F3-B5E8-B86707798DAA}" type="slidenum">
              <a:rPr lang="ru-RU" altLang="be-BY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altLang="be-BY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F93A5-F0DC-4A30-8478-CF17E5526607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129370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3EF9E-6D23-4EA6-A459-C64585DCA149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79000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111B5-E913-404D-AC9C-6C0AF131C78D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86554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D85B3-0B6A-4FC1-938B-098FDA5D1816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117443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8670-7621-41CB-808A-07501781E0CE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195463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63E03-EB0D-4FA1-8127-395542E7E7D7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312542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81E1-74E2-4645-ACF0-1722B79863E2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319897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D245B-A252-46C9-B050-1334418D226E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349588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FB9E9-5B2C-455C-BE3D-3589E930C30C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377328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DEAD-2DE4-4CFA-8F07-A7E37D945D9E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227141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8CBBF-BBCD-4A12-86AB-C9693D2B5706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56200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be-BY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be-BY"/>
              <a:t>Haga clic para modificar el estilo de texto del patrón</a:t>
            </a:r>
          </a:p>
          <a:p>
            <a:pPr lvl="1"/>
            <a:r>
              <a:rPr lang="es-ES" altLang="be-BY"/>
              <a:t>Segundo nivel</a:t>
            </a:r>
          </a:p>
          <a:p>
            <a:pPr lvl="2"/>
            <a:r>
              <a:rPr lang="es-ES" altLang="be-BY"/>
              <a:t>Tercer nivel</a:t>
            </a:r>
          </a:p>
          <a:p>
            <a:pPr lvl="3"/>
            <a:r>
              <a:rPr lang="es-ES" altLang="be-BY"/>
              <a:t>Cuarto nivel</a:t>
            </a:r>
          </a:p>
          <a:p>
            <a:pPr lvl="4"/>
            <a:r>
              <a:rPr lang="es-ES" altLang="be-BY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82D4444-E51A-430F-BC92-1B2D386C4043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59" y="188640"/>
            <a:ext cx="4978896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rgbClr val="7030A0"/>
                </a:solidFill>
              </a:rPr>
              <a:t>Медиатексты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4" name="Picture 2" descr="C:\Users\TVOI\Downloads\861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475037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104E0-C9D6-4980-91B9-2BBC4AAE3B4D}"/>
              </a:ext>
            </a:extLst>
          </p:cNvPr>
          <p:cNvSpPr txBox="1"/>
          <p:nvPr/>
        </p:nvSpPr>
        <p:spPr>
          <a:xfrm>
            <a:off x="375652" y="1037049"/>
            <a:ext cx="514461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BY" dirty="0"/>
              <a:t>Радио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Т</a:t>
            </a:r>
            <a:r>
              <a:rPr lang="ru-BY" dirty="0" err="1"/>
              <a:t>елевидение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 Печатные периодические издания: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	</a:t>
            </a:r>
            <a:r>
              <a:rPr lang="ru-BY" dirty="0"/>
              <a:t> газеты, журналы, бюллетени…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Плакаты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Фильмы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Музыкальные записи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 Книги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 Рекламные щиты и другие виды уличной рекламы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Логотипы на одежде, обуви, чашках…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Географические карты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Плакаты и флаеры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Монеты и банкноты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Пакеты, прочая упаковка с изображениями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 ..........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b="1" dirty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be-BY" b="1"/>
              <a:t>Схема анализа плаката</a:t>
            </a:r>
            <a:r>
              <a:rPr lang="ru-RU" altLang="be-BY"/>
              <a:t>.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ru-RU" altLang="be-BY" sz="2800" b="1" i="1"/>
              <a:t>Определите событие которому посвящён плакат.</a:t>
            </a:r>
          </a:p>
          <a:p>
            <a:r>
              <a:rPr lang="ru-RU" altLang="be-BY" sz="2800" b="1" i="1"/>
              <a:t>Определите по чьему политическому заказу и для какой аудитории он сделан.</a:t>
            </a:r>
          </a:p>
          <a:p>
            <a:r>
              <a:rPr lang="ru-RU" altLang="be-BY" sz="2800" b="1" i="1"/>
              <a:t>Проанализируйте персонажи и символы плаката.</a:t>
            </a:r>
          </a:p>
          <a:p>
            <a:r>
              <a:rPr lang="ru-RU" altLang="be-BY" sz="2800" b="1" i="1"/>
              <a:t>Обратите внимание какие фигуры вынесены на передний план и какие на задний план.</a:t>
            </a:r>
          </a:p>
          <a:p>
            <a:r>
              <a:rPr lang="ru-RU" altLang="be-BY" sz="2800" b="1" i="1"/>
              <a:t>Сформулируйте какое послание плакат должен был донести до аудитории.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VOI\Downloads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849153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/>
              <a:t>Этапы визуального мышления.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357296"/>
          <a:ext cx="8429684" cy="514354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421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58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</a:rPr>
                        <a:t>Посмотреть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Собрать информацию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8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</a:rPr>
                        <a:t>2. Увидеть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Отобрать и сгруппировать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8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</a:rPr>
                        <a:t>3. Вообразить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Увидеть того, чего нет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88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</a:rPr>
                        <a:t>4. Показать другим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Объяснить 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be-BY" sz="9600" b="1"/>
              <a:t>г</a:t>
            </a:r>
          </a:p>
        </p:txBody>
      </p:sp>
      <p:pic>
        <p:nvPicPr>
          <p:cNvPr id="21507" name="Picture 2" descr="https://upload.wikimedia.org/wikipedia/commons/thumb/f/fb/Map_of_Buriat-MongolASSR.png/300px-Map_of_Buriat-MongolASS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2938"/>
            <a:ext cx="32194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ttp://sciencemagic.ru/wp-content/uploads/2012/05/clip_image002_thumb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642938"/>
            <a:ext cx="313848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http://bagazhznaniy.ru/wp-content/uploads/2014/03/%D0%9D%D0%B0%D1%81%D0%B5%D0%BB%D0%B5%D0%BD%D0%B8%D0%B5-%D0%9A%D1%80%D1%8B%D0%BC%D0%B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143250"/>
            <a:ext cx="238283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2951163" cy="3341687"/>
          </a:xfrm>
        </p:spPr>
      </p:pic>
      <p:pic>
        <p:nvPicPr>
          <p:cNvPr id="2253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79388"/>
            <a:ext cx="2586038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060575"/>
            <a:ext cx="310197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79413"/>
            <a:ext cx="4014787" cy="3582987"/>
          </a:xfrm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be-BY" sz="8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Р..</a:t>
            </a:r>
          </a:p>
        </p:txBody>
      </p:sp>
      <p:pic>
        <p:nvPicPr>
          <p:cNvPr id="2355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00513"/>
            <a:ext cx="4392613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81225"/>
            <a:ext cx="2879725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5572125" cy="928688"/>
          </a:xfrm>
        </p:spPr>
        <p:txBody>
          <a:bodyPr/>
          <a:lstStyle/>
          <a:p>
            <a:r>
              <a:rPr lang="be-BY" altLang="be-BY" sz="3600">
                <a:solidFill>
                  <a:srgbClr val="C00000"/>
                </a:solidFill>
              </a:rPr>
              <a:t>Анализ видеоролика</a:t>
            </a:r>
            <a:endParaRPr lang="ru-RU" altLang="be-BY" sz="3600">
              <a:solidFill>
                <a:srgbClr val="C00000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57188" y="714375"/>
            <a:ext cx="8358187" cy="585787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be-BY" sz="2400"/>
              <a:t>Цель:</a:t>
            </a:r>
            <a:r>
              <a:rPr lang="ru-RU" altLang="be-BY"/>
              <a:t> </a:t>
            </a:r>
            <a:r>
              <a:rPr lang="ru-RU" altLang="be-BY" sz="2400"/>
              <a:t>определить приёмы манипуляции в предложенном медиатексте.</a:t>
            </a:r>
          </a:p>
          <a:p>
            <a:pPr>
              <a:buFontTx/>
              <a:buNone/>
            </a:pPr>
            <a:r>
              <a:rPr lang="ru-RU" altLang="be-BY" sz="2400"/>
              <a:t>              </a:t>
            </a:r>
            <a:r>
              <a:rPr lang="be-BY" altLang="be-BY" sz="2400"/>
              <a:t> Вопросы к медиатексту</a:t>
            </a:r>
            <a:r>
              <a:rPr lang="be-BY" altLang="be-BY"/>
              <a:t>.</a:t>
            </a:r>
          </a:p>
          <a:p>
            <a:pPr>
              <a:buFontTx/>
              <a:buNone/>
            </a:pPr>
            <a:r>
              <a:rPr lang="be-BY" altLang="be-BY" sz="2400"/>
              <a:t>1. Кто является целевой аудиторией данного медиатекста?</a:t>
            </a:r>
          </a:p>
          <a:p>
            <a:pPr>
              <a:buFontTx/>
              <a:buNone/>
            </a:pPr>
            <a:r>
              <a:rPr lang="be-BY" altLang="be-BY" sz="2400"/>
              <a:t>2.Какая главная идея доводится в данном видео?</a:t>
            </a:r>
          </a:p>
          <a:p>
            <a:pPr>
              <a:buFontTx/>
              <a:buNone/>
            </a:pPr>
            <a:r>
              <a:rPr lang="be-BY" altLang="be-BY" sz="2400"/>
              <a:t>3. Используются ли в данном видео манипулятивные приёмы?</a:t>
            </a:r>
          </a:p>
          <a:p>
            <a:pPr>
              <a:buFontTx/>
              <a:buNone/>
            </a:pPr>
            <a:r>
              <a:rPr lang="be-BY" altLang="be-BY" sz="2400"/>
              <a:t>4. Можете ли вы их перечислить?</a:t>
            </a:r>
          </a:p>
          <a:p>
            <a:pPr>
              <a:buFontTx/>
              <a:buNone/>
            </a:pPr>
            <a:r>
              <a:rPr lang="be-BY" altLang="be-BY" sz="2400"/>
              <a:t>5. Как защитить себя от манипуляций? Какие навыки нужно формировать, чтобы защитится от манипуляций?</a:t>
            </a:r>
          </a:p>
          <a:p>
            <a:pPr>
              <a:buFontTx/>
              <a:buNone/>
            </a:pPr>
            <a:endParaRPr lang="be-BY" altLang="be-BY" sz="2400"/>
          </a:p>
          <a:p>
            <a:pPr>
              <a:buFontTx/>
              <a:buNone/>
            </a:pPr>
            <a:endParaRPr lang="ru-RU" altLang="be-BY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642938" y="1928813"/>
            <a:ext cx="78581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3600" b="1" dirty="0" err="1">
                <a:solidFill>
                  <a:srgbClr val="7030A0"/>
                </a:solidFill>
              </a:rPr>
              <a:t>Медиатекст</a:t>
            </a:r>
            <a:r>
              <a:rPr lang="ru-RU" altLang="be-BY" sz="3600" b="1" dirty="0"/>
              <a:t>-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3600" b="1" dirty="0"/>
              <a:t>сообщение изложенное в любом виде или жанре медиа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3600" b="1" dirty="0"/>
              <a:t>(газетная статья, видеофильм, телепередача и прочее)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be-BY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be-BY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2400" dirty="0"/>
              <a:t> 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60007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Медиаобразование  - процесс развития личности с помощью и на материале средств массовой коммуникации (медиа) с целью формирования культуры общения с медиа, творческих, коммуникативных способностей, критического мышления, умений полноценного восприятия, интерпретации, анализа и оценки медиатекстов, обучения различным формам самовыражения при помощи медиатехники</a:t>
            </a:r>
            <a:r>
              <a:rPr lang="ru-RU" altLang="be-BY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altLang="be-BY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be-BY" sz="1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1571625" y="3143250"/>
            <a:ext cx="714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Медиакомпетентность педагога  – совокупность его мотивов, знаний, умений, способностей , способствующих медиаобразовательной деятельности в аудитории различного возраста</a:t>
            </a: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2286000" y="4786313"/>
            <a:ext cx="657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Медиаграмотность — совокупность навыков и умений, которые позволяют людям анализировать, оценивать и создавать сообщения в разных видах медиа, жанрах и формах.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TVOI\Downloads\FhkxfZy52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be-BY" sz="3200" dirty="0"/>
              <a:t>Деньги как </a:t>
            </a:r>
            <a:r>
              <a:rPr lang="ru-RU" altLang="be-BY" sz="3200" dirty="0" err="1"/>
              <a:t>медиатекст</a:t>
            </a:r>
            <a:endParaRPr lang="ru-RU" altLang="be-BY" dirty="0"/>
          </a:p>
        </p:txBody>
      </p:sp>
      <p:pic>
        <p:nvPicPr>
          <p:cNvPr id="5" name="Содержимое 4" descr="2f22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285728"/>
            <a:ext cx="3071834" cy="3214710"/>
          </a:xfrm>
          <a:effectLst>
            <a:softEdge rad="112500"/>
          </a:effectLst>
        </p:spPr>
      </p:pic>
      <p:sp>
        <p:nvSpPr>
          <p:cNvPr id="12292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be-BY" sz="2000" b="1"/>
              <a:t>1.Что мы видим на денежных единицах?</a:t>
            </a:r>
          </a:p>
          <a:p>
            <a:r>
              <a:rPr lang="ru-RU" altLang="be-BY" sz="2000" b="1"/>
              <a:t>2. Что мы можем сказать про систему ценностей этих стран?</a:t>
            </a:r>
          </a:p>
          <a:p>
            <a:r>
              <a:rPr lang="ru-RU" altLang="be-BY" sz="2000" b="1"/>
              <a:t>3. Чем страны хотят похвалиться?</a:t>
            </a:r>
          </a:p>
          <a:p>
            <a:r>
              <a:rPr lang="ru-RU" altLang="be-BY" sz="2000" b="1"/>
              <a:t>4. Какие символы и языки можно увидеть на купюрах?</a:t>
            </a:r>
          </a:p>
          <a:p>
            <a:r>
              <a:rPr lang="ru-RU" altLang="be-BY" sz="2000" b="1"/>
              <a:t>5. Чтобы вы предложили в качестве изображения на деньгах?</a:t>
            </a:r>
          </a:p>
        </p:txBody>
      </p:sp>
      <p:pic>
        <p:nvPicPr>
          <p:cNvPr id="3074" name="Picture 2" descr="C:\Users\TVOI\Downloads\w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290"/>
            <a:ext cx="228601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TVOI\Downloads\Denis4-800x3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857628"/>
            <a:ext cx="521497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be-BY" b="1"/>
              <a:t>Схема анализа фотографии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be-BY" sz="2400" b="1" i="1"/>
              <a:t>Опишите людей которых вы видите на фото?</a:t>
            </a:r>
          </a:p>
          <a:p>
            <a:r>
              <a:rPr lang="ru-RU" altLang="be-BY" sz="2400" b="1" i="1"/>
              <a:t>Опишите, что вы видите на заднем/переднем плане?</a:t>
            </a:r>
          </a:p>
          <a:p>
            <a:r>
              <a:rPr lang="ru-RU" altLang="be-BY" sz="2400" b="1" i="1"/>
              <a:t>Что происходит на этой фотографии?</a:t>
            </a:r>
          </a:p>
          <a:p>
            <a:r>
              <a:rPr lang="ru-RU" altLang="be-BY" sz="2400" b="1" i="1"/>
              <a:t>Время когда была сделана эта фотография.?</a:t>
            </a:r>
          </a:p>
          <a:p>
            <a:r>
              <a:rPr lang="ru-RU" altLang="be-BY" sz="2400" b="1" i="1"/>
              <a:t>Это постановочная фотография?</a:t>
            </a:r>
          </a:p>
          <a:p>
            <a:r>
              <a:rPr lang="ru-RU" altLang="be-BY" sz="2400" b="1" i="1"/>
              <a:t>На какие вопросы фотография не может ответить?</a:t>
            </a:r>
          </a:p>
          <a:p>
            <a:r>
              <a:rPr lang="ru-RU" altLang="be-BY" sz="2400" b="1" i="1"/>
              <a:t>Помогла ли вам фотография получить новые знания?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VOI\Downloads\фото семинар\465412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939800"/>
          </a:xfrm>
        </p:spPr>
        <p:txBody>
          <a:bodyPr/>
          <a:lstStyle/>
          <a:p>
            <a:r>
              <a:rPr lang="ru-RU" altLang="be-BY"/>
              <a:t>Нью-Йорк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be-BY"/>
              <a:t>Начало 20 века</a:t>
            </a:r>
          </a:p>
        </p:txBody>
      </p:sp>
      <p:pic>
        <p:nvPicPr>
          <p:cNvPr id="15364" name="Содержимое 6" descr="47662_80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78100"/>
            <a:ext cx="4497388" cy="3565525"/>
          </a:xfrm>
        </p:spPr>
      </p:pic>
      <p:sp>
        <p:nvSpPr>
          <p:cNvPr id="1536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altLang="be-BY"/>
              <a:t>Начало 21 века</a:t>
            </a:r>
          </a:p>
        </p:txBody>
      </p:sp>
      <p:pic>
        <p:nvPicPr>
          <p:cNvPr id="15366" name="Содержимое 7" descr="new-york03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2571750"/>
            <a:ext cx="4714875" cy="35718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be-BY"/>
              <a:t>Референдум 1938 в Австрии и референдум 2014 в Крыму.</a:t>
            </a:r>
          </a:p>
        </p:txBody>
      </p:sp>
      <p:pic>
        <p:nvPicPr>
          <p:cNvPr id="16387" name="Содержимое 5" descr="imag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2000250"/>
            <a:ext cx="4214813" cy="3786188"/>
          </a:xfrm>
        </p:spPr>
      </p:pic>
      <p:pic>
        <p:nvPicPr>
          <p:cNvPr id="16388" name="Содержимое 3" descr="300px-Stimmzettel-Anschluss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" y="2000250"/>
            <a:ext cx="4367213" cy="38576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451</Words>
  <Application>Microsoft Office PowerPoint</Application>
  <PresentationFormat>Экран (4:3)</PresentationFormat>
  <Paragraphs>71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Diseño predeterminado</vt:lpstr>
      <vt:lpstr>Медиатексты</vt:lpstr>
      <vt:lpstr>Презентация PowerPoint</vt:lpstr>
      <vt:lpstr>Презентация PowerPoint</vt:lpstr>
      <vt:lpstr>Презентация PowerPoint</vt:lpstr>
      <vt:lpstr>Деньги как медиатекст</vt:lpstr>
      <vt:lpstr>Схема анализа фотографии</vt:lpstr>
      <vt:lpstr>Презентация PowerPoint</vt:lpstr>
      <vt:lpstr>Нью-Йорк</vt:lpstr>
      <vt:lpstr>Референдум 1938 в Австрии и референдум 2014 в Крыму.</vt:lpstr>
      <vt:lpstr>Схема анализа плаката.</vt:lpstr>
      <vt:lpstr>Презентация PowerPoint</vt:lpstr>
      <vt:lpstr>Этапы визуального мышления.</vt:lpstr>
      <vt:lpstr>г</vt:lpstr>
      <vt:lpstr>Презентация PowerPoint</vt:lpstr>
      <vt:lpstr>Р..</vt:lpstr>
      <vt:lpstr>Анализ видеоролика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Недокунева</cp:lastModifiedBy>
  <cp:revision>383</cp:revision>
  <dcterms:created xsi:type="dcterms:W3CDTF">2010-05-23T14:28:12Z</dcterms:created>
  <dcterms:modified xsi:type="dcterms:W3CDTF">2021-03-15T11:40:54Z</dcterms:modified>
</cp:coreProperties>
</file>