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256" r:id="rId2"/>
    <p:sldId id="257" r:id="rId3"/>
    <p:sldId id="258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59" r:id="rId12"/>
    <p:sldId id="306" r:id="rId13"/>
    <p:sldId id="273" r:id="rId14"/>
    <p:sldId id="285" r:id="rId15"/>
    <p:sldId id="286" r:id="rId16"/>
    <p:sldId id="287" r:id="rId17"/>
    <p:sldId id="288" r:id="rId18"/>
    <p:sldId id="289" r:id="rId19"/>
    <p:sldId id="290" r:id="rId20"/>
    <p:sldId id="291" r:id="rId21"/>
    <p:sldId id="292" r:id="rId22"/>
    <p:sldId id="275" r:id="rId23"/>
    <p:sldId id="293" r:id="rId24"/>
    <p:sldId id="294" r:id="rId25"/>
    <p:sldId id="295" r:id="rId26"/>
    <p:sldId id="296" r:id="rId27"/>
    <p:sldId id="297" r:id="rId28"/>
    <p:sldId id="300" r:id="rId29"/>
    <p:sldId id="301" r:id="rId30"/>
    <p:sldId id="276" r:id="rId31"/>
    <p:sldId id="302" r:id="rId32"/>
    <p:sldId id="277" r:id="rId33"/>
    <p:sldId id="303" r:id="rId34"/>
    <p:sldId id="304" r:id="rId35"/>
    <p:sldId id="305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58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365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4DDC7D-8903-48B6-9472-641991492207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95C155-1D91-4195-A4D9-3243DCF8E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652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82762"/>
            <a:ext cx="10222992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967E96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67E96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E4C1B8CD-1365-4133-AD41-86EA49F412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621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smtClean="0">
                <a:solidFill>
                  <a:srgbClr val="967E96">
                    <a:lumMod val="50000"/>
                  </a:srgbClr>
                </a:solidFill>
              </a:rPr>
              <a:pPr/>
              <a:t>3/14/2020</a:t>
            </a:fld>
            <a:endParaRPr lang="en-US" dirty="0">
              <a:solidFill>
                <a:srgbClr val="967E96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67E96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59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smtClean="0">
                <a:solidFill>
                  <a:srgbClr val="967E96">
                    <a:lumMod val="50000"/>
                  </a:srgbClr>
                </a:solidFill>
              </a:rPr>
              <a:pPr/>
              <a:t>3/14/2020</a:t>
            </a:fld>
            <a:endParaRPr lang="en-US" dirty="0">
              <a:solidFill>
                <a:srgbClr val="967E96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67E96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139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smtClean="0">
                <a:solidFill>
                  <a:srgbClr val="967E96">
                    <a:lumMod val="50000"/>
                  </a:srgbClr>
                </a:solidFill>
              </a:rPr>
              <a:pPr/>
              <a:t>3/14/2020</a:t>
            </a:fld>
            <a:endParaRPr lang="en-US" dirty="0">
              <a:solidFill>
                <a:srgbClr val="967E96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67E96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987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C6F822A4-8DA6-4447-9B1F-C5DB58435268}" type="datetimeFigureOut">
              <a:rPr lang="en-US" smtClean="0">
                <a:solidFill>
                  <a:srgbClr val="967E96">
                    <a:lumMod val="50000"/>
                  </a:srgbClr>
                </a:solidFill>
              </a:rPr>
              <a:pPr/>
              <a:t>3/14/2020</a:t>
            </a:fld>
            <a:endParaRPr lang="en-US" dirty="0">
              <a:solidFill>
                <a:srgbClr val="967E96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 dirty="0">
              <a:solidFill>
                <a:srgbClr val="967E96">
                  <a:lumMod val="50000"/>
                </a:srgbClr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746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smtClean="0">
                <a:solidFill>
                  <a:srgbClr val="967E96">
                    <a:lumMod val="50000"/>
                  </a:srgbClr>
                </a:solidFill>
              </a:rPr>
              <a:pPr/>
              <a:t>3/14/2020</a:t>
            </a:fld>
            <a:endParaRPr lang="en-US" dirty="0">
              <a:solidFill>
                <a:srgbClr val="967E96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67E96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641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smtClean="0">
                <a:solidFill>
                  <a:srgbClr val="967E96">
                    <a:lumMod val="50000"/>
                  </a:srgbClr>
                </a:solidFill>
              </a:rPr>
              <a:pPr/>
              <a:t>3/14/2020</a:t>
            </a:fld>
            <a:endParaRPr lang="en-US" dirty="0">
              <a:solidFill>
                <a:srgbClr val="967E96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67E96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777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smtClean="0">
                <a:solidFill>
                  <a:srgbClr val="967E96">
                    <a:lumMod val="50000"/>
                  </a:srgbClr>
                </a:solidFill>
              </a:rPr>
              <a:pPr/>
              <a:t>3/14/2020</a:t>
            </a:fld>
            <a:endParaRPr lang="en-US" dirty="0">
              <a:solidFill>
                <a:srgbClr val="967E96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67E96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174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smtClean="0">
                <a:solidFill>
                  <a:srgbClr val="967E96">
                    <a:lumMod val="50000"/>
                  </a:srgbClr>
                </a:solidFill>
              </a:rPr>
              <a:pPr/>
              <a:t>3/14/2020</a:t>
            </a:fld>
            <a:endParaRPr lang="en-US" dirty="0">
              <a:solidFill>
                <a:srgbClr val="967E96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67E96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383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smtClean="0">
                <a:solidFill>
                  <a:srgbClr val="967E96">
                    <a:lumMod val="50000"/>
                  </a:srgbClr>
                </a:solidFill>
              </a:rPr>
              <a:pPr/>
              <a:t>3/14/2020</a:t>
            </a:fld>
            <a:endParaRPr lang="en-US" dirty="0">
              <a:solidFill>
                <a:srgbClr val="967E96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67E96">
                  <a:lumMod val="50000"/>
                </a:srgbClr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475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3772C379-9A7C-4C87-A116-CBE9F58B04C5}" type="datetimeFigureOut">
              <a:rPr lang="en-US" smtClean="0">
                <a:solidFill>
                  <a:srgbClr val="967E96">
                    <a:lumMod val="75000"/>
                  </a:srgbClr>
                </a:solidFill>
              </a:rPr>
              <a:pPr/>
              <a:t>3/14/2020</a:t>
            </a:fld>
            <a:endParaRPr lang="en-US" dirty="0">
              <a:solidFill>
                <a:srgbClr val="967E96">
                  <a:lumMod val="75000"/>
                </a:srgbClr>
              </a:solidFill>
            </a:endParaRPr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454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 defTabSz="457200"/>
            <a:fld id="{8664C608-40B1-4030-A28D-5B74BC98ADCE}" type="datetimeFigureOut">
              <a:rPr lang="en-US" smtClean="0">
                <a:solidFill>
                  <a:srgbClr val="967E96">
                    <a:lumMod val="50000"/>
                  </a:srgbClr>
                </a:solidFill>
              </a:rPr>
              <a:pPr defTabSz="457200"/>
              <a:t>3/14/2020</a:t>
            </a:fld>
            <a:endParaRPr lang="en-US" dirty="0">
              <a:solidFill>
                <a:srgbClr val="967E96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srgbClr val="967E96">
                  <a:lumMod val="50000"/>
                </a:srgbClr>
              </a:solidFill>
            </a:endParaRPr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pPr defTabSz="457200"/>
            <a:fld id="{4FAB73BC-B049-4115-A692-8D63A059BFB8}" type="slidenum">
              <a:rPr lang="en-US" smtClean="0"/>
              <a:pPr defTabSz="45720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11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2"/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90110" y="2164108"/>
            <a:ext cx="9567135" cy="1793167"/>
          </a:xfrm>
        </p:spPr>
        <p:txBody>
          <a:bodyPr/>
          <a:lstStyle/>
          <a:p>
            <a:pPr algn="ctr"/>
            <a:r>
              <a:rPr lang="ru-RU" sz="8000" dirty="0" smtClean="0"/>
              <a:t>БИЛЕТ </a:t>
            </a:r>
            <a:r>
              <a:rPr lang="en-US" sz="8000" dirty="0" smtClean="0"/>
              <a:t>20</a:t>
            </a:r>
            <a:r>
              <a:rPr lang="ru-RU" sz="8000" dirty="0" smtClean="0"/>
              <a:t>.</a:t>
            </a:r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val="1627781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03512" y="116632"/>
            <a:ext cx="4724370" cy="923330"/>
          </a:xfrm>
          <a:prstGeom prst="rect">
            <a:avLst/>
          </a:prstGeom>
          <a:solidFill>
            <a:schemeClr val="lt1">
              <a:alpha val="3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Дуга </a:t>
            </a:r>
            <a:r>
              <a:rPr lang="ru-RU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струве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592" y="1119238"/>
            <a:ext cx="2838450" cy="57054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701" y="0"/>
            <a:ext cx="36239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59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31648" y="5477256"/>
            <a:ext cx="11960352" cy="932688"/>
          </a:xfrm>
        </p:spPr>
        <p:txBody>
          <a:bodyPr>
            <a:normAutofit fontScale="90000"/>
          </a:bodyPr>
          <a:lstStyle/>
          <a:p>
            <a:pPr lvl="0" algn="ctr" defTabSz="457200">
              <a:tabLst>
                <a:tab pos="228600" algn="l"/>
              </a:tabLst>
            </a:pPr>
            <a:r>
              <a:rPr lang="ru-RU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Образование </a:t>
            </a:r>
            <a:endParaRPr lang="ru-RU" dirty="0">
              <a:solidFill>
                <a:srgbClr val="00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2359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1173751"/>
              </p:ext>
            </p:extLst>
          </p:nvPr>
        </p:nvGraphicFramePr>
        <p:xfrm>
          <a:off x="128016" y="116632"/>
          <a:ext cx="11987784" cy="6822902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6733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758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386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5207">
                <a:tc>
                  <a:txBody>
                    <a:bodyPr/>
                    <a:lstStyle/>
                    <a:p>
                      <a:endParaRPr lang="be-BY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До восстания</a:t>
                      </a:r>
                      <a:endParaRPr lang="be-BY" sz="2800" b="1" cap="none" spc="0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после</a:t>
                      </a:r>
                      <a:r>
                        <a:rPr lang="ru-RU" sz="2800" b="1" cap="none" spc="0" baseline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 восстания</a:t>
                      </a:r>
                      <a:endParaRPr lang="be-BY" sz="2800" b="1" cap="none" spc="0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87539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Условия развития </a:t>
                      </a:r>
                      <a:endParaRPr lang="be-BY" sz="2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Польский язык </a:t>
                      </a:r>
                      <a:r>
                        <a:rPr lang="ru-RU" sz="2800" dirty="0" smtClean="0"/>
                        <a:t>преподавания</a:t>
                      </a:r>
                      <a:r>
                        <a:rPr lang="ru-RU" sz="2800" dirty="0" smtClean="0"/>
                        <a:t>, изучение местных традиций и истории РП</a:t>
                      </a:r>
                      <a:endParaRPr lang="be-BY" sz="2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Перевод обучения на рус-</a:t>
                      </a:r>
                      <a:r>
                        <a:rPr lang="ru-RU" sz="2800" dirty="0" err="1" smtClean="0"/>
                        <a:t>ский</a:t>
                      </a:r>
                      <a:r>
                        <a:rPr lang="ru-RU" sz="2800" baseline="0" dirty="0" smtClean="0"/>
                        <a:t> </a:t>
                      </a:r>
                      <a:r>
                        <a:rPr lang="ru-RU" sz="2800" dirty="0" smtClean="0"/>
                        <a:t>язык, принцип</a:t>
                      </a:r>
                      <a:r>
                        <a:rPr lang="ru-RU" sz="2800" baseline="0" dirty="0" smtClean="0"/>
                        <a:t> «</a:t>
                      </a:r>
                      <a:r>
                        <a:rPr lang="ru-RU" sz="2800" baseline="0" dirty="0" err="1" smtClean="0"/>
                        <a:t>пра-вославие</a:t>
                      </a:r>
                      <a:r>
                        <a:rPr lang="ru-RU" sz="2800" baseline="0" dirty="0" smtClean="0"/>
                        <a:t>, самодержавие»</a:t>
                      </a:r>
                      <a:endParaRPr lang="be-BY" sz="2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1373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Начальное</a:t>
                      </a:r>
                      <a:endParaRPr lang="be-BY" sz="2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2800" dirty="0" smtClean="0"/>
                        <a:t>Ланкастерские школы, церковные</a:t>
                      </a:r>
                      <a:r>
                        <a:rPr lang="ru-RU" sz="2800" baseline="0" dirty="0" smtClean="0"/>
                        <a:t> школы для крестьян, 1-классные приходские училища</a:t>
                      </a:r>
                      <a:endParaRPr lang="be-BY" sz="2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e-B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91373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Среднее</a:t>
                      </a:r>
                      <a:endParaRPr lang="be-BY" sz="2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2800" dirty="0" smtClean="0"/>
                        <a:t>Иезуитские и католические училища и коллегиумы; </a:t>
                      </a:r>
                      <a:r>
                        <a:rPr lang="ru-RU" sz="2800" baseline="0" dirty="0" smtClean="0"/>
                        <a:t>частные училища, пансионаты; гимназии в Свислочи, Минске, Гродно, </a:t>
                      </a:r>
                      <a:r>
                        <a:rPr lang="ru-RU" sz="2800" baseline="0" dirty="0" err="1" smtClean="0"/>
                        <a:t>Жировичах</a:t>
                      </a:r>
                      <a:r>
                        <a:rPr lang="ru-RU" sz="2800" baseline="0" dirty="0" smtClean="0"/>
                        <a:t>.</a:t>
                      </a:r>
                      <a:endParaRPr lang="be-BY" sz="2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e-B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16662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Высшее</a:t>
                      </a:r>
                      <a:endParaRPr lang="be-BY" sz="2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1803 г.-</a:t>
                      </a:r>
                      <a:r>
                        <a:rPr lang="ru-RU" sz="2800" dirty="0" err="1" smtClean="0"/>
                        <a:t>Виленский</a:t>
                      </a:r>
                      <a:r>
                        <a:rPr lang="ru-RU" sz="2800" dirty="0" smtClean="0"/>
                        <a:t> ун-т.</a:t>
                      </a:r>
                    </a:p>
                    <a:p>
                      <a:r>
                        <a:rPr lang="ru-RU" sz="2800" dirty="0" smtClean="0"/>
                        <a:t>1812-1820 гг. – Полоцкая </a:t>
                      </a:r>
                      <a:r>
                        <a:rPr lang="ru-RU" sz="2800" dirty="0" err="1" smtClean="0"/>
                        <a:t>иезуицкая</a:t>
                      </a:r>
                      <a:r>
                        <a:rPr lang="ru-RU" sz="2800" baseline="0" dirty="0" smtClean="0"/>
                        <a:t> академия.</a:t>
                      </a:r>
                    </a:p>
                    <a:p>
                      <a:r>
                        <a:rPr lang="ru-RU" sz="2800" baseline="0" dirty="0" smtClean="0"/>
                        <a:t>1840 -1864 гг. – Горы-Горец-кий земледельческий ин-т.</a:t>
                      </a:r>
                      <a:endParaRPr lang="be-BY" sz="2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aseline="0" dirty="0" smtClean="0"/>
                        <a:t>Горы-Горец-кий земледельческий ин-т</a:t>
                      </a:r>
                      <a:endParaRPr lang="be-BY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66261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87096" y="5385816"/>
            <a:ext cx="11960352" cy="932688"/>
          </a:xfrm>
        </p:spPr>
        <p:txBody>
          <a:bodyPr>
            <a:normAutofit fontScale="90000"/>
          </a:bodyPr>
          <a:lstStyle/>
          <a:p>
            <a:pPr lvl="0" algn="just" defTabSz="457200">
              <a:tabLst>
                <a:tab pos="228600" algn="l"/>
              </a:tabLst>
            </a:pPr>
            <a:r>
              <a:rPr lang="ru-RU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Литературное творчество</a:t>
            </a:r>
            <a:endParaRPr lang="ru-RU" dirty="0">
              <a:solidFill>
                <a:srgbClr val="00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9733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520" y="-5815"/>
            <a:ext cx="2042840" cy="2042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2608" y="1916832"/>
            <a:ext cx="7059168" cy="4755984"/>
          </a:xfrm>
        </p:spPr>
        <p:txBody>
          <a:bodyPr>
            <a:noAutofit/>
          </a:bodyPr>
          <a:lstStyle/>
          <a:p>
            <a:pPr marL="0" indent="109538">
              <a:buClr>
                <a:srgbClr val="C00000"/>
              </a:buClr>
              <a:buSzPct val="90000"/>
              <a:buFont typeface="Courier New" pitchFamily="49" charset="0"/>
              <a:buChar char="o"/>
            </a:pPr>
            <a:r>
              <a:rPr lang="ru-RU" sz="4000" b="1" dirty="0">
                <a:ln w="0"/>
                <a:latin typeface="Calibri" pitchFamily="34" charset="0"/>
                <a:cs typeface="Calibri" pitchFamily="34" charset="0"/>
              </a:rPr>
              <a:t>Польскоязычный поэт.</a:t>
            </a:r>
          </a:p>
          <a:p>
            <a:pPr marL="0" indent="109538">
              <a:buClr>
                <a:srgbClr val="C00000"/>
              </a:buClr>
              <a:buSzPct val="90000"/>
              <a:buFont typeface="Courier New" pitchFamily="49" charset="0"/>
              <a:buChar char="o"/>
            </a:pPr>
            <a:r>
              <a:rPr lang="ru-RU" sz="4000" b="1" dirty="0">
                <a:ln w="0"/>
                <a:latin typeface="Calibri" pitchFamily="34" charset="0"/>
                <a:cs typeface="Calibri" pitchFamily="34" charset="0"/>
              </a:rPr>
              <a:t>«</a:t>
            </a:r>
            <a:r>
              <a:rPr lang="ru-RU" sz="4000" b="1" dirty="0" err="1">
                <a:ln w="0"/>
                <a:latin typeface="Calibri" pitchFamily="34" charset="0"/>
                <a:cs typeface="Calibri" pitchFamily="34" charset="0"/>
              </a:rPr>
              <a:t>Дзяды</a:t>
            </a:r>
            <a:r>
              <a:rPr lang="ru-RU" sz="4000" b="1" dirty="0">
                <a:ln w="0"/>
                <a:latin typeface="Calibri" pitchFamily="34" charset="0"/>
                <a:cs typeface="Calibri" pitchFamily="34" charset="0"/>
              </a:rPr>
              <a:t>», «Пан </a:t>
            </a:r>
            <a:r>
              <a:rPr lang="ru-RU" sz="4000" b="1" dirty="0" err="1">
                <a:ln w="0"/>
                <a:latin typeface="Calibri" pitchFamily="34" charset="0"/>
                <a:cs typeface="Calibri" pitchFamily="34" charset="0"/>
              </a:rPr>
              <a:t>Тадэвуш</a:t>
            </a:r>
            <a:r>
              <a:rPr lang="ru-RU" sz="4000" b="1" dirty="0">
                <a:ln w="0"/>
                <a:latin typeface="Calibri" pitchFamily="34" charset="0"/>
                <a:cs typeface="Calibri" pitchFamily="34" charset="0"/>
              </a:rPr>
              <a:t>», «</a:t>
            </a:r>
            <a:r>
              <a:rPr lang="ru-RU" sz="4000" b="1" dirty="0" err="1">
                <a:ln w="0"/>
                <a:latin typeface="Calibri" pitchFamily="34" charset="0"/>
                <a:cs typeface="Calibri" pitchFamily="34" charset="0"/>
              </a:rPr>
              <a:t>Свицязь</a:t>
            </a:r>
            <a:r>
              <a:rPr lang="ru-RU" sz="4000" b="1" dirty="0">
                <a:ln w="0"/>
                <a:latin typeface="Calibri" pitchFamily="34" charset="0"/>
                <a:cs typeface="Calibri" pitchFamily="34" charset="0"/>
              </a:rPr>
              <a:t>».</a:t>
            </a:r>
          </a:p>
          <a:p>
            <a:pPr marL="0" indent="109538">
              <a:buClr>
                <a:srgbClr val="C00000"/>
              </a:buClr>
              <a:buSzPct val="90000"/>
              <a:buFont typeface="Courier New" pitchFamily="49" charset="0"/>
              <a:buChar char="o"/>
            </a:pPr>
            <a:r>
              <a:rPr lang="ru-RU" sz="4000" b="1" dirty="0">
                <a:ln w="0"/>
                <a:latin typeface="Calibri" pitchFamily="34" charset="0"/>
                <a:cs typeface="Calibri" pitchFamily="34" charset="0"/>
              </a:rPr>
              <a:t>Описывал предания, воспевал родную природу.</a:t>
            </a:r>
          </a:p>
          <a:p>
            <a:pPr marL="0" indent="109538">
              <a:buClr>
                <a:srgbClr val="C00000"/>
              </a:buClr>
              <a:buSzPct val="90000"/>
              <a:buFont typeface="Courier New" pitchFamily="49" charset="0"/>
              <a:buChar char="o"/>
            </a:pPr>
            <a:r>
              <a:rPr lang="ru-RU" sz="4000" b="1" dirty="0">
                <a:ln w="0"/>
                <a:latin typeface="Calibri" pitchFamily="34" charset="0"/>
                <a:cs typeface="Calibri" pitchFamily="34" charset="0"/>
              </a:rPr>
              <a:t>Использовал белорусские народные мотивы и фольклор.</a:t>
            </a:r>
            <a:endParaRPr lang="be-BY" sz="4000" b="1" dirty="0">
              <a:ln w="0"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19688" y="253792"/>
            <a:ext cx="5556718" cy="1124744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bri" pitchFamily="34" charset="0"/>
                <a:cs typeface="Calibri" pitchFamily="34" charset="0"/>
              </a:rPr>
              <a:t>АДАМ МИЦКЕВИЧ</a:t>
            </a:r>
            <a:endParaRPr lang="be-BY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592" y="1015605"/>
            <a:ext cx="4427984" cy="5453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707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20" y="35903"/>
            <a:ext cx="4083918" cy="54452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4504" y="3345927"/>
            <a:ext cx="4523709" cy="339278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Прямоугольник 4"/>
          <p:cNvSpPr/>
          <p:nvPr/>
        </p:nvSpPr>
        <p:spPr>
          <a:xfrm>
            <a:off x="6241275" y="349159"/>
            <a:ext cx="4313617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Памятник </a:t>
            </a:r>
          </a:p>
          <a:p>
            <a:pPr algn="ctr"/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Мицкевичу в Варшаве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426664" y="5721396"/>
            <a:ext cx="3383875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Дом Мицкевичей</a:t>
            </a:r>
          </a:p>
          <a:p>
            <a:pPr algn="ctr"/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</a:t>
            </a:r>
            <a:r>
              <a:rPr lang="ru-RU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Новогрудке</a:t>
            </a:r>
            <a:endParaRPr lang="ru-RU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3744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913"/>
            <a:ext cx="3960813" cy="6307137"/>
          </a:xfrm>
        </p:spPr>
      </p:pic>
      <p:sp>
        <p:nvSpPr>
          <p:cNvPr id="6" name="Прямоугольник 5"/>
          <p:cNvSpPr/>
          <p:nvPr/>
        </p:nvSpPr>
        <p:spPr>
          <a:xfrm>
            <a:off x="6456040" y="1700809"/>
            <a:ext cx="3456384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Первое</a:t>
            </a:r>
          </a:p>
          <a:p>
            <a:pPr algn="ctr"/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издание</a:t>
            </a:r>
          </a:p>
          <a:p>
            <a:pPr algn="ctr"/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поэмы</a:t>
            </a:r>
          </a:p>
          <a:p>
            <a:pPr algn="ctr"/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«Пан </a:t>
            </a:r>
            <a:r>
              <a:rPr lang="ru-RU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Тадеуш</a:t>
            </a:r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»,</a:t>
            </a:r>
          </a:p>
          <a:p>
            <a:pPr algn="ctr"/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1834</a:t>
            </a:r>
          </a:p>
        </p:txBody>
      </p:sp>
    </p:spTree>
    <p:extLst>
      <p:ext uri="{BB962C8B-B14F-4D97-AF65-F5344CB8AC3E}">
        <p14:creationId xmlns:p14="http://schemas.microsoft.com/office/powerpoint/2010/main" val="345193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6032" y="1370743"/>
            <a:ext cx="6128000" cy="5298617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109538">
              <a:buClr>
                <a:srgbClr val="C00000"/>
              </a:buClr>
              <a:buSzPct val="90000"/>
              <a:buFont typeface="Courier New" pitchFamily="49" charset="0"/>
              <a:buChar char="o"/>
            </a:pPr>
            <a:r>
              <a:rPr lang="ru-RU" sz="4000" b="1" dirty="0">
                <a:ln w="0"/>
                <a:latin typeface="Calibri" pitchFamily="34" charset="0"/>
                <a:cs typeface="Calibri" pitchFamily="34" charset="0"/>
              </a:rPr>
              <a:t> Польскоязычный поэт.</a:t>
            </a:r>
          </a:p>
          <a:p>
            <a:pPr marL="0" indent="109538">
              <a:buClr>
                <a:srgbClr val="C00000"/>
              </a:buClr>
              <a:buSzPct val="90000"/>
              <a:buFont typeface="Courier New" pitchFamily="49" charset="0"/>
              <a:buChar char="o"/>
            </a:pPr>
            <a:r>
              <a:rPr lang="ru-RU" sz="4000" b="1" dirty="0">
                <a:ln w="0"/>
                <a:latin typeface="Calibri" pitchFamily="34" charset="0"/>
                <a:cs typeface="Calibri" pitchFamily="34" charset="0"/>
              </a:rPr>
              <a:t> «Ямщик».</a:t>
            </a:r>
          </a:p>
          <a:p>
            <a:pPr marL="0" indent="109538">
              <a:buClr>
                <a:srgbClr val="C00000"/>
              </a:buClr>
              <a:buSzPct val="90000"/>
              <a:buFont typeface="Courier New" pitchFamily="49" charset="0"/>
              <a:buChar char="o"/>
            </a:pPr>
            <a:r>
              <a:rPr lang="ru-RU" sz="4000" b="1" dirty="0">
                <a:ln w="0"/>
                <a:latin typeface="Calibri" pitchFamily="34" charset="0"/>
                <a:cs typeface="Calibri" pitchFamily="34" charset="0"/>
              </a:rPr>
              <a:t> Любовь к Отечеству.</a:t>
            </a:r>
          </a:p>
          <a:p>
            <a:pPr marL="0" indent="109538">
              <a:buClr>
                <a:srgbClr val="C00000"/>
              </a:buClr>
              <a:buSzPct val="90000"/>
              <a:buFont typeface="Courier New" pitchFamily="49" charset="0"/>
              <a:buChar char="o"/>
            </a:pPr>
            <a:r>
              <a:rPr lang="ru-RU" sz="4000" b="1" dirty="0">
                <a:ln w="0"/>
                <a:latin typeface="Calibri" pitchFamily="34" charset="0"/>
                <a:cs typeface="Calibri" pitchFamily="34" charset="0"/>
              </a:rPr>
              <a:t> Интерес к истории Отечества.</a:t>
            </a:r>
          </a:p>
          <a:p>
            <a:pPr marL="0" indent="109538">
              <a:buClr>
                <a:srgbClr val="C00000"/>
              </a:buClr>
              <a:buSzPct val="90000"/>
              <a:buFont typeface="Courier New" pitchFamily="49" charset="0"/>
              <a:buChar char="o"/>
            </a:pPr>
            <a:endParaRPr lang="ru-RU" sz="4000" b="1" dirty="0">
              <a:ln w="0"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1664" y="116632"/>
            <a:ext cx="6984776" cy="108012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bri" pitchFamily="34" charset="0"/>
                <a:cs typeface="Calibri" pitchFamily="34" charset="0"/>
              </a:rPr>
              <a:t>ВЛАДИСЛАВ СЫРОКОМЛЯ</a:t>
            </a:r>
            <a:endParaRPr lang="be-BY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856" y="865280"/>
            <a:ext cx="4076372" cy="53285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219325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2609" y="1340769"/>
            <a:ext cx="6738290" cy="5298617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109538">
              <a:buClr>
                <a:srgbClr val="C00000"/>
              </a:buClr>
              <a:buSzPct val="90000"/>
              <a:buFont typeface="Courier New" pitchFamily="49" charset="0"/>
              <a:buChar char="o"/>
            </a:pPr>
            <a:r>
              <a:rPr lang="ru-RU" sz="4000" b="1" dirty="0">
                <a:ln w="0"/>
                <a:latin typeface="Calibri" pitchFamily="34" charset="0"/>
                <a:cs typeface="Calibri" pitchFamily="34" charset="0"/>
              </a:rPr>
              <a:t> основоположник новой белорусской литературы.</a:t>
            </a:r>
          </a:p>
          <a:p>
            <a:pPr marL="0" indent="109538">
              <a:buClr>
                <a:srgbClr val="C00000"/>
              </a:buClr>
              <a:buSzPct val="90000"/>
              <a:buFont typeface="Courier New" pitchFamily="49" charset="0"/>
              <a:buChar char="o"/>
            </a:pPr>
            <a:r>
              <a:rPr lang="ru-RU" sz="4000" b="1" dirty="0">
                <a:ln w="0"/>
                <a:latin typeface="Calibri" pitchFamily="34" charset="0"/>
                <a:cs typeface="Calibri" pitchFamily="34" charset="0"/>
              </a:rPr>
              <a:t> белорусский, польский язык.</a:t>
            </a:r>
          </a:p>
          <a:p>
            <a:pPr marL="0" indent="109538">
              <a:buClr>
                <a:srgbClr val="C00000"/>
              </a:buClr>
              <a:buSzPct val="90000"/>
              <a:buFont typeface="Courier New" pitchFamily="49" charset="0"/>
              <a:buChar char="o"/>
            </a:pPr>
            <a:r>
              <a:rPr lang="ru-RU" sz="4000" b="1" dirty="0">
                <a:ln w="0"/>
                <a:latin typeface="Calibri" pitchFamily="34" charset="0"/>
                <a:cs typeface="Calibri" pitchFamily="34" charset="0"/>
              </a:rPr>
              <a:t> «Шляхтич </a:t>
            </a:r>
            <a:r>
              <a:rPr lang="ru-RU" sz="4000" b="1" dirty="0" err="1">
                <a:ln w="0"/>
                <a:latin typeface="Calibri" pitchFamily="34" charset="0"/>
                <a:cs typeface="Calibri" pitchFamily="34" charset="0"/>
              </a:rPr>
              <a:t>Завальня</a:t>
            </a:r>
            <a:r>
              <a:rPr lang="ru-RU" sz="4000" b="1" dirty="0">
                <a:ln w="0"/>
                <a:latin typeface="Calibri" pitchFamily="34" charset="0"/>
                <a:cs typeface="Calibri" pitchFamily="34" charset="0"/>
              </a:rPr>
              <a:t>, или Беларусь в фантастических рассказах».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1664" y="116632"/>
            <a:ext cx="6984776" cy="108012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bri" pitchFamily="34" charset="0"/>
                <a:cs typeface="Calibri" pitchFamily="34" charset="0"/>
              </a:rPr>
              <a:t>ЯН</a:t>
            </a:r>
            <a:r>
              <a:rPr lang="ru-RU" sz="4800" spc="50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ru-RU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bri" pitchFamily="34" charset="0"/>
                <a:cs typeface="Calibri" pitchFamily="34" charset="0"/>
              </a:rPr>
              <a:t>БАРЩЕВСКИЙ</a:t>
            </a:r>
            <a:endParaRPr lang="be-BY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4713" y="1196752"/>
            <a:ext cx="3574056" cy="53285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7496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0624" y="1556792"/>
            <a:ext cx="7562088" cy="3713740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109538">
              <a:buClr>
                <a:srgbClr val="C00000"/>
              </a:buClr>
              <a:buSzPct val="90000"/>
              <a:buFont typeface="Courier New" pitchFamily="49" charset="0"/>
              <a:buChar char="o"/>
            </a:pPr>
            <a:r>
              <a:rPr lang="ru-RU" sz="4000" b="1" dirty="0">
                <a:ln w="0"/>
                <a:latin typeface="Calibri" pitchFamily="34" charset="0"/>
                <a:cs typeface="Calibri" pitchFamily="34" charset="0"/>
              </a:rPr>
              <a:t> белорусский язык.</a:t>
            </a:r>
          </a:p>
          <a:p>
            <a:pPr marL="0" indent="109538">
              <a:buClr>
                <a:srgbClr val="C00000"/>
              </a:buClr>
              <a:buSzPct val="90000"/>
              <a:buFont typeface="Courier New" pitchFamily="49" charset="0"/>
              <a:buChar char="o"/>
            </a:pPr>
            <a:r>
              <a:rPr lang="ru-RU" sz="4000" b="1" dirty="0">
                <a:ln w="0"/>
                <a:latin typeface="Calibri" pitchFamily="34" charset="0"/>
                <a:cs typeface="Calibri" pitchFamily="34" charset="0"/>
              </a:rPr>
              <a:t>Главный герой-мужик.</a:t>
            </a:r>
          </a:p>
          <a:p>
            <a:pPr marL="0" indent="109538">
              <a:buClr>
                <a:srgbClr val="C00000"/>
              </a:buClr>
              <a:buSzPct val="90000"/>
              <a:buFont typeface="Courier New" pitchFamily="49" charset="0"/>
              <a:buChar char="o"/>
            </a:pPr>
            <a:r>
              <a:rPr lang="ru-RU" sz="4000" b="1" dirty="0">
                <a:ln w="0"/>
                <a:latin typeface="Calibri" pitchFamily="34" charset="0"/>
                <a:cs typeface="Calibri" pitchFamily="34" charset="0"/>
              </a:rPr>
              <a:t>«Селянка», «</a:t>
            </a:r>
            <a:r>
              <a:rPr lang="ru-RU" sz="4000" b="1" dirty="0" err="1">
                <a:ln w="0"/>
                <a:latin typeface="Calibri" pitchFamily="34" charset="0"/>
                <a:cs typeface="Calibri" pitchFamily="34" charset="0"/>
              </a:rPr>
              <a:t>Пинская</a:t>
            </a:r>
            <a:r>
              <a:rPr lang="ru-RU" sz="4000" b="1" dirty="0">
                <a:ln w="0"/>
                <a:latin typeface="Calibri" pitchFamily="34" charset="0"/>
                <a:cs typeface="Calibri" pitchFamily="34" charset="0"/>
              </a:rPr>
              <a:t> шляхта».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16632"/>
            <a:ext cx="9766112" cy="108012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bri" pitchFamily="34" charset="0"/>
                <a:cs typeface="Calibri" pitchFamily="34" charset="0"/>
              </a:rPr>
              <a:t>ВИНЦЕНТ</a:t>
            </a:r>
            <a:r>
              <a:rPr lang="ru-RU" sz="4800" spc="50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ru-RU" sz="5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bri" pitchFamily="34" charset="0"/>
                <a:cs typeface="Calibri" pitchFamily="34" charset="0"/>
              </a:rPr>
              <a:t>ДУНИН-МАРЦИНКЕВИЧ</a:t>
            </a:r>
            <a:endParaRPr lang="be-BY" sz="530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5" t="11388"/>
          <a:stretch/>
        </p:blipFill>
        <p:spPr>
          <a:xfrm>
            <a:off x="8165667" y="1196752"/>
            <a:ext cx="3772807" cy="56043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3451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subTitle" idx="1"/>
          </p:nvPr>
        </p:nvSpPr>
        <p:spPr>
          <a:xfrm>
            <a:off x="438285" y="1625532"/>
            <a:ext cx="11064867" cy="1580964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1. </a:t>
            </a:r>
            <a:r>
              <a:rPr lang="ru-RU" sz="4400" b="1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Культура </a:t>
            </a:r>
            <a:r>
              <a:rPr lang="ru-RU" sz="440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Беларуси</a:t>
            </a:r>
            <a:r>
              <a:rPr lang="en-US" sz="440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ru-RU" sz="440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в </a:t>
            </a:r>
            <a:r>
              <a:rPr lang="ru-RU" sz="440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первой половине </a:t>
            </a:r>
            <a:r>
              <a:rPr lang="en-US" sz="440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XIX</a:t>
            </a:r>
            <a:r>
              <a:rPr lang="ru-RU" sz="440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в</a:t>
            </a:r>
            <a:r>
              <a:rPr lang="ru-RU" sz="440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. Возникновение </a:t>
            </a:r>
            <a:r>
              <a:rPr lang="ru-RU" sz="440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белорусоведения</a:t>
            </a:r>
            <a:endParaRPr lang="ru-RU" sz="4400" b="1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3822609"/>
            <a:ext cx="1208836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 algn="just" defTabSz="457200">
              <a:buAutoNum type="arabicParenR"/>
              <a:tabLst>
                <a:tab pos="228600" algn="l"/>
              </a:tabLst>
            </a:pPr>
            <a:r>
              <a:rPr lang="ru-RU" sz="2800" b="1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Развитие науки и </a:t>
            </a:r>
            <a:r>
              <a:rPr lang="ru-RU" sz="2800" b="1" dirty="0" err="1" smtClean="0">
                <a:solidFill>
                  <a:srgbClr val="000000"/>
                </a:solidFill>
                <a:ea typeface="Times New Roman" panose="02020603050405020304" pitchFamily="18" charset="0"/>
              </a:rPr>
              <a:t>белорусоведения</a:t>
            </a:r>
            <a:r>
              <a:rPr lang="ru-RU" sz="2800" b="1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.</a:t>
            </a:r>
          </a:p>
          <a:p>
            <a:pPr marL="514350" lvl="0" indent="-514350" algn="just" defTabSz="457200">
              <a:buAutoNum type="arabicParenR"/>
              <a:tabLst>
                <a:tab pos="228600" algn="l"/>
              </a:tabLst>
            </a:pPr>
            <a:r>
              <a:rPr lang="ru-RU" sz="2800" b="1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Образование.</a:t>
            </a:r>
          </a:p>
          <a:p>
            <a:pPr marL="514350" lvl="0" indent="-514350" algn="just" defTabSz="457200">
              <a:buAutoNum type="arabicParenR"/>
              <a:tabLst>
                <a:tab pos="228600" algn="l"/>
              </a:tabLst>
            </a:pPr>
            <a:r>
              <a:rPr lang="ru-RU" sz="2800" b="1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Литературное творчество.</a:t>
            </a:r>
          </a:p>
          <a:p>
            <a:pPr marL="514350" lvl="0" indent="-514350" algn="just" defTabSz="457200">
              <a:buAutoNum type="arabicParenR"/>
              <a:tabLst>
                <a:tab pos="228600" algn="l"/>
              </a:tabLst>
            </a:pPr>
            <a:r>
              <a:rPr lang="ru-RU" sz="2800" b="1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Живопись.</a:t>
            </a:r>
          </a:p>
          <a:p>
            <a:pPr marL="514350" lvl="0" indent="-514350" algn="just" defTabSz="457200">
              <a:buAutoNum type="arabicParenR"/>
              <a:tabLst>
                <a:tab pos="228600" algn="l"/>
              </a:tabLst>
            </a:pPr>
            <a:r>
              <a:rPr lang="ru-RU" sz="2800" b="1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Театр и музыка.</a:t>
            </a:r>
          </a:p>
          <a:p>
            <a:pPr marL="514350" lvl="0" indent="-514350" algn="just" defTabSz="457200">
              <a:buAutoNum type="arabicParenR"/>
              <a:tabLst>
                <a:tab pos="228600" algn="l"/>
              </a:tabLst>
            </a:pPr>
            <a:r>
              <a:rPr lang="ru-RU" sz="2800" b="1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Архитектура.</a:t>
            </a:r>
            <a:endParaRPr lang="ru-RU" sz="2800" b="1" dirty="0">
              <a:solidFill>
                <a:srgbClr val="00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9665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3192" y="1340769"/>
            <a:ext cx="9591240" cy="4824536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109538">
              <a:buClr>
                <a:srgbClr val="C00000"/>
              </a:buClr>
              <a:buSzPct val="90000"/>
              <a:buFont typeface="Courier New" pitchFamily="49" charset="0"/>
              <a:buChar char="o"/>
            </a:pPr>
            <a:r>
              <a:rPr lang="ru-RU" sz="4000" b="1" dirty="0">
                <a:ln w="0"/>
                <a:latin typeface="Calibri" pitchFamily="34" charset="0"/>
                <a:cs typeface="Calibri" pitchFamily="34" charset="0"/>
              </a:rPr>
              <a:t> </a:t>
            </a:r>
            <a:r>
              <a:rPr lang="ru-RU" sz="4000" b="1" dirty="0" err="1">
                <a:ln w="0"/>
                <a:latin typeface="Calibri" pitchFamily="34" charset="0"/>
                <a:cs typeface="Calibri" pitchFamily="34" charset="0"/>
              </a:rPr>
              <a:t>белорусскоязычный</a:t>
            </a:r>
            <a:r>
              <a:rPr lang="ru-RU" sz="4000" b="1" dirty="0">
                <a:ln w="0"/>
                <a:latin typeface="Calibri" pitchFamily="34" charset="0"/>
                <a:cs typeface="Calibri" pitchFamily="34" charset="0"/>
              </a:rPr>
              <a:t> крепостной крестьянин.</a:t>
            </a:r>
          </a:p>
          <a:p>
            <a:pPr marL="0" indent="109538">
              <a:buClr>
                <a:srgbClr val="C00000"/>
              </a:buClr>
              <a:buSzPct val="90000"/>
              <a:buFont typeface="Courier New" pitchFamily="49" charset="0"/>
              <a:buChar char="o"/>
            </a:pPr>
            <a:r>
              <a:rPr lang="ru-RU" sz="4000" b="1" dirty="0">
                <a:ln w="0"/>
                <a:latin typeface="Calibri" pitchFamily="34" charset="0"/>
                <a:cs typeface="Calibri" pitchFamily="34" charset="0"/>
              </a:rPr>
              <a:t> тяжёлая доля простых людей.</a:t>
            </a:r>
          </a:p>
          <a:p>
            <a:pPr marL="0" indent="109538">
              <a:buClr>
                <a:srgbClr val="C00000"/>
              </a:buClr>
              <a:buSzPct val="90000"/>
              <a:buFont typeface="Courier New" pitchFamily="49" charset="0"/>
              <a:buChar char="o"/>
            </a:pPr>
            <a:r>
              <a:rPr lang="ru-RU" sz="4000" b="1" dirty="0">
                <a:ln w="0"/>
                <a:latin typeface="Calibri" pitchFamily="34" charset="0"/>
                <a:cs typeface="Calibri" pitchFamily="34" charset="0"/>
              </a:rPr>
              <a:t>«</a:t>
            </a:r>
            <a:r>
              <a:rPr lang="ru-RU" sz="4000" b="1" dirty="0" err="1">
                <a:ln w="0"/>
                <a:latin typeface="Calibri" pitchFamily="34" charset="0"/>
                <a:cs typeface="Calibri" pitchFamily="34" charset="0"/>
              </a:rPr>
              <a:t>Зайграй</a:t>
            </a:r>
            <a:r>
              <a:rPr lang="ru-RU" sz="4000" b="1" dirty="0">
                <a:ln w="0"/>
                <a:latin typeface="Calibri" pitchFamily="34" charset="0"/>
                <a:cs typeface="Calibri" pitchFamily="34" charset="0"/>
              </a:rPr>
              <a:t>, </a:t>
            </a:r>
            <a:r>
              <a:rPr lang="ru-RU" sz="4000" b="1" dirty="0" err="1">
                <a:ln w="0"/>
                <a:latin typeface="Calibri" pitchFamily="34" charset="0"/>
                <a:cs typeface="Calibri" pitchFamily="34" charset="0"/>
              </a:rPr>
              <a:t>зайграй</a:t>
            </a:r>
            <a:r>
              <a:rPr lang="ru-RU" sz="4000" b="1" dirty="0">
                <a:ln w="0"/>
                <a:latin typeface="Calibri" pitchFamily="34" charset="0"/>
                <a:cs typeface="Calibri" pitchFamily="34" charset="0"/>
              </a:rPr>
              <a:t> </a:t>
            </a:r>
            <a:r>
              <a:rPr lang="ru-RU" sz="4000" b="1" dirty="0" err="1">
                <a:ln w="0"/>
                <a:latin typeface="Calibri" pitchFamily="34" charset="0"/>
                <a:cs typeface="Calibri" pitchFamily="34" charset="0"/>
              </a:rPr>
              <a:t>хлопча</a:t>
            </a:r>
            <a:r>
              <a:rPr lang="ru-RU" sz="4000" b="1" dirty="0">
                <a:ln w="0"/>
                <a:latin typeface="Calibri" pitchFamily="34" charset="0"/>
                <a:cs typeface="Calibri" pitchFamily="34" charset="0"/>
              </a:rPr>
              <a:t> малы».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1664" y="116632"/>
            <a:ext cx="6984776" cy="10801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ru-RU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bri" pitchFamily="34" charset="0"/>
                <a:cs typeface="Calibri" pitchFamily="34" charset="0"/>
              </a:rPr>
              <a:t>ПАВЛЮК БАГРИМ</a:t>
            </a:r>
            <a:endParaRPr lang="be-BY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596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4592" y="1340769"/>
            <a:ext cx="6435465" cy="5298617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109538">
              <a:buClr>
                <a:srgbClr val="C00000"/>
              </a:buClr>
              <a:buSzPct val="90000"/>
              <a:buFont typeface="Courier New" pitchFamily="49" charset="0"/>
              <a:buChar char="o"/>
            </a:pPr>
            <a:r>
              <a:rPr lang="ru-RU" sz="4000" b="1" dirty="0">
                <a:ln w="0"/>
                <a:latin typeface="Calibri" pitchFamily="34" charset="0"/>
                <a:cs typeface="Calibri" pitchFamily="34" charset="0"/>
              </a:rPr>
              <a:t> </a:t>
            </a:r>
            <a:r>
              <a:rPr lang="ru-RU" sz="4000" b="1" dirty="0" err="1">
                <a:ln w="0"/>
                <a:latin typeface="Calibri" pitchFamily="34" charset="0"/>
                <a:cs typeface="Calibri" pitchFamily="34" charset="0"/>
              </a:rPr>
              <a:t>белорусскоязычные</a:t>
            </a:r>
            <a:r>
              <a:rPr lang="ru-RU" sz="4000" b="1" dirty="0">
                <a:ln w="0"/>
                <a:latin typeface="Calibri" pitchFamily="34" charset="0"/>
                <a:cs typeface="Calibri" pitchFamily="34" charset="0"/>
              </a:rPr>
              <a:t> произведения, написанные латиницей.</a:t>
            </a:r>
          </a:p>
          <a:p>
            <a:pPr marL="0" indent="109538">
              <a:buClr>
                <a:srgbClr val="C00000"/>
              </a:buClr>
              <a:buSzPct val="90000"/>
              <a:buFont typeface="Courier New" pitchFamily="49" charset="0"/>
              <a:buChar char="o"/>
            </a:pPr>
            <a:r>
              <a:rPr lang="ru-RU" sz="4000" b="1" dirty="0">
                <a:ln w="0"/>
                <a:latin typeface="Calibri" pitchFamily="34" charset="0"/>
                <a:cs typeface="Calibri" pitchFamily="34" charset="0"/>
              </a:rPr>
              <a:t> в основе – наречия Центральной Беларуси.</a:t>
            </a:r>
          </a:p>
          <a:p>
            <a:pPr marL="0" indent="109538">
              <a:buClr>
                <a:srgbClr val="C00000"/>
              </a:buClr>
              <a:buSzPct val="90000"/>
              <a:buFont typeface="Courier New" pitchFamily="49" charset="0"/>
              <a:buChar char="o"/>
            </a:pPr>
            <a:r>
              <a:rPr lang="ru-RU" sz="4000" b="1" dirty="0">
                <a:ln w="0"/>
                <a:latin typeface="Calibri" pitchFamily="34" charset="0"/>
                <a:cs typeface="Calibri" pitchFamily="34" charset="0"/>
              </a:rPr>
              <a:t>«Тарас на Парнасе», «Энеида навыворот».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05320" y="0"/>
            <a:ext cx="6984776" cy="1080120"/>
          </a:xfrm>
        </p:spPr>
        <p:txBody>
          <a:bodyPr>
            <a:normAutofit/>
          </a:bodyPr>
          <a:lstStyle/>
          <a:p>
            <a:pPr algn="ctr"/>
            <a:r>
              <a:rPr lang="ru-RU" sz="48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bri" pitchFamily="34" charset="0"/>
                <a:cs typeface="Calibri" pitchFamily="34" charset="0"/>
              </a:rPr>
              <a:t>Анонимная литература</a:t>
            </a:r>
            <a:endParaRPr lang="be-BY" sz="480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152" y="932720"/>
            <a:ext cx="4003400" cy="55446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4051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31648" y="5477256"/>
            <a:ext cx="11960352" cy="932688"/>
          </a:xfrm>
        </p:spPr>
        <p:txBody>
          <a:bodyPr>
            <a:normAutofit fontScale="90000"/>
          </a:bodyPr>
          <a:lstStyle/>
          <a:p>
            <a:pPr lvl="0" algn="ctr" defTabSz="457200">
              <a:tabLst>
                <a:tab pos="228600" algn="l"/>
              </a:tabLst>
            </a:pPr>
            <a:r>
              <a:rPr lang="ru-RU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Живопись </a:t>
            </a:r>
            <a:endParaRPr lang="ru-RU" dirty="0">
              <a:solidFill>
                <a:srgbClr val="00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5282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6344" y="908722"/>
            <a:ext cx="6611112" cy="3240359"/>
          </a:xfrm>
        </p:spPr>
        <p:txBody>
          <a:bodyPr>
            <a:noAutofit/>
          </a:bodyPr>
          <a:lstStyle/>
          <a:p>
            <a:pPr marL="0" indent="0">
              <a:buClr>
                <a:srgbClr val="C00000"/>
              </a:buClr>
              <a:buSzPct val="90000"/>
              <a:buFont typeface="Wingdings" pitchFamily="2" charset="2"/>
              <a:buChar char="§"/>
            </a:pPr>
            <a:r>
              <a:rPr lang="ru-RU" sz="4000" b="1" dirty="0">
                <a:ln w="0"/>
                <a:latin typeface="Calibri" pitchFamily="34" charset="0"/>
                <a:cs typeface="Calibri" pitchFamily="34" charset="0"/>
              </a:rPr>
              <a:t> портретный жанр.</a:t>
            </a:r>
          </a:p>
          <a:p>
            <a:pPr marL="0" indent="0">
              <a:buClr>
                <a:srgbClr val="C00000"/>
              </a:buClr>
              <a:buSzPct val="90000"/>
              <a:buFont typeface="Wingdings" pitchFamily="2" charset="2"/>
              <a:buChar char="§"/>
            </a:pPr>
            <a:r>
              <a:rPr lang="ru-RU" sz="4000" b="1" dirty="0">
                <a:ln w="0"/>
                <a:latin typeface="Calibri" pitchFamily="34" charset="0"/>
                <a:cs typeface="Calibri" pitchFamily="34" charset="0"/>
              </a:rPr>
              <a:t>Творчество связано с Беларусью, Россией, Литвой, Польшей.</a:t>
            </a:r>
          </a:p>
          <a:p>
            <a:pPr marL="0" indent="0">
              <a:buClr>
                <a:srgbClr val="C00000"/>
              </a:buClr>
              <a:buSzPct val="90000"/>
              <a:buFont typeface="Wingdings" pitchFamily="2" charset="2"/>
              <a:buChar char="§"/>
            </a:pPr>
            <a:r>
              <a:rPr lang="ru-RU" sz="4000" b="1" dirty="0">
                <a:ln w="0"/>
                <a:latin typeface="Calibri" pitchFamily="34" charset="0"/>
                <a:cs typeface="Calibri" pitchFamily="34" charset="0"/>
              </a:rPr>
              <a:t>«Портрет молодой женщины», «Групповой портрет».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5500" y="6017"/>
            <a:ext cx="6984776" cy="10801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ru-RU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bri" pitchFamily="34" charset="0"/>
                <a:cs typeface="Calibri" pitchFamily="34" charset="0"/>
              </a:rPr>
              <a:t>ИОСИФ ОЛЕШКЕВИЧ</a:t>
            </a:r>
            <a:endParaRPr lang="be-BY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096" y="634401"/>
            <a:ext cx="3816424" cy="48080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6370028" y="5877273"/>
            <a:ext cx="4095993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И.И.Олешкевич</a:t>
            </a: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</a:p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Портрет молодой женщины</a:t>
            </a:r>
          </a:p>
        </p:txBody>
      </p:sp>
    </p:spTree>
    <p:extLst>
      <p:ext uri="{BB962C8B-B14F-4D97-AF65-F5344CB8AC3E}">
        <p14:creationId xmlns:p14="http://schemas.microsoft.com/office/powerpoint/2010/main" val="151885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87162" y="1255807"/>
            <a:ext cx="6192688" cy="3659803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buClr>
                <a:srgbClr val="C00000"/>
              </a:buClr>
              <a:buSzPct val="90000"/>
            </a:pPr>
            <a:r>
              <a:rPr lang="ru-RU" sz="4000" b="1" dirty="0">
                <a:ln w="0"/>
                <a:latin typeface="Calibri" pitchFamily="34" charset="0"/>
                <a:cs typeface="Calibri" pitchFamily="34" charset="0"/>
              </a:rPr>
              <a:t> исторический жанр.</a:t>
            </a:r>
          </a:p>
          <a:p>
            <a:pPr marL="0" indent="0">
              <a:buClr>
                <a:srgbClr val="C00000"/>
              </a:buClr>
              <a:buSzPct val="90000"/>
            </a:pPr>
            <a:r>
              <a:rPr lang="ru-RU" sz="4000" b="1" dirty="0">
                <a:ln w="0"/>
                <a:latin typeface="Calibri" pitchFamily="34" charset="0"/>
                <a:cs typeface="Calibri" pitchFamily="34" charset="0"/>
              </a:rPr>
              <a:t> «Смерть магистра крестоносцев Ульриха фон </a:t>
            </a:r>
            <a:r>
              <a:rPr lang="ru-RU" sz="4000" b="1" dirty="0" err="1">
                <a:ln w="0"/>
                <a:latin typeface="Calibri" pitchFamily="34" charset="0"/>
                <a:cs typeface="Calibri" pitchFamily="34" charset="0"/>
              </a:rPr>
              <a:t>Юнгингена</a:t>
            </a:r>
            <a:r>
              <a:rPr lang="ru-RU" sz="4000" b="1" dirty="0">
                <a:ln w="0"/>
                <a:latin typeface="Calibri" pitchFamily="34" charset="0"/>
                <a:cs typeface="Calibri" pitchFamily="34" charset="0"/>
              </a:rPr>
              <a:t> в битве под </a:t>
            </a:r>
            <a:r>
              <a:rPr lang="ru-RU" sz="4000" b="1" dirty="0" err="1">
                <a:ln w="0"/>
                <a:latin typeface="Calibri" pitchFamily="34" charset="0"/>
                <a:cs typeface="Calibri" pitchFamily="34" charset="0"/>
              </a:rPr>
              <a:t>Грюнвальдом</a:t>
            </a:r>
            <a:r>
              <a:rPr lang="ru-RU" sz="4000" b="1" dirty="0">
                <a:ln w="0"/>
                <a:latin typeface="Calibri" pitchFamily="34" charset="0"/>
                <a:cs typeface="Calibri" pitchFamily="34" charset="0"/>
              </a:rPr>
              <a:t>», «</a:t>
            </a:r>
            <a:r>
              <a:rPr lang="ru-RU" sz="4000" b="1" dirty="0" err="1">
                <a:ln w="0"/>
                <a:latin typeface="Calibri" pitchFamily="34" charset="0"/>
                <a:cs typeface="Calibri" pitchFamily="34" charset="0"/>
              </a:rPr>
              <a:t>Освобож-дение</a:t>
            </a:r>
            <a:r>
              <a:rPr lang="ru-RU" sz="4000" b="1" dirty="0">
                <a:ln w="0"/>
                <a:latin typeface="Calibri" pitchFamily="34" charset="0"/>
                <a:cs typeface="Calibri" pitchFamily="34" charset="0"/>
              </a:rPr>
              <a:t> </a:t>
            </a:r>
            <a:r>
              <a:rPr lang="ru-RU" sz="4000" b="1" dirty="0" err="1">
                <a:ln w="0"/>
                <a:latin typeface="Calibri" pitchFamily="34" charset="0"/>
                <a:cs typeface="Calibri" pitchFamily="34" charset="0"/>
              </a:rPr>
              <a:t>Т.Костюшко</a:t>
            </a:r>
            <a:r>
              <a:rPr lang="ru-RU" sz="4000" b="1" dirty="0">
                <a:ln w="0"/>
                <a:latin typeface="Calibri" pitchFamily="34" charset="0"/>
                <a:cs typeface="Calibri" pitchFamily="34" charset="0"/>
              </a:rPr>
              <a:t> из темницы».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74745" y="-493776"/>
            <a:ext cx="3708761" cy="1872208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bri" pitchFamily="34" charset="0"/>
                <a:cs typeface="Calibri" pitchFamily="34" charset="0"/>
              </a:rPr>
              <a:t>ЯН</a:t>
            </a:r>
            <a:r>
              <a:rPr lang="ru-RU" sz="4800" spc="50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ru-RU" sz="48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bri" pitchFamily="34" charset="0"/>
                <a:cs typeface="Calibri" pitchFamily="34" charset="0"/>
              </a:rPr>
              <a:t>ДАМЕЛЬ</a:t>
            </a:r>
            <a:endParaRPr lang="be-BY" sz="4800" spc="5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70034" y="5340422"/>
            <a:ext cx="2204450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Ян </a:t>
            </a:r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Дамель</a:t>
            </a: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Венская битва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52" y="1230250"/>
            <a:ext cx="4947895" cy="37109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46792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8640" y="1268761"/>
            <a:ext cx="5979409" cy="5298617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buClr>
                <a:srgbClr val="C00000"/>
              </a:buClr>
              <a:buSzPct val="90000"/>
            </a:pPr>
            <a:r>
              <a:rPr lang="ru-RU" sz="4000" b="1" dirty="0">
                <a:ln w="0"/>
                <a:latin typeface="Calibri" pitchFamily="34" charset="0"/>
                <a:cs typeface="Calibri" pitchFamily="34" charset="0"/>
              </a:rPr>
              <a:t> Романтизм.</a:t>
            </a:r>
          </a:p>
          <a:p>
            <a:pPr marL="0" indent="0">
              <a:buClr>
                <a:srgbClr val="C00000"/>
              </a:buClr>
              <a:buSzPct val="90000"/>
            </a:pPr>
            <a:r>
              <a:rPr lang="ru-RU" sz="4000" b="1" dirty="0">
                <a:ln w="0"/>
                <a:latin typeface="Calibri" pitchFamily="34" charset="0"/>
                <a:cs typeface="Calibri" pitchFamily="34" charset="0"/>
              </a:rPr>
              <a:t>Исторический жанр.</a:t>
            </a:r>
          </a:p>
          <a:p>
            <a:pPr marL="0" indent="0">
              <a:buClr>
                <a:srgbClr val="C00000"/>
              </a:buClr>
              <a:buSzPct val="90000"/>
            </a:pPr>
            <a:r>
              <a:rPr lang="ru-RU" sz="4000" b="1" dirty="0">
                <a:ln w="0"/>
                <a:latin typeface="Calibri" pitchFamily="34" charset="0"/>
                <a:cs typeface="Calibri" pitchFamily="34" charset="0"/>
              </a:rPr>
              <a:t>«Наполеон у костра» и другие картины.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5500" y="6017"/>
            <a:ext cx="6984776" cy="10801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ru-RU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bri" pitchFamily="34" charset="0"/>
                <a:cs typeface="Calibri" pitchFamily="34" charset="0"/>
              </a:rPr>
              <a:t>ВАЛЕНТИЙ ВАНЬКОВИЧ</a:t>
            </a:r>
            <a:endParaRPr lang="be-BY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6224" y="944152"/>
            <a:ext cx="3586088" cy="48086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6259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89" y="51658"/>
            <a:ext cx="3931573" cy="48438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1801331" y="5013177"/>
            <a:ext cx="3707903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В.Ванькович</a:t>
            </a: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.</a:t>
            </a:r>
          </a:p>
          <a:p>
            <a:pPr algn="ctr"/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А.Мицкевич</a:t>
            </a: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на скале Аюдаг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832" y="1330480"/>
            <a:ext cx="4283968" cy="52861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6168008" y="51658"/>
            <a:ext cx="4283968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В.Ванькович</a:t>
            </a: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.</a:t>
            </a:r>
          </a:p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Женщина, </a:t>
            </a:r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раскла-дывающая</a:t>
            </a: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пасьянс</a:t>
            </a:r>
          </a:p>
        </p:txBody>
      </p:sp>
    </p:spTree>
    <p:extLst>
      <p:ext uri="{BB962C8B-B14F-4D97-AF65-F5344CB8AC3E}">
        <p14:creationId xmlns:p14="http://schemas.microsoft.com/office/powerpoint/2010/main" val="181144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1788" y="836712"/>
            <a:ext cx="8510515" cy="720080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buClr>
                <a:srgbClr val="C00000"/>
              </a:buClr>
              <a:buSzPct val="90000"/>
            </a:pPr>
            <a:r>
              <a:rPr lang="ru-RU" sz="4000" b="1" dirty="0">
                <a:ln w="0"/>
                <a:latin typeface="Calibri" pitchFamily="34" charset="0"/>
                <a:cs typeface="Calibri" pitchFamily="34" charset="0"/>
              </a:rPr>
              <a:t> Мастер натюрморта и бытовой живописи.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3512" y="0"/>
            <a:ext cx="6624736" cy="9807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ru-RU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bri" pitchFamily="34" charset="0"/>
                <a:cs typeface="Calibri" pitchFamily="34" charset="0"/>
              </a:rPr>
              <a:t>ИВАН ХРУЦКИЙ</a:t>
            </a:r>
            <a:endParaRPr lang="be-BY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6391" y="260648"/>
            <a:ext cx="2618473" cy="3600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1889448"/>
            <a:ext cx="6385514" cy="4785397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960096" y="5373216"/>
            <a:ext cx="5159895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И.Ф.Хруцкий</a:t>
            </a: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Битая </a:t>
            </a: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дичь, овощи </a:t>
            </a: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 грибы.</a:t>
            </a:r>
          </a:p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1854 г.</a:t>
            </a:r>
          </a:p>
        </p:txBody>
      </p:sp>
    </p:spTree>
    <p:extLst>
      <p:ext uri="{BB962C8B-B14F-4D97-AF65-F5344CB8AC3E}">
        <p14:creationId xmlns:p14="http://schemas.microsoft.com/office/powerpoint/2010/main" val="16647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765" y="192328"/>
            <a:ext cx="5727700" cy="406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7536160" y="137457"/>
            <a:ext cx="3140291" cy="15696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И.Ф.Хруцкий</a:t>
            </a: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Женский портрет с цветами и фруктами. 1838г.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200" y="3139438"/>
            <a:ext cx="2771800" cy="37003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3287689" y="5373217"/>
            <a:ext cx="4608512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И.Ф.Хруцкий</a:t>
            </a: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Портрет неизвестной в белом платье</a:t>
            </a:r>
          </a:p>
        </p:txBody>
      </p:sp>
    </p:spTree>
    <p:extLst>
      <p:ext uri="{BB962C8B-B14F-4D97-AF65-F5344CB8AC3E}">
        <p14:creationId xmlns:p14="http://schemas.microsoft.com/office/powerpoint/2010/main" val="1148470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4001" y="1268761"/>
            <a:ext cx="5004048" cy="5298617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buClr>
                <a:srgbClr val="C00000"/>
              </a:buClr>
              <a:buSzPct val="90000"/>
            </a:pPr>
            <a:r>
              <a:rPr lang="ru-RU" sz="4000" b="1" dirty="0">
                <a:ln w="0"/>
                <a:latin typeface="Calibri" pitchFamily="34" charset="0"/>
                <a:cs typeface="Calibri" pitchFamily="34" charset="0"/>
              </a:rPr>
              <a:t> мастер зарисовок.</a:t>
            </a:r>
          </a:p>
          <a:p>
            <a:pPr marL="0" indent="0">
              <a:buClr>
                <a:srgbClr val="C00000"/>
              </a:buClr>
              <a:buSzPct val="90000"/>
            </a:pPr>
            <a:r>
              <a:rPr lang="ru-RU" sz="4000" b="1" dirty="0">
                <a:ln w="0"/>
                <a:latin typeface="Calibri" pitchFamily="34" charset="0"/>
                <a:cs typeface="Calibri" pitchFamily="34" charset="0"/>
              </a:rPr>
              <a:t>Зарисовывал архитектурные памятники.</a:t>
            </a:r>
          </a:p>
          <a:p>
            <a:pPr marL="0" indent="0">
              <a:buClr>
                <a:srgbClr val="C00000"/>
              </a:buClr>
              <a:buSzPct val="90000"/>
            </a:pPr>
            <a:r>
              <a:rPr lang="ru-RU" sz="4000" b="1" dirty="0">
                <a:ln w="0"/>
                <a:latin typeface="Calibri" pitchFamily="34" charset="0"/>
                <a:cs typeface="Calibri" pitchFamily="34" charset="0"/>
              </a:rPr>
              <a:t>Композитор,</a:t>
            </a:r>
          </a:p>
          <a:p>
            <a:pPr marL="0" indent="0">
              <a:buClr>
                <a:srgbClr val="C00000"/>
              </a:buClr>
              <a:buSzPct val="90000"/>
            </a:pPr>
            <a:r>
              <a:rPr lang="ru-RU" sz="4000" b="1" dirty="0">
                <a:ln w="0"/>
                <a:latin typeface="Calibri" pitchFamily="34" charset="0"/>
                <a:cs typeface="Calibri" pitchFamily="34" charset="0"/>
              </a:rPr>
              <a:t> педагог.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5500" y="6017"/>
            <a:ext cx="6984776" cy="1080120"/>
          </a:xfrm>
        </p:spPr>
        <p:txBody>
          <a:bodyPr>
            <a:normAutofit/>
          </a:bodyPr>
          <a:lstStyle/>
          <a:p>
            <a:pPr algn="ctr"/>
            <a:r>
              <a:rPr lang="ru-RU" sz="48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bri" pitchFamily="34" charset="0"/>
                <a:cs typeface="Calibri" pitchFamily="34" charset="0"/>
              </a:rPr>
              <a:t>НАПОЛЕОН ОРДА</a:t>
            </a:r>
            <a:endParaRPr lang="be-BY" sz="480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944" y="868713"/>
            <a:ext cx="4248472" cy="54638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8142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02336" y="5385816"/>
            <a:ext cx="11667744" cy="932688"/>
          </a:xfrm>
        </p:spPr>
        <p:txBody>
          <a:bodyPr>
            <a:noAutofit/>
          </a:bodyPr>
          <a:lstStyle/>
          <a:p>
            <a:pPr lvl="0" algn="ctr" defTabSz="457200">
              <a:tabLst>
                <a:tab pos="228600" algn="l"/>
              </a:tabLst>
            </a:pPr>
            <a:r>
              <a:rPr lang="ru-RU" sz="6000" dirty="0">
                <a:solidFill>
                  <a:srgbClr val="000000"/>
                </a:solidFill>
                <a:ea typeface="Times New Roman" panose="02020603050405020304" pitchFamily="18" charset="0"/>
              </a:rPr>
              <a:t>Развитие науки и </a:t>
            </a:r>
            <a:r>
              <a:rPr lang="ru-RU" sz="60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белорусоведения</a:t>
            </a:r>
            <a:endParaRPr lang="ru-RU" sz="6000" dirty="0">
              <a:solidFill>
                <a:srgbClr val="00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466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31648" y="5477256"/>
            <a:ext cx="11960352" cy="932688"/>
          </a:xfrm>
        </p:spPr>
        <p:txBody>
          <a:bodyPr>
            <a:normAutofit fontScale="90000"/>
          </a:bodyPr>
          <a:lstStyle/>
          <a:p>
            <a:pPr lvl="0" algn="ctr" defTabSz="457200">
              <a:tabLst>
                <a:tab pos="228600" algn="l"/>
              </a:tabLst>
            </a:pPr>
            <a:r>
              <a:rPr lang="ru-RU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Театр и музыка</a:t>
            </a:r>
            <a:endParaRPr lang="ru-RU" dirty="0">
              <a:solidFill>
                <a:srgbClr val="00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5864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296" y="1268760"/>
            <a:ext cx="7165833" cy="5589240"/>
          </a:xfrm>
        </p:spPr>
        <p:txBody>
          <a:bodyPr>
            <a:normAutofit/>
          </a:bodyPr>
          <a:lstStyle/>
          <a:p>
            <a:pPr marL="0" indent="109538">
              <a:buClr>
                <a:srgbClr val="FF0000"/>
              </a:buClr>
              <a:buSzPct val="90000"/>
              <a:buFont typeface="Wingdings" pitchFamily="2" charset="2"/>
              <a:buChar char="Ø"/>
            </a:pPr>
            <a:r>
              <a:rPr lang="ru-RU" sz="32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32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Станислав Монюшко </a:t>
            </a:r>
            <a:r>
              <a:rPr lang="ru-RU" sz="32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– </a:t>
            </a:r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композитор, основатель польской классической музыки. Произведения: «Галька», «Идиллия», «Рекрутский набор»</a:t>
            </a:r>
          </a:p>
          <a:p>
            <a:pPr marL="0" indent="109538">
              <a:buClr>
                <a:srgbClr val="FF0000"/>
              </a:buClr>
              <a:buSzPct val="90000"/>
              <a:buFont typeface="Wingdings" pitchFamily="2" charset="2"/>
              <a:buChar char="Ø"/>
            </a:pPr>
            <a:r>
              <a:rPr lang="ru-RU" sz="32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32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Антон Абрамович </a:t>
            </a:r>
            <a:r>
              <a:rPr lang="ru-RU" sz="32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– </a:t>
            </a:r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музыкальные произведения </a:t>
            </a:r>
          </a:p>
          <a:p>
            <a:pPr marL="0" indent="0">
              <a:buClr>
                <a:srgbClr val="FF0000"/>
              </a:buClr>
              <a:buSzPct val="90000"/>
              <a:buNone/>
            </a:pPr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на основе народных песен и танцев. Произведение: «Белорусская свадьба».</a:t>
            </a:r>
            <a:endParaRPr lang="be-BY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07592" y="-72008"/>
            <a:ext cx="10058400" cy="1609344"/>
          </a:xfrm>
        </p:spPr>
        <p:txBody>
          <a:bodyPr>
            <a:normAutofit/>
          </a:bodyPr>
          <a:lstStyle/>
          <a:p>
            <a:pPr algn="ctr"/>
            <a:r>
              <a:rPr lang="ru-RU" sz="48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cs typeface="Calibri" pitchFamily="34" charset="0"/>
              </a:rPr>
              <a:t>музыка</a:t>
            </a:r>
            <a:endParaRPr lang="be-BY" sz="48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728" y="553240"/>
            <a:ext cx="3256940" cy="39604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Прямоугольник 4"/>
          <p:cNvSpPr/>
          <p:nvPr/>
        </p:nvSpPr>
        <p:spPr>
          <a:xfrm>
            <a:off x="8086807" y="4784569"/>
            <a:ext cx="2736303" cy="9541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Станислав</a:t>
            </a:r>
          </a:p>
          <a:p>
            <a:pPr algn="ctr"/>
            <a:r>
              <a:rPr lang="ru-RU" sz="28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Монюшко</a:t>
            </a:r>
          </a:p>
        </p:txBody>
      </p:sp>
    </p:spTree>
    <p:extLst>
      <p:ext uri="{BB962C8B-B14F-4D97-AF65-F5344CB8AC3E}">
        <p14:creationId xmlns:p14="http://schemas.microsoft.com/office/powerpoint/2010/main" val="191405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31648" y="5477256"/>
            <a:ext cx="11960352" cy="932688"/>
          </a:xfrm>
        </p:spPr>
        <p:txBody>
          <a:bodyPr>
            <a:normAutofit fontScale="90000"/>
          </a:bodyPr>
          <a:lstStyle/>
          <a:p>
            <a:pPr lvl="0" algn="ctr" defTabSz="457200">
              <a:tabLst>
                <a:tab pos="228600" algn="l"/>
              </a:tabLst>
            </a:pPr>
            <a:r>
              <a:rPr lang="ru-RU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Архитектура </a:t>
            </a:r>
            <a:endParaRPr lang="ru-RU" dirty="0">
              <a:solidFill>
                <a:srgbClr val="00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4446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15880" y="0"/>
            <a:ext cx="5652120" cy="1143000"/>
          </a:xfrm>
        </p:spPr>
        <p:txBody>
          <a:bodyPr/>
          <a:lstStyle/>
          <a:p>
            <a:pPr algn="r"/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cs typeface="Calibri" pitchFamily="34" charset="0"/>
              </a:rPr>
              <a:t>АРХИТЕКТУРА</a:t>
            </a:r>
            <a:endParaRPr lang="be-BY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0" y="184945"/>
            <a:ext cx="3048000" cy="406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186" y="1514462"/>
            <a:ext cx="6904462" cy="5186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1837683" y="4248945"/>
            <a:ext cx="2886688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Коссовский</a:t>
            </a:r>
          </a:p>
          <a:p>
            <a:pPr algn="ctr"/>
            <a:r>
              <a:rPr lang="ru-RU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Дворец</a:t>
            </a:r>
          </a:p>
          <a:p>
            <a:pPr algn="ctr"/>
            <a:r>
              <a:rPr lang="ru-RU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Пусловских</a:t>
            </a:r>
            <a:endParaRPr lang="ru-RU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ru-RU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1838 г.</a:t>
            </a:r>
          </a:p>
        </p:txBody>
      </p:sp>
    </p:spTree>
    <p:extLst>
      <p:ext uri="{BB962C8B-B14F-4D97-AF65-F5344CB8AC3E}">
        <p14:creationId xmlns:p14="http://schemas.microsoft.com/office/powerpoint/2010/main" val="351614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544" y="1195600"/>
            <a:ext cx="3048000" cy="406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896" y="116632"/>
            <a:ext cx="5422900" cy="406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5169150" y="4437113"/>
            <a:ext cx="5004511" cy="206210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Дворец</a:t>
            </a:r>
          </a:p>
          <a:p>
            <a:pPr algn="ctr"/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Румянцевых –Паскевичей</a:t>
            </a:r>
          </a:p>
          <a:p>
            <a:pPr algn="ctr"/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Гомеле.</a:t>
            </a:r>
          </a:p>
          <a:p>
            <a:pPr algn="ctr"/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1777 -сер.19 в.</a:t>
            </a:r>
          </a:p>
        </p:txBody>
      </p:sp>
    </p:spTree>
    <p:extLst>
      <p:ext uri="{BB962C8B-B14F-4D97-AF65-F5344CB8AC3E}">
        <p14:creationId xmlns:p14="http://schemas.microsoft.com/office/powerpoint/2010/main" val="244750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136" y="2632653"/>
            <a:ext cx="3048000" cy="406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504" y="260648"/>
            <a:ext cx="5422900" cy="406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782885" y="4509120"/>
            <a:ext cx="523252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Петропавловский собор</a:t>
            </a:r>
          </a:p>
          <a:p>
            <a:pPr algn="ctr"/>
            <a:r>
              <a:rPr lang="ru-RU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в Гомеле.</a:t>
            </a:r>
          </a:p>
          <a:p>
            <a:pPr algn="ctr"/>
            <a:r>
              <a:rPr lang="ru-RU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1808-24 г.</a:t>
            </a:r>
          </a:p>
        </p:txBody>
      </p:sp>
    </p:spTree>
    <p:extLst>
      <p:ext uri="{BB962C8B-B14F-4D97-AF65-F5344CB8AC3E}">
        <p14:creationId xmlns:p14="http://schemas.microsoft.com/office/powerpoint/2010/main" val="236651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Белорусоведение</a:t>
            </a:r>
            <a:endParaRPr lang="be-BY" b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FF0000"/>
              </a:buClr>
              <a:buSzPct val="93000"/>
            </a:pPr>
            <a:r>
              <a:rPr lang="ru-RU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Наука, изучающая историю, культуру, традиции, отличительные и общие черты белорусов.</a:t>
            </a:r>
          </a:p>
        </p:txBody>
      </p:sp>
    </p:spTree>
    <p:extLst>
      <p:ext uri="{BB962C8B-B14F-4D97-AF65-F5344CB8AC3E}">
        <p14:creationId xmlns:p14="http://schemas.microsoft.com/office/powerpoint/2010/main" val="377118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b="1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Исследователь истории, устного народного творчества.</a:t>
            </a:r>
          </a:p>
          <a:p>
            <a:r>
              <a:rPr lang="ru-RU" sz="4400" b="1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«Путешествие по Полесью и белорусскому краю».</a:t>
            </a:r>
            <a:endParaRPr lang="be-BY" sz="4400" b="1" dirty="0">
              <a:solidFill>
                <a:sysClr val="windowText" lastClr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rtlCol="0" anchor="ctr">
            <a:normAutofit/>
          </a:bodyPr>
          <a:lstStyle/>
          <a:p>
            <a:pPr algn="ctr"/>
            <a:r>
              <a:rPr lang="ru-RU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  <a:ea typeface="+mn-ea"/>
                <a:cs typeface="+mn-cs"/>
              </a:rPr>
              <a:t>ПАВЕЛ ШПИЛЕВСКИЙ</a:t>
            </a:r>
            <a:endParaRPr lang="be-BY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740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31504" y="1481328"/>
            <a:ext cx="4536504" cy="5188032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q"/>
            </a:pPr>
            <a:r>
              <a:rPr lang="ru-RU" sz="4400" b="1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Фольклорист.</a:t>
            </a:r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r>
              <a:rPr lang="ru-RU" sz="4400" b="1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6 фольклорных песенных сборников.</a:t>
            </a:r>
            <a:endParaRPr lang="be-BY" sz="4400" b="1" dirty="0">
              <a:solidFill>
                <a:sysClr val="windowText" lastClr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7528" y="44624"/>
            <a:ext cx="8229600" cy="1143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ru-RU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ЯН ЧЕЧОТ</a:t>
            </a:r>
            <a:endParaRPr lang="be-BY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9184" y="1304880"/>
            <a:ext cx="4267200" cy="53644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4710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8477" y="116632"/>
            <a:ext cx="8229600" cy="1143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ru-RU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К. и Е. </a:t>
            </a:r>
            <a:r>
              <a:rPr lang="ru-RU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Тышкевичи</a:t>
            </a:r>
            <a:endParaRPr lang="be-BY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551" y="1700808"/>
            <a:ext cx="3749014" cy="4498816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080" y="1465707"/>
            <a:ext cx="3583666" cy="4969018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11896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2376" y="332657"/>
            <a:ext cx="11173968" cy="5674635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4800" b="1" dirty="0">
                <a:solidFill>
                  <a:srgbClr val="00297A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4800" b="1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изучение восточнославянской археологии, этнографии, фольклора.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4800" b="1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1842 г. – </a:t>
            </a:r>
            <a:r>
              <a:rPr lang="ru-RU" sz="4800" b="1" dirty="0" err="1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Логойский</a:t>
            </a:r>
            <a:r>
              <a:rPr lang="ru-RU" sz="4800" b="1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 исторический музей.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4800" b="1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1855 г. – </a:t>
            </a:r>
            <a:r>
              <a:rPr lang="ru-RU" sz="4800" b="1" dirty="0" err="1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Виленский</a:t>
            </a:r>
            <a:r>
              <a:rPr lang="ru-RU" sz="4800" b="1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 музей древностей, археологическая комиссия</a:t>
            </a:r>
            <a:endParaRPr lang="be-BY" sz="4800" b="1" dirty="0">
              <a:solidFill>
                <a:sysClr val="windowText" lastClr="00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766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5045" y="3415762"/>
            <a:ext cx="21910" cy="2647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200" y="980728"/>
            <a:ext cx="2606040" cy="3858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837184" y="190605"/>
            <a:ext cx="8229600" cy="7345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4800" b="1" cap="none" baseline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defRPr>
            </a:lvl1pPr>
          </a:lstStyle>
          <a:p>
            <a:r>
              <a:rPr lang="ru-RU" dirty="0"/>
              <a:t>ВИЛЬГЕЛЬМ СТРУВЕ</a:t>
            </a:r>
            <a:endParaRPr lang="be-BY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985" y="3210721"/>
            <a:ext cx="2695575" cy="32575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228600" y="1481328"/>
            <a:ext cx="5939408" cy="5188032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Clr>
                <a:srgbClr val="FF0000"/>
              </a:buClr>
              <a:buFont typeface="Wingdings" pitchFamily="2" charset="2"/>
              <a:buChar char="q"/>
            </a:pPr>
            <a:r>
              <a:rPr lang="ru-RU" sz="4400" b="1" dirty="0">
                <a:solidFill>
                  <a:srgbClr val="00297A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4400" b="1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Астроном,</a:t>
            </a:r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r>
              <a:rPr lang="ru-RU" sz="4400" b="1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Провёл геодезические измерения размеров и формы Земли</a:t>
            </a:r>
            <a:endParaRPr lang="be-BY" sz="4400" b="1" dirty="0">
              <a:solidFill>
                <a:sysClr val="windowText" lastClr="00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62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Дерево">
  <a:themeElements>
    <a:clrScheme name="Дерево">
      <a:dk1>
        <a:sysClr val="windowText" lastClr="000000"/>
      </a:dk1>
      <a:lt1>
        <a:sysClr val="window" lastClr="FFFFFF"/>
      </a:lt1>
      <a:dk2>
        <a:srgbClr val="84ACB6"/>
      </a:dk2>
      <a:lt2>
        <a:srgbClr val="EBE9DD"/>
      </a:lt2>
      <a:accent1>
        <a:srgbClr val="6F8183"/>
      </a:accent1>
      <a:accent2>
        <a:srgbClr val="967E96"/>
      </a:accent2>
      <a:accent3>
        <a:srgbClr val="CCC893"/>
      </a:accent3>
      <a:accent4>
        <a:srgbClr val="A54D74"/>
      </a:accent4>
      <a:accent5>
        <a:srgbClr val="949C6B"/>
      </a:accent5>
      <a:accent6>
        <a:srgbClr val="766A50"/>
      </a:accent6>
      <a:hlink>
        <a:srgbClr val="CC6600"/>
      </a:hlink>
      <a:folHlink>
        <a:srgbClr val="777777"/>
      </a:folHlink>
    </a:clrScheme>
    <a:fontScheme name="Дерево">
      <a:majorFont>
        <a:latin typeface="Century Gothic" panose="020B0502020202020204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man Old Style" panose="02050604050505020204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Дерево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8E89CD47-BF55-4DDE-B823-2283AA7E7695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595</Words>
  <Application>Microsoft Office PowerPoint</Application>
  <PresentationFormat>Широкоэкранный</PresentationFormat>
  <Paragraphs>130</Paragraphs>
  <Slides>35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3" baseType="lpstr">
      <vt:lpstr>Bookman Old Style</vt:lpstr>
      <vt:lpstr>Calibri</vt:lpstr>
      <vt:lpstr>Cambria</vt:lpstr>
      <vt:lpstr>Century Gothic</vt:lpstr>
      <vt:lpstr>Courier New</vt:lpstr>
      <vt:lpstr>Times New Roman</vt:lpstr>
      <vt:lpstr>Wingdings</vt:lpstr>
      <vt:lpstr>Дерево</vt:lpstr>
      <vt:lpstr>БИЛЕТ 20.</vt:lpstr>
      <vt:lpstr>Презентация PowerPoint</vt:lpstr>
      <vt:lpstr>Развитие науки и белорусоведения</vt:lpstr>
      <vt:lpstr>Белорусоведение</vt:lpstr>
      <vt:lpstr>ПАВЕЛ ШПИЛЕВСКИЙ</vt:lpstr>
      <vt:lpstr>ЯН ЧЕЧОТ</vt:lpstr>
      <vt:lpstr>К. и Е. Тышкевичи</vt:lpstr>
      <vt:lpstr>Презентация PowerPoint</vt:lpstr>
      <vt:lpstr>Презентация PowerPoint</vt:lpstr>
      <vt:lpstr>Презентация PowerPoint</vt:lpstr>
      <vt:lpstr>Образование </vt:lpstr>
      <vt:lpstr>Презентация PowerPoint</vt:lpstr>
      <vt:lpstr>Литературное творчество</vt:lpstr>
      <vt:lpstr>АДАМ МИЦКЕВИЧ</vt:lpstr>
      <vt:lpstr>Презентация PowerPoint</vt:lpstr>
      <vt:lpstr>Презентация PowerPoint</vt:lpstr>
      <vt:lpstr>ВЛАДИСЛАВ СЫРОКОМЛЯ</vt:lpstr>
      <vt:lpstr>ЯН БАРЩЕВСКИЙ</vt:lpstr>
      <vt:lpstr>ВИНЦЕНТ ДУНИН-МАРЦИНКЕВИЧ</vt:lpstr>
      <vt:lpstr>ПАВЛЮК БАГРИМ</vt:lpstr>
      <vt:lpstr>Анонимная литература</vt:lpstr>
      <vt:lpstr>Живопись </vt:lpstr>
      <vt:lpstr>ИОСИФ ОЛЕШКЕВИЧ</vt:lpstr>
      <vt:lpstr>ЯН ДАМЕЛЬ</vt:lpstr>
      <vt:lpstr>ВАЛЕНТИЙ ВАНЬКОВИЧ</vt:lpstr>
      <vt:lpstr>Презентация PowerPoint</vt:lpstr>
      <vt:lpstr>ИВАН ХРУЦКИЙ</vt:lpstr>
      <vt:lpstr>Презентация PowerPoint</vt:lpstr>
      <vt:lpstr>НАПОЛЕОН ОРДА</vt:lpstr>
      <vt:lpstr>Театр и музыка</vt:lpstr>
      <vt:lpstr>музыка</vt:lpstr>
      <vt:lpstr>Архитектура </vt:lpstr>
      <vt:lpstr>АРХИТЕКТУРА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БИЛЕТ 14.</dc:title>
  <dc:creator>Galina Sventuhovskaya</dc:creator>
  <cp:lastModifiedBy>Galina Sventuhovskaya</cp:lastModifiedBy>
  <cp:revision>63</cp:revision>
  <dcterms:created xsi:type="dcterms:W3CDTF">2020-02-01T06:22:49Z</dcterms:created>
  <dcterms:modified xsi:type="dcterms:W3CDTF">2020-03-14T06:52:15Z</dcterms:modified>
</cp:coreProperties>
</file>