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 dirty="0">
              <a:latin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39940" name="Freeform 4"/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/>
              <a:ahLst/>
              <a:cxnLst>
                <a:cxn ang="0">
                  <a:pos x="0" y="566"/>
                </a:cxn>
                <a:cxn ang="0">
                  <a:pos x="0" y="906"/>
                </a:cxn>
                <a:cxn ang="0">
                  <a:pos x="1014" y="283"/>
                </a:cxn>
                <a:cxn ang="0">
                  <a:pos x="1018" y="307"/>
                </a:cxn>
                <a:cxn ang="0">
                  <a:pos x="869" y="0"/>
                </a:cxn>
                <a:cxn ang="0">
                  <a:pos x="0" y="566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39941" name="Freeform 5"/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/>
              <a:ahLst/>
              <a:cxnLst>
                <a:cxn ang="0">
                  <a:pos x="1018" y="566"/>
                </a:cxn>
                <a:cxn ang="0">
                  <a:pos x="1018" y="906"/>
                </a:cxn>
                <a:cxn ang="0">
                  <a:pos x="3" y="283"/>
                </a:cxn>
                <a:cxn ang="0">
                  <a:pos x="0" y="307"/>
                </a:cxn>
                <a:cxn ang="0">
                  <a:pos x="148" y="0"/>
                </a:cxn>
                <a:cxn ang="0">
                  <a:pos x="1018" y="566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39943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9944" name="Freeform 8"/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/>
                <a:ahLst/>
                <a:cxnLst>
                  <a:cxn ang="0">
                    <a:pos x="1315" y="2198"/>
                  </a:cxn>
                  <a:cxn ang="0">
                    <a:pos x="1315" y="1815"/>
                  </a:cxn>
                  <a:cxn ang="0">
                    <a:pos x="409" y="214"/>
                  </a:cxn>
                  <a:cxn ang="0">
                    <a:pos x="0" y="0"/>
                  </a:cxn>
                  <a:cxn ang="0">
                    <a:pos x="1315" y="2198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9945" name="Freeform 9"/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9" y="216"/>
                  </a:cxn>
                  <a:cxn ang="0">
                    <a:pos x="2279" y="216"/>
                  </a:cxn>
                  <a:cxn ang="0">
                    <a:pos x="2631" y="0"/>
                  </a:cxn>
                  <a:cxn ang="0">
                    <a:pos x="0" y="0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9946" name="Freeform 10"/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/>
                <a:ahLst/>
                <a:cxnLst>
                  <a:cxn ang="0">
                    <a:pos x="0" y="2198"/>
                  </a:cxn>
                  <a:cxn ang="0">
                    <a:pos x="0" y="1815"/>
                  </a:cxn>
                  <a:cxn ang="0">
                    <a:pos x="906" y="214"/>
                  </a:cxn>
                  <a:cxn ang="0">
                    <a:pos x="1316" y="0"/>
                  </a:cxn>
                  <a:cxn ang="0">
                    <a:pos x="0" y="2198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39948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1988" y="40386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61988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61988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24388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61988" y="19050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61988" y="40386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 dirty="0">
              <a:latin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38916" name="Freeform 4"/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/>
              <a:ahLst/>
              <a:cxnLst>
                <a:cxn ang="0">
                  <a:pos x="318" y="198"/>
                </a:cxn>
                <a:cxn ang="0">
                  <a:pos x="318" y="318"/>
                </a:cxn>
                <a:cxn ang="0">
                  <a:pos x="1" y="99"/>
                </a:cxn>
                <a:cxn ang="0">
                  <a:pos x="0" y="108"/>
                </a:cxn>
                <a:cxn ang="0">
                  <a:pos x="46" y="0"/>
                </a:cxn>
                <a:cxn ang="0">
                  <a:pos x="318" y="198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38917" name="Freeform 5"/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318"/>
                </a:cxn>
                <a:cxn ang="0">
                  <a:pos x="316" y="99"/>
                </a:cxn>
                <a:cxn ang="0">
                  <a:pos x="318" y="108"/>
                </a:cxn>
                <a:cxn ang="0">
                  <a:pos x="271" y="0"/>
                </a:cxn>
                <a:cxn ang="0">
                  <a:pos x="0" y="198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38919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6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920" name="Freeform 8"/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/>
                <a:ahLst/>
                <a:cxnLst>
                  <a:cxn ang="0">
                    <a:pos x="411" y="772"/>
                  </a:cxn>
                  <a:cxn ang="0">
                    <a:pos x="411" y="637"/>
                  </a:cxn>
                  <a:cxn ang="0">
                    <a:pos x="127" y="75"/>
                  </a:cxn>
                  <a:cxn ang="0">
                    <a:pos x="0" y="0"/>
                  </a:cxn>
                  <a:cxn ang="0">
                    <a:pos x="411" y="772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921" name="Freeform 9"/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76"/>
                  </a:cxn>
                  <a:cxn ang="0">
                    <a:pos x="712" y="76"/>
                  </a:cxn>
                  <a:cxn ang="0">
                    <a:pos x="822" y="0"/>
                  </a:cxn>
                  <a:cxn ang="0">
                    <a:pos x="0" y="0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922" name="Freeform 10"/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/>
                <a:ahLst/>
                <a:cxnLst>
                  <a:cxn ang="0">
                    <a:pos x="0" y="772"/>
                  </a:cxn>
                  <a:cxn ang="0">
                    <a:pos x="0" y="637"/>
                  </a:cxn>
                  <a:cxn ang="0">
                    <a:pos x="283" y="75"/>
                  </a:cxn>
                  <a:cxn ang="0">
                    <a:pos x="411" y="0"/>
                  </a:cxn>
                  <a:cxn ang="0">
                    <a:pos x="0" y="772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3892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2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2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fld id="{E1F1FF7F-23E6-4F2D-9832-B8332CA42A02}" type="datetimeFigureOut">
              <a:rPr lang="ru-RU" smtClean="0"/>
              <a:pPr/>
              <a:t>13.04.2009</a:t>
            </a:fld>
            <a:endParaRPr lang="ru-RU" dirty="0"/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389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44090712-90C5-4F35-BFD2-5174E2A2ADC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928662" y="385762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Литература и искусство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в первое послевоенное десятилетие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  Вывод: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1988" y="1285860"/>
            <a:ext cx="7772400" cy="4714908"/>
          </a:xfrm>
        </p:spPr>
        <p:txBody>
          <a:bodyPr/>
          <a:lstStyle/>
          <a:p>
            <a:pPr algn="just">
              <a:buNone/>
            </a:pPr>
            <a:r>
              <a:rPr lang="ru-RU" sz="2600" b="1" dirty="0" smtClean="0"/>
              <a:t>Несмотря на большие человеческие и материальные потери, нанесённые войной, в БССР осуществлялось культурное строительство, создавались интересные литературные и художественные произведения. Быстрое восстановление и развитие после войны в Беларуси театрального, музыкального и изобразительного искусства явилось результатом сохранения белорусским народом своей высокой духовности. В области литературы и искусства продолжали действовать принцип партийности и метод социалистического реализма.</a:t>
            </a:r>
            <a:endParaRPr lang="ru-RU" sz="2600" b="1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500306"/>
            <a:ext cx="7086600" cy="1447800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Благодарим за внимание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0071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90" y="2571744"/>
            <a:ext cx="3857652" cy="3947889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28600"/>
            <a:ext cx="7562872" cy="1200136"/>
          </a:xfrm>
        </p:spPr>
        <p:txBody>
          <a:bodyPr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Белорусская литература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588"/>
            <a:ext cx="8572560" cy="5286412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/>
              <a:t>В 1945 году в составе Союза советских писателей БССР насчитывалось всего 47 человек. Значительно меньше, чем в довоенное время. Переход к мирной жизни способствовал к тому, что в литературу пришли новые таланты. Уже в 1950 году Союз писателей БССР насчитывал в своих рядах около 120 человек. Среди них Иван </a:t>
            </a:r>
            <a:r>
              <a:rPr lang="ru-RU" sz="2400" b="1" dirty="0" err="1" smtClean="0"/>
              <a:t>Мележ</a:t>
            </a:r>
            <a:r>
              <a:rPr lang="ru-RU" sz="2400" b="1" dirty="0" smtClean="0"/>
              <a:t>, Иван </a:t>
            </a:r>
            <a:r>
              <a:rPr lang="ru-RU" sz="2400" b="1" dirty="0" err="1" smtClean="0"/>
              <a:t>Шамякин</a:t>
            </a:r>
            <a:r>
              <a:rPr lang="ru-RU" sz="2400" b="1" dirty="0" smtClean="0"/>
              <a:t>, Андрей </a:t>
            </a:r>
            <a:r>
              <a:rPr lang="ru-RU" sz="2400" b="1" dirty="0" err="1" smtClean="0"/>
              <a:t>Макаёнок</a:t>
            </a:r>
            <a:r>
              <a:rPr lang="ru-RU" sz="2400" b="1" dirty="0" smtClean="0"/>
              <a:t>, Янка Брыль и др. От писателей требовалось придерживаться в своей творческой деятельности метода социалистического реализма и принципа партийности. Белорусская литература послевоенных лет  была посвящена преимущественно прошедшей войне.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588"/>
            <a:ext cx="8572560" cy="5286412"/>
          </a:xfrm>
        </p:spPr>
        <p:txBody>
          <a:bodyPr/>
          <a:lstStyle/>
          <a:p>
            <a:pPr algn="just">
              <a:buNone/>
            </a:pPr>
            <a:r>
              <a:rPr lang="ru-RU" sz="2800" b="1" i="1" dirty="0" smtClean="0">
                <a:solidFill>
                  <a:srgbClr val="FFFF00"/>
                </a:solidFill>
              </a:rPr>
              <a:t>Принцип партийности</a:t>
            </a:r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/>
              <a:t>– требование к деятелям культуры придерживаться идеологии, проводимой коммунистической партией, исходить из требований и предопределений этой идеологии.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FFFF00"/>
                </a:solidFill>
              </a:rPr>
              <a:t>Социалистический реализм</a:t>
            </a:r>
            <a:r>
              <a:rPr lang="ru-RU" sz="2800" dirty="0" smtClean="0">
                <a:solidFill>
                  <a:srgbClr val="FFFF00"/>
                </a:solidFill>
              </a:rPr>
              <a:t> </a:t>
            </a:r>
            <a:r>
              <a:rPr lang="ru-RU" sz="2800" dirty="0" smtClean="0"/>
              <a:t>– </a:t>
            </a:r>
            <a:r>
              <a:rPr lang="ru-RU" sz="2800" b="1" dirty="0" smtClean="0"/>
              <a:t>художественный метод, требовавший отражения в литературе и искусстве реалий жизни, связанных со строительством советского социалистического строя.  </a:t>
            </a:r>
            <a:endParaRPr lang="ru-RU" sz="28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562872" cy="1214422"/>
          </a:xfrm>
        </p:spPr>
        <p:txBody>
          <a:bodyPr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Белорусская литература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6715172" cy="5143536"/>
          </a:xfrm>
        </p:spPr>
        <p:txBody>
          <a:bodyPr/>
          <a:lstStyle/>
          <a:p>
            <a:pPr>
              <a:buNone/>
            </a:pPr>
            <a:r>
              <a:rPr lang="ru-RU" sz="2200" b="1" dirty="0" smtClean="0">
                <a:solidFill>
                  <a:srgbClr val="FFFF00"/>
                </a:solidFill>
              </a:rPr>
              <a:t>За это время были напечатаны такие произведения как:</a:t>
            </a:r>
          </a:p>
          <a:p>
            <a:r>
              <a:rPr lang="ru-RU" sz="2200" b="1" dirty="0" smtClean="0"/>
              <a:t> роман «Млечный путь» Кузьмы Чорного;</a:t>
            </a:r>
          </a:p>
          <a:p>
            <a:r>
              <a:rPr lang="ru-RU" sz="2200" b="1" dirty="0" smtClean="0"/>
              <a:t>роман-эпопея «Незабываемые дни» </a:t>
            </a:r>
            <a:r>
              <a:rPr lang="ru-RU" sz="2200" b="1" dirty="0" err="1" smtClean="0"/>
              <a:t>Михася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Лынькова</a:t>
            </a:r>
            <a:r>
              <a:rPr lang="ru-RU" sz="2200" b="1" dirty="0" smtClean="0"/>
              <a:t>;</a:t>
            </a:r>
          </a:p>
          <a:p>
            <a:r>
              <a:rPr lang="ru-RU" sz="2200" b="1" dirty="0" smtClean="0"/>
              <a:t>роман «Минское направление» Ивана </a:t>
            </a:r>
            <a:r>
              <a:rPr lang="ru-RU" sz="2200" b="1" dirty="0" err="1" smtClean="0"/>
              <a:t>Мележа</a:t>
            </a:r>
            <a:r>
              <a:rPr lang="ru-RU" sz="2200" b="1" dirty="0" smtClean="0"/>
              <a:t>;</a:t>
            </a:r>
          </a:p>
          <a:p>
            <a:r>
              <a:rPr lang="ru-RU" sz="2200" b="1" dirty="0" smtClean="0"/>
              <a:t>поэма «Хата рыбака» </a:t>
            </a:r>
            <a:r>
              <a:rPr lang="ru-RU" sz="2200" b="1" dirty="0" err="1" smtClean="0"/>
              <a:t>Якуба</a:t>
            </a:r>
            <a:r>
              <a:rPr lang="ru-RU" sz="2200" b="1" dirty="0" smtClean="0"/>
              <a:t> Коласа;</a:t>
            </a:r>
          </a:p>
          <a:p>
            <a:r>
              <a:rPr lang="ru-RU" sz="2200" b="1" dirty="0" smtClean="0"/>
              <a:t>повесть «Закалка» А. Кулаковской .</a:t>
            </a:r>
          </a:p>
          <a:p>
            <a:endParaRPr lang="ru-RU" sz="2200" b="1" dirty="0" smtClean="0"/>
          </a:p>
          <a:p>
            <a:pPr>
              <a:buNone/>
            </a:pPr>
            <a:r>
              <a:rPr lang="ru-RU" sz="2200" b="1" dirty="0" smtClean="0"/>
              <a:t>В послевоенное время в расцвете творческих сил находились такие известные поэты, как </a:t>
            </a:r>
            <a:r>
              <a:rPr lang="ru-RU" sz="2200" b="1" dirty="0" smtClean="0">
                <a:solidFill>
                  <a:srgbClr val="FFFF00"/>
                </a:solidFill>
              </a:rPr>
              <a:t>Петрусь Бровка, Максим Танк, Пимен Панченко, Петро </a:t>
            </a:r>
            <a:r>
              <a:rPr lang="ru-RU" sz="2200" b="1" dirty="0" err="1" smtClean="0">
                <a:solidFill>
                  <a:srgbClr val="FFFF00"/>
                </a:solidFill>
              </a:rPr>
              <a:t>Глебка</a:t>
            </a:r>
            <a:r>
              <a:rPr lang="ru-RU" sz="2200" b="1" dirty="0" smtClean="0">
                <a:solidFill>
                  <a:srgbClr val="FFFF00"/>
                </a:solidFill>
              </a:rPr>
              <a:t> , Аркадий Кулешов.</a:t>
            </a:r>
          </a:p>
        </p:txBody>
      </p:sp>
      <p:pic>
        <p:nvPicPr>
          <p:cNvPr id="1026" name="Picture 2" descr="C:\Documents and Settings\танчик - зайчик\Мои документы\Мои рисунки\kblac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214422"/>
            <a:ext cx="1785950" cy="2214578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  <p:pic>
        <p:nvPicPr>
          <p:cNvPr id="1027" name="Picture 3" descr="C:\Documents and Settings\танчик - зайчик\Мои документы\Мои рисунки\027304695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4214818"/>
            <a:ext cx="1857388" cy="2276738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Театр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2857496"/>
            <a:ext cx="8715436" cy="3500462"/>
          </a:xfrm>
        </p:spPr>
        <p:txBody>
          <a:bodyPr/>
          <a:lstStyle/>
          <a:p>
            <a:pPr algn="just">
              <a:buNone/>
            </a:pPr>
            <a:r>
              <a:rPr lang="ru-RU" sz="2800" b="1" dirty="0" smtClean="0"/>
              <a:t>Сразу после освобождения Беларуси от оккупантов началось восстановление театра, развитие белорусской драматургии. На родину вернулись находившиеся в эвакуации театры. Уже в сезоне 1944/1945 годах в Беларуси работало 12 театров. При театрах  имени Я. Купалы и имени Я. Коласа были созданы студии для подготовки актёров.</a:t>
            </a:r>
            <a:endParaRPr lang="ru-RU" sz="2800" b="1" dirty="0"/>
          </a:p>
        </p:txBody>
      </p:sp>
      <p:pic>
        <p:nvPicPr>
          <p:cNvPr id="2052" name="Picture 4" descr="C:\Documents and Settings\танчик - зайчик\Мои документы\Мои рисунки\kupalovsky-theater%20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14290"/>
            <a:ext cx="3829057" cy="2357454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057260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Театр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077230" cy="5357850"/>
          </a:xfrm>
        </p:spPr>
        <p:txBody>
          <a:bodyPr/>
          <a:lstStyle/>
          <a:p>
            <a:pPr>
              <a:buNone/>
            </a:pPr>
            <a:r>
              <a:rPr lang="ru-RU" sz="2200" b="1" dirty="0" smtClean="0">
                <a:solidFill>
                  <a:srgbClr val="FFFF00"/>
                </a:solidFill>
              </a:rPr>
              <a:t>В послевоенные годы были поставлены следующие произведения:</a:t>
            </a:r>
          </a:p>
          <a:p>
            <a:r>
              <a:rPr lang="ru-RU" sz="2000" b="1" dirty="0" smtClean="0"/>
              <a:t>пьеса А. Кучера «Заложники»;</a:t>
            </a:r>
          </a:p>
          <a:p>
            <a:r>
              <a:rPr lang="ru-RU" sz="2000" b="1" dirty="0" smtClean="0"/>
              <a:t>пьеса «Константин Заслонов»  А.  </a:t>
            </a:r>
            <a:r>
              <a:rPr lang="ru-RU" sz="2000" b="1" dirty="0" err="1" smtClean="0"/>
              <a:t>Мовзона</a:t>
            </a:r>
            <a:r>
              <a:rPr lang="ru-RU" sz="2000" b="1" dirty="0" smtClean="0"/>
              <a:t>;</a:t>
            </a:r>
          </a:p>
          <a:p>
            <a:r>
              <a:rPr lang="ru-RU" sz="2000" b="1" dirty="0" smtClean="0"/>
              <a:t>пьеса «Брестская крепость» К.  </a:t>
            </a:r>
            <a:r>
              <a:rPr lang="ru-RU" sz="2000" b="1" dirty="0" err="1" smtClean="0"/>
              <a:t>Губаревича</a:t>
            </a:r>
            <a:r>
              <a:rPr lang="ru-RU" sz="2000" b="1" dirty="0" smtClean="0"/>
              <a:t>;</a:t>
            </a:r>
          </a:p>
          <a:p>
            <a:r>
              <a:rPr lang="ru-RU" sz="2000" b="1" dirty="0" smtClean="0"/>
              <a:t>пьеса «Ромео и Джульетта»  У. Шекспира;</a:t>
            </a:r>
          </a:p>
          <a:p>
            <a:r>
              <a:rPr lang="ru-RU" sz="2000" b="1" dirty="0" smtClean="0"/>
              <a:t>пьеса «Вишнёвый сад», «Чайка» А. Чехова;</a:t>
            </a:r>
          </a:p>
          <a:p>
            <a:r>
              <a:rPr lang="ru-RU" sz="2000" b="1" dirty="0" smtClean="0"/>
              <a:t>комедия  «Извините,  пожалуйста!»  А.  </a:t>
            </a:r>
            <a:r>
              <a:rPr lang="ru-RU" sz="2000" b="1" dirty="0" err="1" smtClean="0"/>
              <a:t>Макаёнка</a:t>
            </a:r>
            <a:r>
              <a:rPr lang="ru-RU" sz="2000" b="1" dirty="0" smtClean="0"/>
              <a:t>;</a:t>
            </a:r>
          </a:p>
          <a:p>
            <a:r>
              <a:rPr lang="ru-RU" sz="2000" b="1" dirty="0" smtClean="0"/>
              <a:t>пьеса «Милый человек» и комедия «Поют жаворонки» К.Крапивы;</a:t>
            </a:r>
          </a:p>
          <a:p>
            <a:r>
              <a:rPr lang="ru-RU" sz="2000" b="1" dirty="0" smtClean="0"/>
              <a:t>опера «Алеся» Е. Тикоцкого;</a:t>
            </a:r>
          </a:p>
          <a:p>
            <a:r>
              <a:rPr lang="ru-RU" sz="2000" b="1" dirty="0" smtClean="0"/>
              <a:t>опера «Надежда Дурова» А. </a:t>
            </a:r>
            <a:r>
              <a:rPr lang="ru-RU" sz="2000" b="1" dirty="0" err="1" smtClean="0"/>
              <a:t>Богатырёва</a:t>
            </a:r>
            <a:r>
              <a:rPr lang="ru-RU" sz="2000" b="1" dirty="0" smtClean="0"/>
              <a:t>.</a:t>
            </a:r>
          </a:p>
          <a:p>
            <a:pPr>
              <a:buNone/>
            </a:pPr>
            <a:r>
              <a:rPr lang="ru-RU" sz="2000" b="1" dirty="0" smtClean="0"/>
              <a:t>Театр прославился следующими артистами: </a:t>
            </a:r>
            <a:r>
              <a:rPr lang="ru-RU" sz="2000" b="1" dirty="0" smtClean="0">
                <a:solidFill>
                  <a:srgbClr val="FFFF00"/>
                </a:solidFill>
              </a:rPr>
              <a:t>Глеб Глебов, Лидия </a:t>
            </a:r>
            <a:r>
              <a:rPr lang="ru-RU" sz="2000" b="1" dirty="0" err="1" smtClean="0">
                <a:solidFill>
                  <a:srgbClr val="FFFF00"/>
                </a:solidFill>
              </a:rPr>
              <a:t>Ржецкая</a:t>
            </a:r>
            <a:r>
              <a:rPr lang="ru-RU" sz="2000" b="1" dirty="0" smtClean="0">
                <a:solidFill>
                  <a:srgbClr val="FFFF00"/>
                </a:solidFill>
              </a:rPr>
              <a:t>, Борис Платонов, Стефания </a:t>
            </a:r>
            <a:r>
              <a:rPr lang="ru-RU" sz="2000" b="1" dirty="0" err="1" smtClean="0">
                <a:solidFill>
                  <a:srgbClr val="FFFF00"/>
                </a:solidFill>
              </a:rPr>
              <a:t>Станюта</a:t>
            </a:r>
            <a:r>
              <a:rPr lang="ru-RU" sz="2000" b="1" dirty="0" smtClean="0">
                <a:solidFill>
                  <a:srgbClr val="FFFF00"/>
                </a:solidFill>
              </a:rPr>
              <a:t>.</a:t>
            </a:r>
          </a:p>
          <a:p>
            <a:endParaRPr lang="ru-RU" sz="2000" b="1" dirty="0"/>
          </a:p>
        </p:txBody>
      </p:sp>
      <p:pic>
        <p:nvPicPr>
          <p:cNvPr id="3074" name="Picture 2" descr="C:\Documents and Settings\танчик - зайчик\Мои документы\Мои рисунки\000-0423_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429132"/>
            <a:ext cx="1643106" cy="1643106"/>
          </a:xfrm>
          <a:prstGeom prst="rect">
            <a:avLst/>
          </a:prstGeom>
          <a:noFill/>
        </p:spPr>
      </p:pic>
      <p:pic>
        <p:nvPicPr>
          <p:cNvPr id="3075" name="Picture 3" descr="C:\Documents and Settings\танчик - зайчик\Мои документы\Мои рисунки\krapiva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14290"/>
            <a:ext cx="1785950" cy="2357454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танчик - зайчик\Мои документы\Мои рисунки\ширм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785950" cy="2540000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0"/>
            <a:ext cx="4586270" cy="947758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Музыка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7072362" cy="2286016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/>
              <a:t>		Восстанавливалась музыкальная жизнь в республике. Из эвакуации возвратился Белорусский ансамбль песни и танца, преобразованный в Государственную академическую хоровую капеллу БССР во главе с Григорием Ширмой. </a:t>
            </a:r>
          </a:p>
          <a:p>
            <a:pPr algn="just">
              <a:buNone/>
            </a:pPr>
            <a:endParaRPr lang="ru-RU" sz="2400" b="1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2500298" y="2714620"/>
            <a:ext cx="707236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. 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3357562"/>
            <a:ext cx="8715436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90000"/>
            </a:pPr>
            <a:r>
              <a:rPr lang="ru-RU" sz="2400" b="1" kern="0" dirty="0" smtClean="0">
                <a:solidFill>
                  <a:srgbClr val="EAEAEA"/>
                </a:solidFill>
              </a:rPr>
              <a:t>Особенность творческой деятельности белорусских композиторов характеризуется: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90000"/>
              <a:buFont typeface="Arial" pitchFamily="34" charset="0"/>
              <a:buChar char="•"/>
            </a:pPr>
            <a:r>
              <a:rPr lang="ru-RU" sz="2400" b="1" kern="0" dirty="0" smtClean="0">
                <a:solidFill>
                  <a:srgbClr val="EAEAEA"/>
                </a:solidFill>
              </a:rPr>
              <a:t>неразрывной связью с народным искусством,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90000"/>
              <a:buFont typeface="Arial" pitchFamily="34" charset="0"/>
              <a:buChar char="•"/>
            </a:pPr>
            <a:r>
              <a:rPr lang="ru-RU" sz="2400" b="1" kern="0" dirty="0" smtClean="0">
                <a:solidFill>
                  <a:srgbClr val="EAEAEA"/>
                </a:solidFill>
              </a:rPr>
              <a:t> особым вниманием к теме Великой Отечественной войны,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90000"/>
              <a:buFont typeface="Arial" pitchFamily="34" charset="0"/>
              <a:buChar char="•"/>
            </a:pPr>
            <a:r>
              <a:rPr lang="ru-RU" sz="2400" b="1" kern="0" dirty="0" smtClean="0">
                <a:solidFill>
                  <a:srgbClr val="EAEAEA"/>
                </a:solidFill>
              </a:rPr>
              <a:t>прославление трудового энтузиазма народа, его преданности коммунистическим идеалам. </a:t>
            </a:r>
            <a:endParaRPr lang="ru-RU" sz="2400" b="1" kern="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571480"/>
            <a:ext cx="7086600" cy="1500198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Живопись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1988" y="2571744"/>
            <a:ext cx="7772400" cy="4000528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FFFF00"/>
                </a:solidFill>
              </a:rPr>
              <a:t>Тема войны интересовала в эти годы художников Беларуси. Среди наиболее значительных работ:</a:t>
            </a:r>
          </a:p>
          <a:p>
            <a:r>
              <a:rPr lang="ru-RU" sz="2400" b="1" dirty="0" smtClean="0"/>
              <a:t>картина «Пленных ведут» А. </a:t>
            </a:r>
            <a:r>
              <a:rPr lang="ru-RU" sz="2400" b="1" dirty="0" err="1" smtClean="0"/>
              <a:t>Шибнёва</a:t>
            </a:r>
            <a:r>
              <a:rPr lang="ru-RU" sz="2400" b="1" dirty="0" smtClean="0"/>
              <a:t>;</a:t>
            </a:r>
          </a:p>
          <a:p>
            <a:r>
              <a:rPr lang="ru-RU" sz="2400" b="1" dirty="0" smtClean="0"/>
              <a:t>картина «Константин Заслонов» В. Хрусталёва;</a:t>
            </a:r>
          </a:p>
          <a:p>
            <a:r>
              <a:rPr lang="ru-RU" sz="2400" b="1" dirty="0" smtClean="0"/>
              <a:t>эмоциональное полотно «Оборона Брестской крепости в 1941 году» Е. Зайцев;</a:t>
            </a:r>
          </a:p>
          <a:p>
            <a:r>
              <a:rPr lang="ru-RU" sz="2400" b="1" dirty="0" smtClean="0"/>
              <a:t>картина «За родную Белоруссию»  В. </a:t>
            </a:r>
            <a:r>
              <a:rPr lang="ru-RU" sz="2400" b="1" dirty="0" err="1" smtClean="0"/>
              <a:t>Суховерхова</a:t>
            </a:r>
            <a:r>
              <a:rPr lang="ru-RU" sz="2400" b="1" dirty="0" smtClean="0"/>
              <a:t>;</a:t>
            </a:r>
          </a:p>
          <a:p>
            <a:r>
              <a:rPr lang="ru-RU" sz="2400" b="1" dirty="0" smtClean="0"/>
              <a:t>полотно «Минск. 3июля 1944 года» В. Волкова.</a:t>
            </a:r>
          </a:p>
        </p:txBody>
      </p:sp>
      <p:pic>
        <p:nvPicPr>
          <p:cNvPr id="5122" name="Picture 2" descr="C:\Documents and Settings\танчик - зайчик\Мои документы\Мои рисунки\suhoverh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85728"/>
            <a:ext cx="2786082" cy="2005979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Архитектура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05000"/>
            <a:ext cx="6072230" cy="3452826"/>
          </a:xfrm>
        </p:spPr>
        <p:txBody>
          <a:bodyPr/>
          <a:lstStyle/>
          <a:p>
            <a:pPr algn="just">
              <a:buNone/>
            </a:pPr>
            <a:r>
              <a:rPr lang="ru-RU" sz="2600" b="1" dirty="0" smtClean="0"/>
              <a:t>Ряд крупных работ  в эти годы создали белорусские скульпторы. </a:t>
            </a:r>
            <a:r>
              <a:rPr lang="ru-RU" sz="2600" b="1" dirty="0" smtClean="0"/>
              <a:t> Отличительным признаком архитектуры этого времени является </a:t>
            </a:r>
            <a:r>
              <a:rPr lang="ru-RU" sz="2600" b="1" dirty="0" err="1" smtClean="0"/>
              <a:t>монументализм</a:t>
            </a:r>
            <a:r>
              <a:rPr lang="ru-RU" sz="2600" b="1" dirty="0" smtClean="0"/>
              <a:t>.</a:t>
            </a:r>
            <a:endParaRPr lang="ru-RU" sz="2600" b="1" dirty="0" smtClean="0"/>
          </a:p>
          <a:p>
            <a:pPr algn="just">
              <a:buNone/>
            </a:pPr>
            <a:r>
              <a:rPr lang="ru-RU" sz="2600" b="1" dirty="0" smtClean="0">
                <a:solidFill>
                  <a:srgbClr val="FFFF00"/>
                </a:solidFill>
              </a:rPr>
              <a:t>Заир </a:t>
            </a:r>
            <a:r>
              <a:rPr lang="ru-RU" sz="2600" b="1" dirty="0" err="1" smtClean="0">
                <a:solidFill>
                  <a:srgbClr val="FFFF00"/>
                </a:solidFill>
              </a:rPr>
              <a:t>Азгур</a:t>
            </a:r>
            <a:r>
              <a:rPr lang="ru-RU" sz="2600" b="1" dirty="0" smtClean="0">
                <a:solidFill>
                  <a:srgbClr val="FFFF00"/>
                </a:solidFill>
              </a:rPr>
              <a:t> </a:t>
            </a:r>
            <a:r>
              <a:rPr lang="ru-RU" sz="2600" b="1" dirty="0" smtClean="0"/>
              <a:t>посвятил свои работы представителям культуры Беларуси Ф. </a:t>
            </a:r>
            <a:r>
              <a:rPr lang="ru-RU" sz="2600" b="1" dirty="0" err="1" smtClean="0"/>
              <a:t>Скарине</a:t>
            </a:r>
            <a:r>
              <a:rPr lang="ru-RU" sz="2600" b="1" dirty="0" smtClean="0"/>
              <a:t>, А. Пашкевич (Тётки),  Я. Коласу, К. Крапиве, народному герою знаменитому деду </a:t>
            </a:r>
            <a:r>
              <a:rPr lang="ru-RU" sz="2600" b="1" dirty="0" err="1" smtClean="0"/>
              <a:t>Талашу</a:t>
            </a:r>
            <a:r>
              <a:rPr lang="ru-RU" sz="2600" b="1" dirty="0" smtClean="0"/>
              <a:t>.</a:t>
            </a:r>
            <a:endParaRPr lang="ru-RU" sz="2600" b="1" dirty="0"/>
          </a:p>
        </p:txBody>
      </p:sp>
      <p:pic>
        <p:nvPicPr>
          <p:cNvPr id="6146" name="Picture 2" descr="C:\Documents and Settings\танчик - зайчик\Мои документы\Мои рисунки\23698p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429132"/>
            <a:ext cx="2882900" cy="2209800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  <p:pic>
        <p:nvPicPr>
          <p:cNvPr id="6148" name="Picture 4" descr="C:\Documents and Settings\танчик - зайчик\Мои документы\Мои рисунки\azgu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214290"/>
            <a:ext cx="1785950" cy="2214578"/>
          </a:xfrm>
          <a:prstGeom prst="rect">
            <a:avLst/>
          </a:prstGeom>
          <a:noFill/>
          <a:ln w="25400">
            <a:solidFill>
              <a:schemeClr val="bg1">
                <a:lumMod val="40000"/>
                <a:lumOff val="60000"/>
              </a:schemeClr>
            </a:solidFill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7">
  <a:themeElements>
    <a:clrScheme name="Business Plan 6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FFCC"/>
      </a:hlink>
      <a:folHlink>
        <a:srgbClr val="71BB96"/>
      </a:folHlink>
    </a:clrScheme>
    <a:fontScheme name="Business Pl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Business Pla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6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FFCC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Тема7</Template>
  <TotalTime>171</TotalTime>
  <Words>611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Тема7</vt:lpstr>
      <vt:lpstr>Литература и искусство  в первое послевоенное десятилетие</vt:lpstr>
      <vt:lpstr>Белорусская литература</vt:lpstr>
      <vt:lpstr>Слайд 3</vt:lpstr>
      <vt:lpstr>Белорусская литература</vt:lpstr>
      <vt:lpstr>     Театр</vt:lpstr>
      <vt:lpstr>    Театр</vt:lpstr>
      <vt:lpstr>      Музыка</vt:lpstr>
      <vt:lpstr>    Живопись</vt:lpstr>
      <vt:lpstr>Архитектура</vt:lpstr>
      <vt:lpstr>          Вывод:</vt:lpstr>
      <vt:lpstr>Благодарим за внимание </vt:lpstr>
    </vt:vector>
  </TitlesOfParts>
  <Company>про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и искусство в первое послевоенное десятилетие</dc:title>
  <dc:creator>вик</dc:creator>
  <cp:lastModifiedBy>1</cp:lastModifiedBy>
  <cp:revision>21</cp:revision>
  <dcterms:created xsi:type="dcterms:W3CDTF">2009-04-12T05:19:19Z</dcterms:created>
  <dcterms:modified xsi:type="dcterms:W3CDTF">2009-04-12T22:53:19Z</dcterms:modified>
</cp:coreProperties>
</file>