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286" r:id="rId1"/>
  </p:sldMasterIdLst>
  <p:sldIdLst>
    <p:sldId id="256" r:id="rId2"/>
    <p:sldId id="257" r:id="rId3"/>
    <p:sldId id="258" r:id="rId4"/>
    <p:sldId id="266" r:id="rId5"/>
    <p:sldId id="267" r:id="rId6"/>
    <p:sldId id="268" r:id="rId7"/>
    <p:sldId id="269" r:id="rId8"/>
    <p:sldId id="259" r:id="rId9"/>
    <p:sldId id="261" r:id="rId10"/>
    <p:sldId id="262" r:id="rId11"/>
    <p:sldId id="263" r:id="rId12"/>
    <p:sldId id="265" r:id="rId13"/>
    <p:sldId id="270" r:id="rId14"/>
    <p:sldId id="271" r:id="rId15"/>
    <p:sldId id="272" r:id="rId16"/>
    <p:sldId id="273" r:id="rId17"/>
    <p:sldId id="275" r:id="rId18"/>
    <p:sldId id="277" r:id="rId19"/>
    <p:sldId id="280" r:id="rId20"/>
    <p:sldId id="278" r:id="rId21"/>
    <p:sldId id="279" r:id="rId22"/>
    <p:sldId id="281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012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355" y="6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10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82762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E4C1B8CD-1365-4133-AD41-86EA49F41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4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10/4/2019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257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10/4/2019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510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10/4/2019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325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C6F822A4-8DA6-4447-9B1F-C5DB58435268}" type="datetimeFigureOut">
              <a:rPr lang="en-US" smtClean="0"/>
              <a:t>10/4/2019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25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10/4/2019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316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10/4/2019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320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10/4/2019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55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10/4/2019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170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10/4/2019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298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3772C379-9A7C-4C87-A116-CBE9F58B04C5}" type="datetimeFigureOut">
              <a:rPr lang="en-US" smtClean="0"/>
              <a:t>10/4/2019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564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10/4/2019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980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7" r:id="rId1"/>
    <p:sldLayoutId id="2147484288" r:id="rId2"/>
    <p:sldLayoutId id="2147484289" r:id="rId3"/>
    <p:sldLayoutId id="2147484290" r:id="rId4"/>
    <p:sldLayoutId id="2147484291" r:id="rId5"/>
    <p:sldLayoutId id="2147484292" r:id="rId6"/>
    <p:sldLayoutId id="2147484293" r:id="rId7"/>
    <p:sldLayoutId id="2147484294" r:id="rId8"/>
    <p:sldLayoutId id="2147484295" r:id="rId9"/>
    <p:sldLayoutId id="2147484296" r:id="rId10"/>
    <p:sldLayoutId id="214748429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&#1041;&#1077;&#1083;&#1086;&#1088;&#1091;&#1089;&#1089;&#1082;&#1080;&#1077;%20&#1079;&#1077;&#1084;&#1083;&#1080;%20&#1074;%20&#1076;&#1088;&#1077;&#1074;&#1085;&#1080;&#1077;%20&#1074;&#1088;&#1077;&#1084;&#1077;&#1085;&#1072;/stat1.swf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8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jp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g"/><Relationship Id="rId5" Type="http://schemas.openxmlformats.org/officeDocument/2006/relationships/image" Target="../media/image32.gif"/><Relationship Id="rId4" Type="http://schemas.microsoft.com/office/2007/relationships/hdphoto" Target="../media/hdphoto8.wdp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10.wdp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12.wdp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&#1041;&#1077;&#1083;&#1086;&#1088;&#1091;&#1089;&#1089;&#1082;&#1080;&#1077;%20&#1079;&#1077;&#1084;&#1083;&#1080;%20&#1074;%20&#1076;&#1088;&#1077;&#1074;&#1085;&#1080;&#1077;%20&#1074;&#1088;&#1077;&#1084;&#1077;&#1085;&#1072;/din1.swf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&#1041;&#1077;&#1083;&#1086;&#1088;&#1091;&#1089;&#1089;&#1082;&#1080;&#1077;%20&#1079;&#1077;&#1084;&#1083;&#1080;%20&#1074;%20&#1076;&#1088;&#1077;&#1074;&#1085;&#1080;&#1077;%20&#1074;&#1088;&#1077;&#1084;&#1077;&#1085;&#1072;/stat1.sw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1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0110" y="2164108"/>
            <a:ext cx="9567135" cy="1793167"/>
          </a:xfrm>
        </p:spPr>
        <p:txBody>
          <a:bodyPr/>
          <a:lstStyle/>
          <a:p>
            <a:pPr algn="ctr"/>
            <a:r>
              <a:rPr lang="ru-RU" sz="8000" dirty="0" smtClean="0"/>
              <a:t>БИЛЕТ 1.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313040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916" y="-9144"/>
            <a:ext cx="10058400" cy="1609344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КРОМАНЬОНЦЫ</a:t>
            </a:r>
            <a:endParaRPr lang="be-BY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5835" y="1600200"/>
            <a:ext cx="6160205" cy="514116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800" b="1" dirty="0" smtClean="0"/>
              <a:t> 40 – 35 тыс. лет назад – появление </a:t>
            </a:r>
            <a:r>
              <a:rPr lang="ru-RU" sz="2800" b="1" u="sng" dirty="0" smtClean="0">
                <a:solidFill>
                  <a:srgbClr val="C00000"/>
                </a:solidFill>
              </a:rPr>
              <a:t>кроманьонцев</a:t>
            </a:r>
            <a:r>
              <a:rPr lang="ru-RU" sz="2800" b="1" dirty="0" smtClean="0"/>
              <a:t>, человек современного типа, «человек разумный».</a:t>
            </a:r>
          </a:p>
          <a:p>
            <a:pPr>
              <a:buFont typeface="Wingdings" pitchFamily="2" charset="2"/>
              <a:buChar char="q"/>
            </a:pPr>
            <a:r>
              <a:rPr lang="ru-RU" sz="2800" b="1" dirty="0" smtClean="0"/>
              <a:t>Они основывали длительные поселения – стоянки.</a:t>
            </a:r>
            <a:endParaRPr lang="be-BY" sz="2800" b="1" dirty="0"/>
          </a:p>
        </p:txBody>
      </p:sp>
      <p:pic>
        <p:nvPicPr>
          <p:cNvPr id="5" name="Picture 5" descr="Неандерталец Кроманьонец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15015"/>
          <a:stretch>
            <a:fillRect/>
          </a:stretch>
        </p:blipFill>
        <p:spPr bwMode="auto">
          <a:xfrm>
            <a:off x="6744071" y="305345"/>
            <a:ext cx="4443881" cy="6660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74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5536"/>
            <a:ext cx="12192000" cy="926976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2" action="ppaction://hlinkfile"/>
              </a:rPr>
              <a:t>Стоянки </a:t>
            </a:r>
            <a:r>
              <a:rPr lang="ru-RU" sz="4000" dirty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4000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</a:t>
            </a:r>
            <a:r>
              <a:rPr lang="ru-RU" sz="40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</a:t>
            </a:r>
            <a:r>
              <a:rPr lang="ru-RU" sz="4000" dirty="0" smtClean="0"/>
              <a:t>оселение </a:t>
            </a:r>
            <a:r>
              <a:rPr lang="ru-RU" sz="4000" dirty="0"/>
              <a:t>людей каменного века.</a:t>
            </a:r>
            <a:br>
              <a:rPr lang="ru-RU" sz="4000" dirty="0"/>
            </a:br>
            <a:endParaRPr lang="be-BY" sz="40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hlinkClick r:id="rId2" action="ppaction://hlinkfile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257" y="991144"/>
            <a:ext cx="4868178" cy="540060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26 тыс. лет назад (24 тыс. л. до н.э.)– дер. </a:t>
            </a:r>
            <a:r>
              <a:rPr lang="ru-RU" sz="2800" b="1" dirty="0" err="1" smtClean="0"/>
              <a:t>Юровичи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Калинковичского</a:t>
            </a:r>
            <a:r>
              <a:rPr lang="ru-RU" sz="2800" b="1" dirty="0" smtClean="0"/>
              <a:t> района.</a:t>
            </a:r>
          </a:p>
          <a:p>
            <a:r>
              <a:rPr lang="ru-RU" sz="2800" b="1" dirty="0" smtClean="0"/>
              <a:t>23 </a:t>
            </a:r>
            <a:r>
              <a:rPr lang="ru-RU" sz="2800" b="1" dirty="0" err="1" smtClean="0"/>
              <a:t>тыс.лет</a:t>
            </a:r>
            <a:r>
              <a:rPr lang="ru-RU" sz="2800" b="1" dirty="0" smtClean="0"/>
              <a:t> назад (21 </a:t>
            </a:r>
            <a:r>
              <a:rPr lang="ru-RU" sz="2800" b="1" dirty="0" err="1" smtClean="0"/>
              <a:t>тыс.л.до</a:t>
            </a:r>
            <a:r>
              <a:rPr lang="ru-RU" sz="2800" b="1" dirty="0" smtClean="0"/>
              <a:t> н.э.)- </a:t>
            </a:r>
            <a:r>
              <a:rPr lang="ru-RU" sz="2800" b="1" dirty="0" err="1" smtClean="0"/>
              <a:t>дер.Бердыж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Чечерского</a:t>
            </a:r>
            <a:r>
              <a:rPr lang="ru-RU" sz="2800" b="1" dirty="0" smtClean="0"/>
              <a:t> района.</a:t>
            </a:r>
            <a:endParaRPr lang="be-BY" sz="2800" b="1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5346032" y="951179"/>
            <a:ext cx="6264696" cy="5631899"/>
            <a:chOff x="2783632" y="692697"/>
            <a:chExt cx="6264696" cy="5631899"/>
          </a:xfrm>
        </p:grpSpPr>
        <p:pic>
          <p:nvPicPr>
            <p:cNvPr id="6" name="Picture 4" descr="Першапачатковае засяленне Беларусі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28"/>
            <a:stretch>
              <a:fillRect/>
            </a:stretch>
          </p:blipFill>
          <p:spPr bwMode="auto">
            <a:xfrm>
              <a:off x="2783632" y="692697"/>
              <a:ext cx="6264696" cy="5631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>
              <a:off x="6479126" y="3485743"/>
              <a:ext cx="186480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600" dirty="0" err="1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Бердыж</a:t>
              </a:r>
              <a:endParaRPr lang="ru-RU" sz="36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5451570" y="5085185"/>
              <a:ext cx="214353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600" dirty="0" err="1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Юровичи</a:t>
              </a:r>
              <a:endParaRPr lang="ru-RU" sz="36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825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094" y="107957"/>
            <a:ext cx="6996953" cy="4610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2" t="2446" r="4542" b="5930"/>
          <a:stretch/>
        </p:blipFill>
        <p:spPr bwMode="auto">
          <a:xfrm>
            <a:off x="0" y="1667436"/>
            <a:ext cx="7094713" cy="50960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463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877" y="2974868"/>
            <a:ext cx="7772400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Занятия.</a:t>
            </a:r>
            <a:br>
              <a:rPr lang="ru-RU" dirty="0" smtClean="0"/>
            </a:br>
            <a:r>
              <a:rPr lang="ru-RU" dirty="0" smtClean="0"/>
              <a:t>Орудия труда</a:t>
            </a:r>
            <a:endParaRPr lang="be-BY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070" y="104353"/>
            <a:ext cx="3560113" cy="4457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7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3412" y="260648"/>
            <a:ext cx="10085076" cy="6408712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Основное занятие – загонная коллективная охота на мамонта и др. крупных животных.</a:t>
            </a:r>
          </a:p>
          <a:p>
            <a:r>
              <a:rPr lang="ru-RU" sz="2800" b="1" dirty="0" smtClean="0"/>
              <a:t>Мамонт – ископаемый слон.</a:t>
            </a:r>
          </a:p>
          <a:p>
            <a:endParaRPr lang="ru-RU" sz="1200" b="1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5528160"/>
              </p:ext>
            </p:extLst>
          </p:nvPr>
        </p:nvGraphicFramePr>
        <p:xfrm>
          <a:off x="647495" y="2550167"/>
          <a:ext cx="9840993" cy="3527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Image" r:id="rId3" imgW="4533333" imgH="1886213" progId="Photoshop.Image.3">
                  <p:embed/>
                </p:oleObj>
              </mc:Choice>
              <mc:Fallback>
                <p:oleObj name="Image" r:id="rId3" imgW="4533333" imgH="1886213" progId="Photoshop.Image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2000" contrast="2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495" y="2550167"/>
                        <a:ext cx="9840993" cy="3527903"/>
                      </a:xfrm>
                      <a:prstGeom prst="rect">
                        <a:avLst/>
                      </a:prstGeom>
                      <a:noFill/>
                      <a:ln w="76200" cmpd="sng">
                        <a:solidFill>
                          <a:srgbClr val="FF9900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155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0897461"/>
              </p:ext>
            </p:extLst>
          </p:nvPr>
        </p:nvGraphicFramePr>
        <p:xfrm>
          <a:off x="735324" y="2623895"/>
          <a:ext cx="4464496" cy="3750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Image" r:id="rId3" imgW="1504762" imgH="1781424" progId="Photoshop.Image.3">
                  <p:embed/>
                </p:oleObj>
              </mc:Choice>
              <mc:Fallback>
                <p:oleObj name="Image" r:id="rId3" imgW="1504762" imgH="1781424" progId="Photoshop.Image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7965" b="9439"/>
                      <a:stretch>
                        <a:fillRect/>
                      </a:stretch>
                    </p:blipFill>
                    <p:spPr bwMode="auto">
                      <a:xfrm>
                        <a:off x="735324" y="2623895"/>
                        <a:ext cx="4464496" cy="3750177"/>
                      </a:xfrm>
                      <a:prstGeom prst="rect">
                        <a:avLst/>
                      </a:prstGeom>
                      <a:noFill/>
                      <a:ln w="76200">
                        <a:solidFill>
                          <a:srgbClr val="FF9900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2057775"/>
              </p:ext>
            </p:extLst>
          </p:nvPr>
        </p:nvGraphicFramePr>
        <p:xfrm>
          <a:off x="6833561" y="535847"/>
          <a:ext cx="4201862" cy="2521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Image" r:id="rId5" imgW="1428949" imgH="1142857" progId="Photoshop.Image.3">
                  <p:embed/>
                </p:oleObj>
              </mc:Choice>
              <mc:Fallback>
                <p:oleObj name="Image" r:id="rId5" imgW="1428949" imgH="1142857" progId="Photoshop.Image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-18000" contras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4999" b="10001"/>
                      <a:stretch>
                        <a:fillRect/>
                      </a:stretch>
                    </p:blipFill>
                    <p:spPr bwMode="auto">
                      <a:xfrm>
                        <a:off x="6833561" y="535847"/>
                        <a:ext cx="4201862" cy="2521117"/>
                      </a:xfrm>
                      <a:prstGeom prst="rect">
                        <a:avLst/>
                      </a:prstGeom>
                      <a:noFill/>
                      <a:ln w="76200" cmpd="sng">
                        <a:solidFill>
                          <a:srgbClr val="FF99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6612633" y="3392488"/>
            <a:ext cx="3135313" cy="83099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400" b="1">
                <a:solidFill>
                  <a:schemeClr val="tx1"/>
                </a:solidFill>
              </a:rPr>
              <a:t>Шерстистый носорог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5383691" y="5974419"/>
            <a:ext cx="1351652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>
                <a:solidFill>
                  <a:schemeClr val="tx1"/>
                </a:solidFill>
              </a:rPr>
              <a:t>Мамонт</a:t>
            </a:r>
          </a:p>
        </p:txBody>
      </p:sp>
    </p:spTree>
    <p:extLst>
      <p:ext uri="{BB962C8B-B14F-4D97-AF65-F5344CB8AC3E}">
        <p14:creationId xmlns:p14="http://schemas.microsoft.com/office/powerpoint/2010/main" val="35007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587768"/>
            <a:ext cx="50231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РЕЗЦЫ – ОРУДИЯ ДЛЯ</a:t>
            </a:r>
          </a:p>
          <a:p>
            <a:pPr algn="ctr"/>
            <a:r>
              <a:rPr lang="ru-RU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РЕЗЬБЫ</a:t>
            </a:r>
          </a:p>
          <a:p>
            <a:pPr algn="ctr"/>
            <a:endParaRPr lang="ru-RU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2259522"/>
              </p:ext>
            </p:extLst>
          </p:nvPr>
        </p:nvGraphicFramePr>
        <p:xfrm>
          <a:off x="503693" y="317049"/>
          <a:ext cx="3573462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Image" r:id="rId3" imgW="3266667" imgH="3761905" progId="Photoshop.Image.3">
                  <p:embed/>
                </p:oleObj>
              </mc:Choice>
              <mc:Fallback>
                <p:oleObj name="Image" r:id="rId3" imgW="3266667" imgH="3761905" progId="Photoshop.Image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693" y="317049"/>
                        <a:ext cx="3573462" cy="5029200"/>
                      </a:xfrm>
                      <a:prstGeom prst="rect">
                        <a:avLst/>
                      </a:prstGeom>
                      <a:noFill/>
                      <a:ln w="76200" cmpd="sng">
                        <a:solidFill>
                          <a:srgbClr val="FF99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860550" y="5183216"/>
            <a:ext cx="55281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СКРЕБКИ – ОРУДИЯ ДЛЯ</a:t>
            </a:r>
          </a:p>
          <a:p>
            <a:pPr algn="ctr"/>
            <a:r>
              <a:rPr lang="ru-RU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ОБРАБОТКИ ШКУР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804" y="739979"/>
            <a:ext cx="3168352" cy="444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70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9330" y="4941169"/>
            <a:ext cx="4480588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ОСТРОКОНЕЧНИКИ – ОРУДИЯ ДЛЯ</a:t>
            </a:r>
          </a:p>
          <a:p>
            <a:pPr algn="ctr"/>
            <a:r>
              <a:rPr lang="ru-RU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ПРОКАЛЫВАНИЯ И РЕЗЬБЫ ШКУР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86" y="321019"/>
            <a:ext cx="3456384" cy="4620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19918" y="4941169"/>
            <a:ext cx="756546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КОПЬЯ – МЕТАТЕЛЬНОЕ ОРУЖИЕ </a:t>
            </a:r>
          </a:p>
          <a:p>
            <a:pPr algn="ctr"/>
            <a:r>
              <a:rPr lang="ru-RU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 ОХОТЕ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518" y="175193"/>
            <a:ext cx="733425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8366512"/>
              </p:ext>
            </p:extLst>
          </p:nvPr>
        </p:nvGraphicFramePr>
        <p:xfrm>
          <a:off x="9612651" y="321019"/>
          <a:ext cx="2286844" cy="3882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Image" r:id="rId6" imgW="1504762" imgH="3104762" progId="Photoshop.Image.3">
                  <p:embed/>
                </p:oleObj>
              </mc:Choice>
              <mc:Fallback>
                <p:oleObj name="Image" r:id="rId6" imgW="1504762" imgH="3104762" progId="Photoshop.Image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12651" y="321019"/>
                        <a:ext cx="2286844" cy="3882316"/>
                      </a:xfrm>
                      <a:prstGeom prst="rect">
                        <a:avLst/>
                      </a:prstGeom>
                      <a:noFill/>
                      <a:ln w="76200" cmpd="sng">
                        <a:solidFill>
                          <a:srgbClr val="FF99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523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01706" y="270647"/>
            <a:ext cx="11739282" cy="4968552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8 </a:t>
            </a:r>
            <a:r>
              <a:rPr lang="ru-RU" sz="2800" b="1" dirty="0" err="1" smtClean="0"/>
              <a:t>тыс</a:t>
            </a:r>
            <a:r>
              <a:rPr lang="ru-RU" sz="2800" b="1" dirty="0" smtClean="0"/>
              <a:t>..л. до н.э. – начало послеледникового периода, изменение климата и природы.</a:t>
            </a:r>
          </a:p>
          <a:p>
            <a:r>
              <a:rPr lang="ru-RU" sz="2800" b="1" dirty="0" smtClean="0"/>
              <a:t>4-3 </a:t>
            </a:r>
            <a:r>
              <a:rPr lang="ru-RU" sz="2800" b="1" dirty="0" err="1" smtClean="0"/>
              <a:t>тыс.л.до</a:t>
            </a:r>
            <a:r>
              <a:rPr lang="ru-RU" sz="2800" b="1" dirty="0" smtClean="0"/>
              <a:t> н.э. – переход к оседлому образу жизни</a:t>
            </a:r>
            <a:endParaRPr lang="be-BY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09" y="2546320"/>
            <a:ext cx="10578876" cy="300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2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ЗАНЯТИЯ ПОСЛЕ ОТСТУПЛЕНИЯ ЛЕДНИКА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b="1" dirty="0"/>
              <a:t>Бортничество – сбор мёда диких пчёл.</a:t>
            </a:r>
          </a:p>
          <a:p>
            <a:r>
              <a:rPr lang="ru-RU" sz="3200" b="1" dirty="0"/>
              <a:t>Присваивающее хозяйство – тип хозяйства, при котором человек брал от природы всё в готовом виде</a:t>
            </a:r>
          </a:p>
          <a:p>
            <a:pPr lvl="1"/>
            <a:r>
              <a:rPr lang="ru-RU" sz="2800" b="1" dirty="0"/>
              <a:t>Собирательство</a:t>
            </a:r>
          </a:p>
          <a:p>
            <a:pPr lvl="1"/>
            <a:r>
              <a:rPr lang="ru-RU" sz="2800" b="1" dirty="0"/>
              <a:t>Охота</a:t>
            </a:r>
          </a:p>
          <a:p>
            <a:pPr lvl="1"/>
            <a:r>
              <a:rPr lang="ru-RU" sz="2800" b="1" dirty="0"/>
              <a:t>Промыслы</a:t>
            </a:r>
          </a:p>
        </p:txBody>
      </p:sp>
    </p:spTree>
    <p:extLst>
      <p:ext uri="{BB962C8B-B14F-4D97-AF65-F5344CB8AC3E}">
        <p14:creationId xmlns:p14="http://schemas.microsoft.com/office/powerpoint/2010/main" val="312757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subTitle" idx="1"/>
          </p:nvPr>
        </p:nvSpPr>
        <p:spPr>
          <a:xfrm>
            <a:off x="1849778" y="1775012"/>
            <a:ext cx="7891272" cy="1580964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1. Жизнь и занятия первобытных людей на территории </a:t>
            </a:r>
            <a:r>
              <a:rPr lang="ru-RU" sz="4800" b="1" dirty="0" smtClean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Беларуси</a:t>
            </a:r>
            <a:endParaRPr lang="ru-RU" sz="4800" b="1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223991"/>
            <a:ext cx="12192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arenR"/>
              <a:tabLst>
                <a:tab pos="228600" algn="l"/>
              </a:tabLst>
            </a:pP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Проникновение первобытного человека на территорию Беларуси</a:t>
            </a:r>
            <a:r>
              <a:rPr lang="ru-RU" sz="20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</a:p>
          <a:p>
            <a:pPr lvl="0" algn="just">
              <a:spcAft>
                <a:spcPts val="0"/>
              </a:spcAft>
              <a:tabLst>
                <a:tab pos="228600" algn="l"/>
              </a:tabLst>
            </a:pPr>
            <a:r>
              <a:rPr lang="ru-RU" sz="20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Периодизация первобытной истории.</a:t>
            </a: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lvl="0" indent="-457200" algn="just">
              <a:spcAft>
                <a:spcPts val="0"/>
              </a:spcAft>
              <a:buFont typeface="+mj-lt"/>
              <a:buAutoNum type="arabicParenR" startAt="2"/>
              <a:tabLst>
                <a:tab pos="363538" algn="l"/>
              </a:tabLst>
            </a:pP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Каменный век: занятия, орудия труда, стоянки. Жизнь в условиях ледника.</a:t>
            </a: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arenR" startAt="2"/>
              <a:tabLst>
                <a:tab pos="228600" algn="l"/>
              </a:tabLst>
            </a:pP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Бронзовый век. Переход от присваивающего к производственному хозяйству. Расселение индоевропейцев на территории Беларуси.</a:t>
            </a: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arenR" startAt="2"/>
              <a:tabLst>
                <a:tab pos="228600" algn="l"/>
              </a:tabLst>
            </a:pP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Древние жители Беларуси в период железного века. Увеличение роли мужского труда. Переход от матриархата к патриархату. Возникновение имущественного неравенства. </a:t>
            </a: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arenR" startAt="2"/>
              <a:tabLst>
                <a:tab pos="228600" algn="l"/>
              </a:tabLst>
            </a:pP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Зарождение религиозных верований и возникновение искусства.</a:t>
            </a:r>
            <a:endParaRPr lang="ru-RU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05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69" y="188641"/>
            <a:ext cx="2756985" cy="487067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39811" y="5032028"/>
            <a:ext cx="309289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Гарпун и</a:t>
            </a:r>
          </a:p>
          <a:p>
            <a:pPr algn="ctr"/>
            <a:r>
              <a:rPr lang="ru-RU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крючки</a:t>
            </a:r>
          </a:p>
        </p:txBody>
      </p:sp>
    </p:spTree>
    <p:extLst>
      <p:ext uri="{BB962C8B-B14F-4D97-AF65-F5344CB8AC3E}">
        <p14:creationId xmlns:p14="http://schemas.microsoft.com/office/powerpoint/2010/main" val="334433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188640"/>
            <a:ext cx="4535240" cy="38184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128" y="1988840"/>
            <a:ext cx="4296317" cy="486916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549916" y="4581128"/>
            <a:ext cx="333937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Глиняная</a:t>
            </a:r>
          </a:p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посуда</a:t>
            </a:r>
          </a:p>
        </p:txBody>
      </p:sp>
    </p:spTree>
    <p:extLst>
      <p:ext uri="{BB962C8B-B14F-4D97-AF65-F5344CB8AC3E}">
        <p14:creationId xmlns:p14="http://schemas.microsoft.com/office/powerpoint/2010/main" val="300211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096000" y="2850775"/>
            <a:ext cx="4427984" cy="1932999"/>
          </a:xfrm>
        </p:spPr>
        <p:txBody>
          <a:bodyPr>
            <a:noAutofit/>
          </a:bodyPr>
          <a:lstStyle/>
          <a:p>
            <a:pPr marL="88900" indent="-88900"/>
            <a:r>
              <a:rPr lang="ru-RU" sz="2800" b="1" dirty="0" smtClean="0"/>
              <a:t>Переход к животноводству и земледелию вызвал возрастание роли мужчин</a:t>
            </a:r>
            <a:r>
              <a:rPr lang="ru-RU" sz="2800" b="1" dirty="0"/>
              <a:t>.</a:t>
            </a:r>
            <a:endParaRPr lang="ru-RU" sz="2800" b="1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8086" y="1310615"/>
            <a:ext cx="8659914" cy="56207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dirty="0">
                <a:latin typeface="Calibri" pitchFamily="34" charset="0"/>
              </a:rPr>
              <a:t>Возрастание роли мужского труда в бронзовом веке</a:t>
            </a:r>
            <a:endParaRPr lang="be-BY" sz="2800" dirty="0">
              <a:latin typeface="Calibri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87" y="2252661"/>
            <a:ext cx="5586392" cy="4309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-1" y="170347"/>
            <a:ext cx="120485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arenR" startAt="3"/>
              <a:tabLst>
                <a:tab pos="228600" algn="l"/>
              </a:tabLst>
            </a:pPr>
            <a:r>
              <a:rPr lang="ru-RU" sz="2400" b="1" dirty="0">
                <a:solidFill>
                  <a:srgbClr val="000000"/>
                </a:solidFill>
                <a:ea typeface="Times New Roman" panose="02020603050405020304" pitchFamily="18" charset="0"/>
              </a:rPr>
              <a:t>Бронзовый век. Переход от присваивающего к производственному хозяйству. Расселение индоевропейцев на территории Беларуси.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0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03412" y="1231029"/>
            <a:ext cx="4906888" cy="5116024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Семья, состоявшая из нескольких поколений близких родственников, которые вели общее хозяйство. </a:t>
            </a:r>
          </a:p>
          <a:p>
            <a:r>
              <a:rPr lang="ru-RU" sz="3200" b="1" dirty="0" smtClean="0"/>
              <a:t>Во главе стоял мужчина.</a:t>
            </a:r>
            <a:endParaRPr lang="be-BY" sz="32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03412" y="274638"/>
            <a:ext cx="9807388" cy="70609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Большая патриархальная семья</a:t>
            </a:r>
            <a:endParaRPr lang="be-BY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030" y="1583723"/>
            <a:ext cx="5924076" cy="4253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256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21024" y="2902369"/>
            <a:ext cx="3338028" cy="4608512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ru-RU" sz="2400" b="1" dirty="0" smtClean="0"/>
              <a:t>Открытие бронзы и железа;</a:t>
            </a:r>
          </a:p>
          <a:p>
            <a:pPr>
              <a:buClr>
                <a:schemeClr val="tx2"/>
              </a:buClr>
            </a:pPr>
            <a:r>
              <a:rPr lang="ru-RU" sz="2400" b="1" dirty="0" smtClean="0"/>
              <a:t>Создание военной организации;</a:t>
            </a:r>
          </a:p>
          <a:p>
            <a:pPr>
              <a:buClr>
                <a:schemeClr val="tx2"/>
              </a:buClr>
            </a:pPr>
            <a:r>
              <a:rPr lang="ru-RU" sz="2400" b="1" dirty="0" smtClean="0"/>
              <a:t>Выделение вождей и старейшин.</a:t>
            </a:r>
          </a:p>
          <a:p>
            <a:pPr marL="109728" indent="0">
              <a:buClr>
                <a:schemeClr val="tx2"/>
              </a:buClr>
              <a:buNone/>
            </a:pPr>
            <a:endParaRPr lang="be-BY" sz="2400" b="1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7304545" y="2817999"/>
            <a:ext cx="4219583" cy="4549905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ru-RU" sz="2400" b="1" dirty="0" smtClean="0"/>
              <a:t>Формирование частной собственности;</a:t>
            </a:r>
          </a:p>
          <a:p>
            <a:pPr>
              <a:buClr>
                <a:schemeClr val="tx2"/>
              </a:buClr>
            </a:pPr>
            <a:r>
              <a:rPr lang="ru-RU" sz="2400" b="1" dirty="0" smtClean="0"/>
              <a:t>Отношения господства и угнетения;</a:t>
            </a:r>
          </a:p>
          <a:p>
            <a:pPr>
              <a:buClr>
                <a:schemeClr val="tx2"/>
              </a:buClr>
            </a:pPr>
            <a:r>
              <a:rPr lang="ru-RU" sz="2400" b="1" dirty="0" err="1" smtClean="0"/>
              <a:t>Межусобные</a:t>
            </a:r>
            <a:r>
              <a:rPr lang="ru-RU" sz="2400" b="1" dirty="0" smtClean="0"/>
              <a:t> столкновения между племенами;</a:t>
            </a:r>
          </a:p>
          <a:p>
            <a:pPr>
              <a:buClr>
                <a:schemeClr val="tx2"/>
              </a:buClr>
            </a:pPr>
            <a:r>
              <a:rPr lang="ru-RU" sz="2400" b="1" dirty="0" smtClean="0"/>
              <a:t>Возникновение патриархального рабства</a:t>
            </a:r>
            <a:endParaRPr lang="be-BY" sz="2400" b="1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75520" y="1296282"/>
            <a:ext cx="8640960" cy="56207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Имущественное неравенство</a:t>
            </a:r>
            <a:endParaRPr lang="be-BY" dirty="0"/>
          </a:p>
        </p:txBody>
      </p:sp>
      <p:sp>
        <p:nvSpPr>
          <p:cNvPr id="11" name="Объект 4"/>
          <p:cNvSpPr txBox="1">
            <a:spLocks/>
          </p:cNvSpPr>
          <p:nvPr/>
        </p:nvSpPr>
        <p:spPr>
          <a:xfrm>
            <a:off x="3941638" y="2817999"/>
            <a:ext cx="2880320" cy="410627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Clr>
                <a:schemeClr val="tx2"/>
              </a:buClr>
            </a:pPr>
            <a:r>
              <a:rPr lang="ru-RU" b="1" i="1" dirty="0"/>
              <a:t>Расслоение общества на бедных и богатых;</a:t>
            </a:r>
          </a:p>
          <a:p>
            <a:pPr>
              <a:buClr>
                <a:schemeClr val="tx2"/>
              </a:buClr>
            </a:pPr>
            <a:r>
              <a:rPr lang="ru-RU" b="1" i="1" dirty="0"/>
              <a:t>Распад единства родовой общины.</a:t>
            </a:r>
          </a:p>
          <a:p>
            <a:pPr marL="109728" indent="0">
              <a:buClr>
                <a:schemeClr val="tx2"/>
              </a:buClr>
              <a:buNone/>
            </a:pPr>
            <a:endParaRPr lang="ru-RU" b="1" i="1" dirty="0"/>
          </a:p>
          <a:p>
            <a:pPr marL="109728" indent="0">
              <a:buClr>
                <a:schemeClr val="tx2"/>
              </a:buClr>
              <a:buNone/>
            </a:pPr>
            <a:endParaRPr lang="be-BY" b="1" i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34716" y="2294779"/>
            <a:ext cx="24759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>
              <a:spcBef>
                <a:spcPts val="400"/>
              </a:spcBef>
              <a:buClr>
                <a:srgbClr val="EF3603"/>
              </a:buClr>
              <a:buSzPct val="68000"/>
            </a:pPr>
            <a:r>
              <a:rPr lang="ru-RU" sz="2800" b="1" u="sng" dirty="0">
                <a:solidFill>
                  <a:srgbClr val="C00000"/>
                </a:solidFill>
              </a:rPr>
              <a:t>ПРИЧИНЫ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024275" y="2294779"/>
            <a:ext cx="25594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/>
            <a:r>
              <a:rPr lang="ru-RU" sz="2800" b="1" u="sng" dirty="0">
                <a:solidFill>
                  <a:srgbClr val="C00000"/>
                </a:solidFill>
              </a:rPr>
              <a:t>ПРИЗНАКИ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748909" y="2294779"/>
            <a:ext cx="33308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>
              <a:buClr>
                <a:srgbClr val="FFFF00"/>
              </a:buClr>
            </a:pPr>
            <a:r>
              <a:rPr lang="ru-RU" sz="2800" b="1" u="sng" dirty="0">
                <a:solidFill>
                  <a:srgbClr val="C00000"/>
                </a:solidFill>
              </a:rPr>
              <a:t>ПОСЛЕДСТВИЯ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18822" y="265628"/>
            <a:ext cx="11240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arenR" startAt="4"/>
              <a:tabLst>
                <a:tab pos="228600" algn="l"/>
              </a:tabLst>
            </a:pP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Древние жители Беларуси в период железного века. Увеличение роли мужского труда. Переход от матриархата к патриархату. Возникновение имущественного неравенства. </a:t>
            </a: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96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11" grpId="0"/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7518" y="605116"/>
            <a:ext cx="10564906" cy="1277471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600" dirty="0">
                <a:latin typeface="Calibri" pitchFamily="34" charset="0"/>
              </a:rPr>
              <a:t>Городище – </a:t>
            </a:r>
            <a:r>
              <a:rPr lang="ru-RU" sz="3600" dirty="0" smtClean="0">
                <a:latin typeface="Calibri" pitchFamily="34" charset="0"/>
              </a:rPr>
              <a:t/>
            </a:r>
            <a:br>
              <a:rPr lang="ru-RU" sz="3600" dirty="0" smtClean="0">
                <a:latin typeface="Calibri" pitchFamily="34" charset="0"/>
              </a:rPr>
            </a:br>
            <a:r>
              <a:rPr lang="ru-RU" sz="3600" dirty="0" smtClean="0">
                <a:latin typeface="Calibri" pitchFamily="34" charset="0"/>
              </a:rPr>
              <a:t>укреплённое </a:t>
            </a:r>
            <a:r>
              <a:rPr lang="ru-RU" sz="3600" dirty="0">
                <a:latin typeface="Calibri" pitchFamily="34" charset="0"/>
              </a:rPr>
              <a:t>поселение железного века</a:t>
            </a:r>
            <a:endParaRPr lang="be-BY" sz="3600" dirty="0">
              <a:latin typeface="Calibri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17" y="2612558"/>
            <a:ext cx="10605237" cy="3331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110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67127" y="1225296"/>
            <a:ext cx="6677709" cy="3520440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Верования первобытных людей</a:t>
            </a:r>
            <a:endParaRPr lang="be-BY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837" y="107974"/>
            <a:ext cx="3172352" cy="47749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519952" y="343470"/>
            <a:ext cx="78172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arenR" startAt="5"/>
              <a:tabLst>
                <a:tab pos="228600" algn="l"/>
              </a:tabLst>
            </a:pPr>
            <a:r>
              <a:rPr lang="ru-RU" sz="2800" b="1" dirty="0">
                <a:solidFill>
                  <a:srgbClr val="000000"/>
                </a:solidFill>
                <a:ea typeface="Times New Roman" panose="02020603050405020304" pitchFamily="18" charset="0"/>
              </a:rPr>
              <a:t>Зарождение религиозных верований и возникновение искусства.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34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01707" y="1659596"/>
            <a:ext cx="11752728" cy="504056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Человек не мог понять и объяснить природные явления, жизнь растений и животных.</a:t>
            </a:r>
          </a:p>
          <a:p>
            <a:r>
              <a:rPr lang="ru-RU" sz="2800" b="1" dirty="0" smtClean="0"/>
              <a:t>Страх и тревога перед болезнями, смертью.</a:t>
            </a:r>
          </a:p>
          <a:p>
            <a:r>
              <a:rPr lang="ru-RU" sz="2800" b="1" dirty="0" smtClean="0"/>
              <a:t>Вера в сверхъестественные силы.</a:t>
            </a:r>
          </a:p>
          <a:p>
            <a:r>
              <a:rPr lang="ru-RU" sz="2800" b="1" dirty="0" smtClean="0"/>
              <a:t>Вера в природные явления – солнце, землю, воду, огонь. Одушевление растений, солнца, земли – такое верование называется </a:t>
            </a:r>
            <a:r>
              <a:rPr lang="ru-RU" sz="2800" b="1" i="1" dirty="0" smtClean="0">
                <a:solidFill>
                  <a:srgbClr val="C00000"/>
                </a:solidFill>
              </a:rPr>
              <a:t>АНИМИЗМ (вера в одушевление природы и переселение душ)</a:t>
            </a:r>
            <a:r>
              <a:rPr lang="ru-RU" sz="2800" b="1" dirty="0" smtClean="0">
                <a:solidFill>
                  <a:srgbClr val="C00000"/>
                </a:solidFill>
              </a:rPr>
              <a:t>.</a:t>
            </a:r>
          </a:p>
          <a:p>
            <a:r>
              <a:rPr lang="ru-RU" sz="2800" b="1" dirty="0" smtClean="0"/>
              <a:t>Верили в загробную жизнь</a:t>
            </a:r>
            <a:endParaRPr lang="be-BY" sz="28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1707" y="274638"/>
            <a:ext cx="11873752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Причины возникновения верований, и их характер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423827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Мифология</a:t>
            </a:r>
            <a:endParaRPr lang="be-BY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916" y="685800"/>
            <a:ext cx="2629372" cy="39576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3677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10988" y="1479177"/>
            <a:ext cx="11416553" cy="4931528"/>
          </a:xfrm>
        </p:spPr>
        <p:txBody>
          <a:bodyPr>
            <a:noAutofit/>
          </a:bodyPr>
          <a:lstStyle/>
          <a:p>
            <a:pPr>
              <a:buClr>
                <a:srgbClr val="00B0F0"/>
              </a:buClr>
            </a:pPr>
            <a:r>
              <a:rPr lang="ru-RU" sz="3200" b="1" i="1" dirty="0">
                <a:solidFill>
                  <a:srgbClr val="C00000"/>
                </a:solidFill>
              </a:rPr>
              <a:t>Древнее народное предание о легендарных героях, богах, о происхождении разных явлений природы.</a:t>
            </a:r>
          </a:p>
          <a:p>
            <a:pPr>
              <a:buClr>
                <a:srgbClr val="00B0F0"/>
              </a:buClr>
            </a:pPr>
            <a:r>
              <a:rPr lang="ru-RU" sz="3200" b="1" dirty="0"/>
              <a:t>Мифы о деревьях, о цветке папоротника, о происхождении Вселенной, рек, озёр, болот, о русалках леших и домовых</a:t>
            </a:r>
            <a:r>
              <a:rPr lang="ru-RU" sz="3200" b="1" dirty="0" smtClean="0"/>
              <a:t>.</a:t>
            </a:r>
            <a:endParaRPr lang="ru-RU" sz="32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2114"/>
          </a:xfrm>
        </p:spPr>
        <p:txBody>
          <a:bodyPr/>
          <a:lstStyle/>
          <a:p>
            <a:pPr algn="ctr"/>
            <a:r>
              <a:rPr lang="ru-RU" dirty="0" smtClean="0"/>
              <a:t>МИФ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387394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51092" y="1523402"/>
            <a:ext cx="6190083" cy="962173"/>
            <a:chOff x="1674" y="303484"/>
            <a:chExt cx="1924347" cy="9621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1674" y="303484"/>
              <a:ext cx="1924347" cy="962173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29855" y="331665"/>
              <a:ext cx="1867985" cy="90581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25400" rIns="3810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/>
                <a:t>Первобытное общество</a:t>
              </a:r>
              <a:endParaRPr lang="ru-RU" sz="2800" b="1" kern="1200" dirty="0"/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117472" y="2861062"/>
            <a:ext cx="4562103" cy="3136325"/>
            <a:chOff x="395534" y="1700810"/>
            <a:chExt cx="1539478" cy="264287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395534" y="1700810"/>
              <a:ext cx="1539478" cy="2642879"/>
            </a:xfrm>
            <a:prstGeom prst="roundRect">
              <a:avLst>
                <a:gd name="adj" fmla="val 10000"/>
              </a:avLst>
            </a:prstGeom>
            <a:sp3d z="-152400" extrusionH="63500" prstMaterial="dkEdge">
              <a:bevelT w="124450" h="16350" prst="relaxedInset"/>
              <a:contourClr>
                <a:schemeClr val="bg1"/>
              </a:contourClr>
            </a:sp3d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Скругленный прямоугольник 6"/>
            <p:cNvSpPr/>
            <p:nvPr/>
          </p:nvSpPr>
          <p:spPr>
            <a:xfrm>
              <a:off x="440624" y="1745900"/>
              <a:ext cx="1449298" cy="2552699"/>
            </a:xfrm>
            <a:prstGeom prst="rect">
              <a:avLst/>
            </a:prstGeom>
            <a:sp3d z="-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22860" rIns="34290" bIns="22860" numCol="1" spcCol="1270" anchor="t" anchorCtr="0">
              <a:noAutofit/>
            </a:bodyPr>
            <a:lstStyle/>
            <a:p>
              <a:pPr lvl="0" algn="l" defTabSz="800100"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Каменный век (100-2 тыс. до н.э.)</a:t>
              </a:r>
              <a:endParaRPr lang="ru-RU" sz="2800" kern="1200" dirty="0"/>
            </a:p>
            <a:p>
              <a:pPr marL="171450" lvl="1" indent="-171450" algn="l" defTabSz="711200"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800" kern="1200" dirty="0" smtClean="0"/>
                <a:t>Палеолит (100-10 </a:t>
              </a:r>
              <a:r>
                <a:rPr lang="ru-RU" sz="2800" kern="1200" dirty="0" err="1" smtClean="0"/>
                <a:t>тыс.до</a:t>
              </a:r>
              <a:r>
                <a:rPr lang="ru-RU" sz="2800" kern="1200" dirty="0" smtClean="0"/>
                <a:t> н.э.)</a:t>
              </a:r>
              <a:endParaRPr lang="ru-RU" sz="2800" kern="1200" dirty="0"/>
            </a:p>
            <a:p>
              <a:pPr marL="171450" lvl="1" indent="-171450" algn="l" defTabSz="711200"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800" kern="1200" dirty="0" smtClean="0"/>
                <a:t>Мезолит (9-6 </a:t>
              </a:r>
              <a:r>
                <a:rPr lang="ru-RU" sz="2800" kern="1200" dirty="0" err="1" smtClean="0"/>
                <a:t>тыс.до</a:t>
              </a:r>
              <a:r>
                <a:rPr lang="ru-RU" sz="2800" kern="1200" dirty="0" smtClean="0"/>
                <a:t> н.э.)</a:t>
              </a:r>
              <a:endParaRPr lang="ru-RU" sz="2800" kern="1200" dirty="0"/>
            </a:p>
            <a:p>
              <a:pPr marL="171450" lvl="1" indent="-171450" algn="l" defTabSz="711200"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800" kern="1200" dirty="0" smtClean="0"/>
                <a:t>Неолит (5-3 </a:t>
              </a:r>
              <a:r>
                <a:rPr lang="ru-RU" sz="2800" kern="1200" dirty="0" err="1" smtClean="0"/>
                <a:t>тыс.до</a:t>
              </a:r>
              <a:r>
                <a:rPr lang="ru-RU" sz="2800" kern="1200" dirty="0" smtClean="0"/>
                <a:t> н.э.)</a:t>
              </a:r>
              <a:endParaRPr lang="ru-RU" sz="2800" kern="1200" dirty="0"/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5217459" y="2828024"/>
            <a:ext cx="2713297" cy="2800976"/>
            <a:chOff x="395534" y="4509117"/>
            <a:chExt cx="1539478" cy="9621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395534" y="4509117"/>
              <a:ext cx="1539478" cy="962173"/>
            </a:xfrm>
            <a:prstGeom prst="roundRect">
              <a:avLst>
                <a:gd name="adj" fmla="val 10000"/>
              </a:avLst>
            </a:prstGeom>
            <a:sp3d z="-152400" extrusionH="63500" prstMaterial="dkEdge">
              <a:bevelT w="124450" h="16350" prst="relaxedInset"/>
              <a:contourClr>
                <a:schemeClr val="bg1"/>
              </a:contourClr>
            </a:sp3d>
          </p:spPr>
          <p:style>
            <a:lnRef idx="1">
              <a:schemeClr val="accent5">
                <a:hueOff val="1320410"/>
                <a:satOff val="-6724"/>
                <a:lumOff val="124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Скругленный прямоугольник 8"/>
            <p:cNvSpPr/>
            <p:nvPr/>
          </p:nvSpPr>
          <p:spPr>
            <a:xfrm>
              <a:off x="423715" y="4537298"/>
              <a:ext cx="1483116" cy="905811"/>
            </a:xfrm>
            <a:prstGeom prst="rect">
              <a:avLst/>
            </a:prstGeom>
            <a:sp3d z="-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8575" tIns="19050" rIns="28575" bIns="19050" numCol="1" spcCol="1270" anchor="ctr" anchorCtr="0">
              <a:noAutofit/>
            </a:bodyPr>
            <a:lstStyle/>
            <a:p>
              <a:pPr lvl="0" algn="ctr" defTabSz="666750"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Бронзовый век (2-сер.1 тыс. до н.э.)</a:t>
              </a:r>
              <a:endParaRPr lang="ru-RU" sz="2800" kern="1200" dirty="0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8646458" y="2828024"/>
            <a:ext cx="3388659" cy="2800976"/>
            <a:chOff x="395534" y="5661252"/>
            <a:chExt cx="1539478" cy="9621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395534" y="5661252"/>
              <a:ext cx="1539478" cy="962173"/>
            </a:xfrm>
            <a:prstGeom prst="roundRect">
              <a:avLst>
                <a:gd name="adj" fmla="val 10000"/>
              </a:avLst>
            </a:prstGeom>
            <a:sp3d z="-152400" extrusionH="63500" prstMaterial="dkEdge">
              <a:bevelT w="124450" h="16350" prst="relaxedInset"/>
              <a:contourClr>
                <a:schemeClr val="bg1"/>
              </a:contourClr>
            </a:sp3d>
          </p:spPr>
          <p:style>
            <a:lnRef idx="1">
              <a:schemeClr val="accent5">
                <a:hueOff val="2640821"/>
                <a:satOff val="-13449"/>
                <a:lumOff val="2483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Скругленный прямоугольник 10"/>
            <p:cNvSpPr/>
            <p:nvPr/>
          </p:nvSpPr>
          <p:spPr>
            <a:xfrm>
              <a:off x="423715" y="5689433"/>
              <a:ext cx="1483116" cy="905811"/>
            </a:xfrm>
            <a:prstGeom prst="rect">
              <a:avLst/>
            </a:prstGeom>
            <a:sp3d z="-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8575" tIns="19050" rIns="28575" bIns="19050" numCol="1" spcCol="1270" anchor="ctr" anchorCtr="0">
              <a:noAutofit/>
            </a:bodyPr>
            <a:lstStyle/>
            <a:p>
              <a:pPr lvl="0" algn="ctr" defTabSz="666750"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Железный век </a:t>
              </a:r>
            </a:p>
            <a:p>
              <a:pPr lvl="0" algn="ctr" defTabSz="666750"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(</a:t>
              </a:r>
              <a:r>
                <a:rPr lang="ru-RU" sz="2800" dirty="0" smtClean="0"/>
                <a:t>с</a:t>
              </a:r>
              <a:r>
                <a:rPr lang="ru-RU" sz="2800" kern="1200" dirty="0" smtClean="0"/>
                <a:t>ер. 1 тыс. до н.э. – 700 г. н.э.)</a:t>
              </a:r>
              <a:endParaRPr lang="ru-RU" sz="2800" kern="1200" dirty="0"/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0" y="13663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Aft>
                <a:spcPts val="0"/>
              </a:spcAft>
              <a:buFont typeface="+mj-lt"/>
              <a:buAutoNum type="arabicParenR"/>
              <a:tabLst>
                <a:tab pos="228600" algn="l"/>
              </a:tabLst>
            </a:pPr>
            <a:r>
              <a:rPr lang="ru-RU" sz="3200" b="1" dirty="0">
                <a:solidFill>
                  <a:srgbClr val="000000"/>
                </a:solidFill>
                <a:ea typeface="Times New Roman" panose="02020603050405020304" pitchFamily="18" charset="0"/>
              </a:rPr>
              <a:t>Проникновение первобытного человека на территорию Беларуси. Периодизация первобытной истории.</a:t>
            </a:r>
            <a:endParaRPr lang="ru-RU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49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Погребальные</a:t>
            </a:r>
            <a:br>
              <a:rPr lang="ru-RU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обряды</a:t>
            </a:r>
            <a:endParaRPr lang="be-BY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669" y="53577"/>
            <a:ext cx="3446231" cy="48293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2429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r>
              <a:rPr lang="ru-RU" sz="3200" b="1" dirty="0"/>
              <a:t>1. Тело умершего закапывали в землю. С ним клали те предметы, которыми тот пользовался при жизни.</a:t>
            </a:r>
          </a:p>
          <a:p>
            <a:pPr marL="109728" indent="0">
              <a:buNone/>
            </a:pPr>
            <a:r>
              <a:rPr lang="ru-RU" sz="3200" b="1" dirty="0"/>
              <a:t>2. Тело умершего сжигали на огне. Огонь считался священной силой, очищающей душу.</a:t>
            </a:r>
            <a:endParaRPr lang="be-BY" sz="32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Обряды погребения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62818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Белсат. Гісторыя пад знакам Пагоні.Курганы.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7648" y="1609344"/>
            <a:ext cx="6336704" cy="506900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1682" y="0"/>
            <a:ext cx="11730318" cy="1609344"/>
          </a:xfrm>
        </p:spPr>
        <p:txBody>
          <a:bodyPr>
            <a:normAutofit/>
          </a:bodyPr>
          <a:lstStyle/>
          <a:p>
            <a:r>
              <a:rPr lang="ru-RU" dirty="0" smtClean="0"/>
              <a:t>Курганы – насыпь из песка или иного грунта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116952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38528" y="1225296"/>
            <a:ext cx="9281160" cy="3520440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Первобытное</a:t>
            </a:r>
            <a:b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искусство</a:t>
            </a:r>
            <a:endParaRPr lang="be-BY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401" y="1126830"/>
            <a:ext cx="6046599" cy="3216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499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146" y="1861039"/>
            <a:ext cx="2289854" cy="4536504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31504" y="274638"/>
            <a:ext cx="9036496" cy="1143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dirty="0"/>
              <a:t>Скульптура – создание объёмного образа</a:t>
            </a:r>
            <a:endParaRPr lang="be-BY" sz="32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clrChange>
              <a:clrFrom>
                <a:srgbClr val="FEFDFB"/>
              </a:clrFrom>
              <a:clrTo>
                <a:srgbClr val="FEFD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5101761"/>
            <a:ext cx="3988438" cy="12957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4651818"/>
            <a:ext cx="2647950" cy="1905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4" b="3693"/>
          <a:stretch/>
        </p:blipFill>
        <p:spPr>
          <a:xfrm>
            <a:off x="1631505" y="1564207"/>
            <a:ext cx="5959307" cy="3102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175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31504" y="274638"/>
            <a:ext cx="9036496" cy="1143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dirty="0"/>
              <a:t>Украшения - амулеты, фибулы, бусы</a:t>
            </a:r>
            <a:endParaRPr lang="be-BY" sz="32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9" y="1556792"/>
            <a:ext cx="3249623" cy="45259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484785"/>
            <a:ext cx="3384376" cy="41523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4301469"/>
            <a:ext cx="3048000" cy="2486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215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31504" y="274638"/>
            <a:ext cx="9036496" cy="1143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dirty="0" err="1"/>
              <a:t>Орнаментирование</a:t>
            </a:r>
            <a:r>
              <a:rPr lang="ru-RU" sz="3200" dirty="0"/>
              <a:t> глиняной посуды</a:t>
            </a:r>
            <a:endParaRPr lang="be-BY" sz="32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1591530"/>
            <a:ext cx="5106022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242" y="1484784"/>
            <a:ext cx="3081265" cy="486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343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5" y="548680"/>
            <a:ext cx="4066333" cy="460851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clrChange>
              <a:clrFrom>
                <a:srgbClr val="FEFDFB"/>
              </a:clrFrom>
              <a:clrTo>
                <a:srgbClr val="FEFD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446" y="1268761"/>
            <a:ext cx="4959348" cy="4175499"/>
          </a:xfrm>
        </p:spPr>
      </p:pic>
    </p:spTree>
    <p:extLst>
      <p:ext uri="{BB962C8B-B14F-4D97-AF65-F5344CB8AC3E}">
        <p14:creationId xmlns:p14="http://schemas.microsoft.com/office/powerpoint/2010/main" val="160454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9140" y="808438"/>
            <a:ext cx="9780853" cy="35204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Оледенение и попытки проникновения людей на территорию Беларуси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58776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495600" y="274638"/>
            <a:ext cx="7272808" cy="85010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file"/>
              </a:rPr>
              <a:t>ЛЕДНИК</a:t>
            </a:r>
            <a:endParaRPr lang="be-BY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1775520" y="1412777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ru-RU" b="1" dirty="0">
                <a:solidFill>
                  <a:schemeClr val="tx1"/>
                </a:solidFill>
              </a:rPr>
              <a:t>Периодические похолодания, образование ледников.</a:t>
            </a:r>
          </a:p>
          <a:p>
            <a:pPr>
              <a:buFont typeface="Wingdings" pitchFamily="2" charset="2"/>
              <a:buChar char="ü"/>
            </a:pPr>
            <a:r>
              <a:rPr lang="ru-RU" b="1" dirty="0">
                <a:solidFill>
                  <a:schemeClr val="tx1"/>
                </a:solidFill>
              </a:rPr>
              <a:t>ЛЕДНИК – лёд толщиной до 2 км.</a:t>
            </a:r>
          </a:p>
          <a:p>
            <a:pPr>
              <a:buFont typeface="Wingdings" pitchFamily="2" charset="2"/>
              <a:buChar char="ü"/>
            </a:pPr>
            <a:r>
              <a:rPr lang="ru-RU" b="1" dirty="0">
                <a:solidFill>
                  <a:schemeClr val="tx1"/>
                </a:solidFill>
              </a:rPr>
              <a:t>Пять похолоданий, сменявшихся потеплением.</a:t>
            </a:r>
          </a:p>
          <a:p>
            <a:pPr>
              <a:buFont typeface="Wingdings" pitchFamily="2" charset="2"/>
              <a:buChar char="ü"/>
            </a:pPr>
            <a:r>
              <a:rPr lang="ru-RU" b="1" dirty="0">
                <a:solidFill>
                  <a:schemeClr val="tx1"/>
                </a:solidFill>
              </a:rPr>
              <a:t>95-10 тыс. лет назад – последнее крупное оледенение.</a:t>
            </a:r>
            <a:endParaRPr lang="be-BY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89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 вправо с вырезом 3"/>
          <p:cNvSpPr/>
          <p:nvPr/>
        </p:nvSpPr>
        <p:spPr>
          <a:xfrm>
            <a:off x="2135559" y="548680"/>
            <a:ext cx="5465065" cy="2232248"/>
          </a:xfrm>
          <a:prstGeom prst="notched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находится далеко от Средиземноморья</a:t>
            </a:r>
            <a:endParaRPr lang="be-BY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трелка вправо с вырезом 4"/>
          <p:cNvSpPr/>
          <p:nvPr/>
        </p:nvSpPr>
        <p:spPr>
          <a:xfrm>
            <a:off x="2135559" y="2852936"/>
            <a:ext cx="5465065" cy="2232248"/>
          </a:xfrm>
          <a:prstGeom prst="notched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Продолжительное время Беларусь была покрыта ледником</a:t>
            </a:r>
            <a:endParaRPr lang="be-BY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765528" y="980728"/>
            <a:ext cx="3816871" cy="388843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позднее по сравнению с Европой проникновение людей на территорию Беларуси</a:t>
            </a:r>
            <a:endParaRPr lang="be-BY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83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dirty="0">
                <a:ln w="11430"/>
                <a:solidFill>
                  <a:srgbClr val="C00000"/>
                </a:solidFill>
              </a:rPr>
              <a:t>МЕЖЛЕДНИКОВЬЕ </a:t>
            </a:r>
            <a:endParaRPr lang="be-BY" dirty="0">
              <a:ln w="11430"/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Wingdings" pitchFamily="2" charset="2"/>
              <a:buChar char="Ø"/>
            </a:pPr>
            <a:r>
              <a:rPr lang="ru-RU" b="1" dirty="0" smtClean="0"/>
              <a:t>Период временного потепления и исчезновения льда</a:t>
            </a:r>
            <a:endParaRPr lang="be-BY" b="1" dirty="0"/>
          </a:p>
        </p:txBody>
      </p:sp>
      <p:sp>
        <p:nvSpPr>
          <p:cNvPr id="4" name="Стрелка вниз 3"/>
          <p:cNvSpPr/>
          <p:nvPr/>
        </p:nvSpPr>
        <p:spPr>
          <a:xfrm>
            <a:off x="6023992" y="2780928"/>
            <a:ext cx="720080" cy="100811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5" name="Прямоугольник 4"/>
          <p:cNvSpPr/>
          <p:nvPr/>
        </p:nvSpPr>
        <p:spPr>
          <a:xfrm>
            <a:off x="2185300" y="4077073"/>
            <a:ext cx="817243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Попытки проникновения человека </a:t>
            </a:r>
          </a:p>
          <a:p>
            <a:pPr algn="ctr"/>
            <a:r>
              <a:rPr lang="ru-RU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территорию Беларуси</a:t>
            </a:r>
          </a:p>
        </p:txBody>
      </p:sp>
    </p:spTree>
    <p:extLst>
      <p:ext uri="{BB962C8B-B14F-4D97-AF65-F5344CB8AC3E}">
        <p14:creationId xmlns:p14="http://schemas.microsoft.com/office/powerpoint/2010/main" val="255635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41006" y="0"/>
            <a:ext cx="5338936" cy="887506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ru-RU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hlinkClick r:id="rId2" action="ppaction://hlinkfile"/>
              </a:rPr>
              <a:t>Первые люди</a:t>
            </a:r>
            <a:endParaRPr lang="be-BY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hlinkClick r:id="rId2" action="ppaction://hlinkfile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0778" y="684788"/>
            <a:ext cx="9229164" cy="435684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ru-RU" sz="2800" b="1" dirty="0" smtClean="0"/>
              <a:t> 100 – 35 </a:t>
            </a:r>
            <a:r>
              <a:rPr lang="ru-RU" sz="2800" b="1" dirty="0" err="1" smtClean="0"/>
              <a:t>тыс.лет</a:t>
            </a:r>
            <a:r>
              <a:rPr lang="ru-RU" sz="2800" b="1" dirty="0" smtClean="0"/>
              <a:t> назад – появление </a:t>
            </a:r>
            <a:r>
              <a:rPr lang="ru-RU" sz="2800" b="1" u="sng" dirty="0" smtClean="0">
                <a:solidFill>
                  <a:srgbClr val="C00000"/>
                </a:solidFill>
              </a:rPr>
              <a:t>неандертальцев</a:t>
            </a:r>
            <a:r>
              <a:rPr lang="ru-RU" sz="2800" b="1" dirty="0" smtClean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ru-RU" sz="2800" b="1" dirty="0" smtClean="0"/>
              <a:t>Они не жили долго на одном месте, но оставили после себя остатки деятельности (кремниевые орудия труда)</a:t>
            </a:r>
            <a:endParaRPr lang="be-BY" sz="2800" b="1" dirty="0"/>
          </a:p>
        </p:txBody>
      </p:sp>
      <p:pic>
        <p:nvPicPr>
          <p:cNvPr id="5" name="Picture 5" descr="Неандерталец Кроманьонец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31342"/>
          <a:stretch>
            <a:fillRect/>
          </a:stretch>
        </p:blipFill>
        <p:spPr bwMode="auto">
          <a:xfrm>
            <a:off x="1" y="0"/>
            <a:ext cx="2850776" cy="345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5854885" y="2312894"/>
            <a:ext cx="5696139" cy="4973289"/>
            <a:chOff x="2552558" y="74012"/>
            <a:chExt cx="7111178" cy="6163301"/>
          </a:xfrm>
        </p:grpSpPr>
        <p:pic>
          <p:nvPicPr>
            <p:cNvPr id="7" name="Picture 4" descr="Першапачатковае засяленне Беларусі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28"/>
            <a:stretch>
              <a:fillRect/>
            </a:stretch>
          </p:blipFill>
          <p:spPr bwMode="auto">
            <a:xfrm>
              <a:off x="2552558" y="74012"/>
              <a:ext cx="6855810" cy="6163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14"/>
            <p:cNvSpPr txBox="1">
              <a:spLocks noChangeArrowheads="1"/>
            </p:cNvSpPr>
            <p:nvPr/>
          </p:nvSpPr>
          <p:spPr bwMode="auto">
            <a:xfrm>
              <a:off x="5243614" y="908721"/>
              <a:ext cx="204137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be-BY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Ледавік</a:t>
              </a:r>
              <a:endParaRPr 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6600056" y="3853854"/>
              <a:ext cx="306368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be-BY" sz="2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Светиловичи</a:t>
              </a:r>
              <a:endPara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6267773" y="2693163"/>
              <a:ext cx="253299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be-BY" sz="2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Обидовичи</a:t>
              </a:r>
              <a:endPara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6600057" y="3422357"/>
              <a:ext cx="264368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be-BY" sz="2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Подлужье</a:t>
              </a:r>
              <a:endPara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358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4601" y="1897649"/>
            <a:ext cx="5269096" cy="352044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Первые стоянки</a:t>
            </a:r>
            <a:endParaRPr lang="be-BY" dirty="0"/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697" y="1119935"/>
            <a:ext cx="5184576" cy="35811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0330" y="102783"/>
            <a:ext cx="110176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arenR" startAt="2"/>
              <a:tabLst>
                <a:tab pos="228600" algn="l"/>
              </a:tabLst>
            </a:pPr>
            <a:r>
              <a:rPr lang="ru-RU" sz="2800" b="1" dirty="0">
                <a:solidFill>
                  <a:srgbClr val="000000"/>
                </a:solidFill>
                <a:ea typeface="Times New Roman" panose="02020603050405020304" pitchFamily="18" charset="0"/>
              </a:rPr>
              <a:t>Каменный век: занятия, орудия труда, стоянки. Жизнь в условиях ледника.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67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84ACB6"/>
      </a:dk2>
      <a:lt2>
        <a:srgbClr val="EBE9DD"/>
      </a:lt2>
      <a:accent1>
        <a:srgbClr val="6F8183"/>
      </a:accent1>
      <a:accent2>
        <a:srgbClr val="967E96"/>
      </a:accent2>
      <a:accent3>
        <a:srgbClr val="CCC893"/>
      </a:accent3>
      <a:accent4>
        <a:srgbClr val="A54D74"/>
      </a:accent4>
      <a:accent5>
        <a:srgbClr val="949C6B"/>
      </a:accent5>
      <a:accent6>
        <a:srgbClr val="766A50"/>
      </a:accent6>
      <a:hlink>
        <a:srgbClr val="CC6600"/>
      </a:hlink>
      <a:folHlink>
        <a:srgbClr val="777777"/>
      </a:folHlink>
    </a:clrScheme>
    <a:fontScheme name="Дерево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 panose="02050604050505020204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8E89CD47-BF55-4DDE-B823-2283AA7E76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Тип дерева</Template>
  <TotalTime>446</TotalTime>
  <Words>772</Words>
  <Application>Microsoft Office PowerPoint</Application>
  <PresentationFormat>Широкоэкранный</PresentationFormat>
  <Paragraphs>114</Paragraphs>
  <Slides>37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7" baseType="lpstr">
      <vt:lpstr>Arial</vt:lpstr>
      <vt:lpstr>Bookman Old Style</vt:lpstr>
      <vt:lpstr>Calibri</vt:lpstr>
      <vt:lpstr>Cambria</vt:lpstr>
      <vt:lpstr>Century Gothic</vt:lpstr>
      <vt:lpstr>Times New Roman</vt:lpstr>
      <vt:lpstr>Wingdings</vt:lpstr>
      <vt:lpstr>Wingdings 3</vt:lpstr>
      <vt:lpstr>Дерево</vt:lpstr>
      <vt:lpstr>Image</vt:lpstr>
      <vt:lpstr>БИЛЕТ 1.</vt:lpstr>
      <vt:lpstr>Презентация PowerPoint</vt:lpstr>
      <vt:lpstr>Презентация PowerPoint</vt:lpstr>
      <vt:lpstr>Оледенение и попытки проникновения людей на территорию Беларуси</vt:lpstr>
      <vt:lpstr>Презентация PowerPoint</vt:lpstr>
      <vt:lpstr>Презентация PowerPoint</vt:lpstr>
      <vt:lpstr>МЕЖЛЕДНИКОВЬЕ </vt:lpstr>
      <vt:lpstr>Первые люди</vt:lpstr>
      <vt:lpstr>Первые стоянки</vt:lpstr>
      <vt:lpstr>КРОМАНЬОНЦЫ</vt:lpstr>
      <vt:lpstr>Стоянки  - поселение людей каменного века. </vt:lpstr>
      <vt:lpstr>Презентация PowerPoint</vt:lpstr>
      <vt:lpstr>Занятия. Орудия труда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ЗАНЯТИЯ ПОСЛЕ ОТСТУПЛЕНИЯ ЛЕДНИКА</vt:lpstr>
      <vt:lpstr>Презентация PowerPoint</vt:lpstr>
      <vt:lpstr>Презентация PowerPoint</vt:lpstr>
      <vt:lpstr>Возрастание роли мужского труда в бронзовом веке</vt:lpstr>
      <vt:lpstr>Большая патриархальная семья</vt:lpstr>
      <vt:lpstr>Имущественное неравенство</vt:lpstr>
      <vt:lpstr>Городище –  укреплённое поселение железного века</vt:lpstr>
      <vt:lpstr>Верования первобытных людей</vt:lpstr>
      <vt:lpstr>Причины возникновения верований, и их характер</vt:lpstr>
      <vt:lpstr>Мифология</vt:lpstr>
      <vt:lpstr>МИФ</vt:lpstr>
      <vt:lpstr>Погребальные обряды</vt:lpstr>
      <vt:lpstr>Обряды погребения</vt:lpstr>
      <vt:lpstr>Курганы – насыпь из песка или иного грунта</vt:lpstr>
      <vt:lpstr>Первобытное  искусство</vt:lpstr>
      <vt:lpstr>Скульптура – создание объёмного образа</vt:lpstr>
      <vt:lpstr>Украшения - амулеты, фибулы, бусы</vt:lpstr>
      <vt:lpstr>Орнаментирование глиняной посуды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Galina Sventukhovskaya</dc:creator>
  <cp:lastModifiedBy>Galina Sventuhovskaya</cp:lastModifiedBy>
  <cp:revision>41</cp:revision>
  <dcterms:created xsi:type="dcterms:W3CDTF">2014-03-27T17:59:36Z</dcterms:created>
  <dcterms:modified xsi:type="dcterms:W3CDTF">2019-10-03T21:01:31Z</dcterms:modified>
</cp:coreProperties>
</file>