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6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76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2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1" r:id="rId1"/>
    <p:sldMasterId id="2147483793" r:id="rId2"/>
    <p:sldMasterId id="2147483829" r:id="rId3"/>
    <p:sldMasterId id="2147483841" r:id="rId4"/>
    <p:sldMasterId id="2147483937" r:id="rId5"/>
    <p:sldMasterId id="2147483949" r:id="rId6"/>
    <p:sldMasterId id="2147484034" r:id="rId7"/>
  </p:sldMasterIdLst>
  <p:sldIdLst>
    <p:sldId id="256" r:id="rId8"/>
    <p:sldId id="279" r:id="rId9"/>
    <p:sldId id="257" r:id="rId10"/>
    <p:sldId id="259" r:id="rId11"/>
    <p:sldId id="258" r:id="rId12"/>
    <p:sldId id="260" r:id="rId13"/>
    <p:sldId id="278" r:id="rId14"/>
    <p:sldId id="261" r:id="rId15"/>
    <p:sldId id="262" r:id="rId16"/>
    <p:sldId id="263" r:id="rId17"/>
    <p:sldId id="264" r:id="rId18"/>
    <p:sldId id="265" r:id="rId19"/>
    <p:sldId id="268" r:id="rId20"/>
    <p:sldId id="267" r:id="rId21"/>
    <p:sldId id="269" r:id="rId22"/>
    <p:sldId id="271" r:id="rId23"/>
    <p:sldId id="270" r:id="rId24"/>
    <p:sldId id="280" r:id="rId25"/>
    <p:sldId id="281" r:id="rId26"/>
    <p:sldId id="282" r:id="rId27"/>
    <p:sldId id="272" r:id="rId28"/>
    <p:sldId id="273" r:id="rId29"/>
    <p:sldId id="274" r:id="rId30"/>
    <p:sldId id="266" r:id="rId31"/>
    <p:sldId id="275" r:id="rId32"/>
    <p:sldId id="283" r:id="rId33"/>
    <p:sldId id="284" r:id="rId34"/>
    <p:sldId id="276" r:id="rId35"/>
    <p:sldId id="277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572" y="-4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247454-010E-4FA9-95FD-E351989AEC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522822-5019-4A9B-B13D-32B66262B86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3B1C2C-27B3-4655-919C-EC79B15E00D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464636-17B9-4B7E-8C12-7986A15EB08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A52133-2C55-4F33-AE37-12527756825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E1B9FE-62C3-4C9E-9507-15C667E249E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420BBE-336C-4049-901D-333396C8290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F37BB7-322C-4E0D-9307-66DC8BA307B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6807B5-981F-4D5D-AC67-E276140F4F3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1D95F6-B1B8-4C56-8982-B88BD8124AD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FE0D5C-C001-4691-BBCA-AE4A33A4D2C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6333FE-FCB7-4729-A597-9C04B91C776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247454-010E-4FA9-95FD-E351989AEC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244E68-7B8A-497A-B43C-3370F37EBC0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62E4FA-B68D-4206-A06E-DAF9B5FA206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003D5F-1B68-4C2A-BF0F-BEDE50BA197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8D88F3-0DF3-4E54-B09D-ECADCEC1703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84519A-1EA9-4E34-AE2F-CBD4885E79F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E6EDA2-6720-4F53-BB4B-D17BB419482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1C88CE-38DD-4315-BD41-2476D6220E6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D52584-B86D-4887-A9C0-D6DEED6B22F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CCA3E7-526F-46B0-9592-9F019DD3E66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9C8A51-05F2-4927-B073-A54D9D4AAFD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F13327-03EC-4AA1-8B69-F38EAB34E05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247454-010E-4FA9-95FD-E351989AEC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85D6EF-28EF-401A-A218-8CB927C413D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8178EE-089D-485D-9D55-C29C43F1A0C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1301C7-2BF1-4FEA-A203-72337AB19CB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17EBDA-D713-4918-A429-788A5EC31C1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B42D37-1E40-4C63-9117-062A5E4DF44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37F5BE-728B-41B7-A933-1E1DDC812F7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B72ED8-B55C-40BD-8E09-8AB28BC5EAE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F772A4-50F2-4BB0-93A3-73143FB1232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7F193A-23D8-4FF1-B5E8-5E74479BA53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7BD4B2-871D-48E3-B8DC-88EF5D37AEA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65A4F4-CDAF-4F01-8215-2D6D69B6258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1071546"/>
            <a:ext cx="3143272" cy="3071834"/>
          </a:xfrm>
        </p:spPr>
        <p:txBody>
          <a:bodyPr/>
          <a:lstStyle>
            <a:lvl1pPr>
              <a:defRPr sz="4800" b="1" cap="none" spc="0">
                <a:ln w="1905"/>
                <a:solidFill>
                  <a:srgbClr val="9966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429256" y="1214422"/>
            <a:ext cx="2928958" cy="2500330"/>
          </a:xfrm>
        </p:spPr>
        <p:txBody>
          <a:bodyPr/>
          <a:lstStyle>
            <a:lvl1pPr marL="0" indent="0" algn="ctr">
              <a:buNone/>
              <a:defRPr b="1">
                <a:solidFill>
                  <a:srgbClr val="996633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6C02BC-A5BF-43AB-9DDA-A2E34D7BF8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47185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14942" y="1600200"/>
            <a:ext cx="347185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4ABA4FF-6796-4C43-8EBD-441C58F98FCB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95" r:id="rId2"/>
    <p:sldLayoutId id="2147483796" r:id="rId3"/>
    <p:sldLayoutId id="2147483797" r:id="rId4"/>
    <p:sldLayoutId id="2147483798" r:id="rId5"/>
    <p:sldLayoutId id="2147483799" r:id="rId6"/>
    <p:sldLayoutId id="2147483800" r:id="rId7"/>
    <p:sldLayoutId id="2147483801" r:id="rId8"/>
    <p:sldLayoutId id="2147483802" r:id="rId9"/>
    <p:sldLayoutId id="2147483803" r:id="rId10"/>
    <p:sldLayoutId id="2147483804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0" r:id="rId1"/>
    <p:sldLayoutId id="2147483831" r:id="rId2"/>
    <p:sldLayoutId id="2147483832" r:id="rId3"/>
    <p:sldLayoutId id="2147483833" r:id="rId4"/>
    <p:sldLayoutId id="2147483834" r:id="rId5"/>
    <p:sldLayoutId id="2147483835" r:id="rId6"/>
    <p:sldLayoutId id="2147483836" r:id="rId7"/>
    <p:sldLayoutId id="2147483837" r:id="rId8"/>
    <p:sldLayoutId id="2147483838" r:id="rId9"/>
    <p:sldLayoutId id="2147483839" r:id="rId10"/>
    <p:sldLayoutId id="2147483840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6E4BD8C-4217-429A-B8FE-57DA3965B1DA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2" r:id="rId1"/>
    <p:sldLayoutId id="2147483843" r:id="rId2"/>
    <p:sldLayoutId id="2147483844" r:id="rId3"/>
    <p:sldLayoutId id="2147483845" r:id="rId4"/>
    <p:sldLayoutId id="2147483846" r:id="rId5"/>
    <p:sldLayoutId id="2147483847" r:id="rId6"/>
    <p:sldLayoutId id="2147483848" r:id="rId7"/>
    <p:sldLayoutId id="2147483849" r:id="rId8"/>
    <p:sldLayoutId id="2147483850" r:id="rId9"/>
    <p:sldLayoutId id="2147483851" r:id="rId10"/>
    <p:sldLayoutId id="2147483852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8" r:id="rId1"/>
    <p:sldLayoutId id="2147483939" r:id="rId2"/>
    <p:sldLayoutId id="2147483940" r:id="rId3"/>
    <p:sldLayoutId id="2147483941" r:id="rId4"/>
    <p:sldLayoutId id="2147483942" r:id="rId5"/>
    <p:sldLayoutId id="2147483943" r:id="rId6"/>
    <p:sldLayoutId id="2147483944" r:id="rId7"/>
    <p:sldLayoutId id="2147483945" r:id="rId8"/>
    <p:sldLayoutId id="2147483946" r:id="rId9"/>
    <p:sldLayoutId id="2147483947" r:id="rId10"/>
    <p:sldLayoutId id="2147483948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F8E1A24-540C-4A11-8520-C4A857451AEE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0" r:id="rId1"/>
    <p:sldLayoutId id="2147483951" r:id="rId2"/>
    <p:sldLayoutId id="2147483952" r:id="rId3"/>
    <p:sldLayoutId id="2147483953" r:id="rId4"/>
    <p:sldLayoutId id="2147483954" r:id="rId5"/>
    <p:sldLayoutId id="2147483955" r:id="rId6"/>
    <p:sldLayoutId id="2147483956" r:id="rId7"/>
    <p:sldLayoutId id="2147483957" r:id="rId8"/>
    <p:sldLayoutId id="2147483958" r:id="rId9"/>
    <p:sldLayoutId id="2147483959" r:id="rId10"/>
    <p:sldLayoutId id="2147483960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500063" y="428625"/>
            <a:ext cx="35433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500063" y="1785938"/>
            <a:ext cx="3471862" cy="426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DF8B4426-1DE0-46EE-B98F-0FA2C10011B4}" type="datetimeFigureOut">
              <a:rPr lang="ru-RU" smtClean="0"/>
              <a:pPr/>
              <a:t>22.03.2013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1126DD37-9CA8-4003-A2B7-086E6AF4E7D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5" r:id="rId1"/>
    <p:sldLayoutId id="2147484036" r:id="rId2"/>
    <p:sldLayoutId id="2147484037" r:id="rId3"/>
    <p:sldLayoutId id="2147484038" r:id="rId4"/>
    <p:sldLayoutId id="2147484039" r:id="rId5"/>
    <p:sldLayoutId id="2147484040" r:id="rId6"/>
    <p:sldLayoutId id="2147484041" r:id="rId7"/>
    <p:sldLayoutId id="2147484042" r:id="rId8"/>
    <p:sldLayoutId id="2147484043" r:id="rId9"/>
    <p:sldLayoutId id="2147484044" r:id="rId10"/>
    <p:sldLayoutId id="2147484045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img1.liveinternet.ru/images/foto/b/3/103/1614103/f_16911857.jpg" TargetMode="External"/><Relationship Id="rId3" Type="http://schemas.openxmlformats.org/officeDocument/2006/relationships/hyperlink" Target="http://upload.wikimedia.org/wikipedia/commons/6/62/Beduinphoto.jpg?uselang=ru" TargetMode="External"/><Relationship Id="rId7" Type="http://schemas.openxmlformats.org/officeDocument/2006/relationships/hyperlink" Target="http://upload.wikimedia.org/wikipedia/commons/7/72/World_820(1).png?uselang=ru" TargetMode="External"/><Relationship Id="rId2" Type="http://schemas.openxmlformats.org/officeDocument/2006/relationships/hyperlink" Target="http://ukrmap.su/program2010/wh7/wh7_16_files/image003.jpg" TargetMode="External"/><Relationship Id="rId1" Type="http://schemas.openxmlformats.org/officeDocument/2006/relationships/slideLayout" Target="../slideLayouts/slideLayout70.xml"/><Relationship Id="rId6" Type="http://schemas.openxmlformats.org/officeDocument/2006/relationships/hyperlink" Target="http://gidtravel.com/images/1_1276084268.jpg" TargetMode="External"/><Relationship Id="rId5" Type="http://schemas.openxmlformats.org/officeDocument/2006/relationships/hyperlink" Target="http://young.rzd.ru/dbmm/images/41/4080/1931368" TargetMode="External"/><Relationship Id="rId4" Type="http://schemas.openxmlformats.org/officeDocument/2006/relationships/hyperlink" Target="http://upload.wikimedia.org/wikipedia/commons/3/39/Arab_world.png?uselang=ru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1/1a/Kaaba.png/185px-Kaaba.png" TargetMode="External"/><Relationship Id="rId2" Type="http://schemas.openxmlformats.org/officeDocument/2006/relationships/hyperlink" Target="http://i48.servimg.com/u/f25/16/15/07/34/b_618510.jpg" TargetMode="External"/><Relationship Id="rId1" Type="http://schemas.openxmlformats.org/officeDocument/2006/relationships/slideLayout" Target="../slideLayouts/slideLayout68.xml"/><Relationship Id="rId5" Type="http://schemas.openxmlformats.org/officeDocument/2006/relationships/hyperlink" Target="http://www.albertmaximov.ru/germancy.files/image023.jpg" TargetMode="External"/><Relationship Id="rId4" Type="http://schemas.openxmlformats.org/officeDocument/2006/relationships/hyperlink" Target="http://upload.wikimedia.org/wikipedia/commons/thumb/a/a1/Mcrop.JPG/535px-Mcrop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571480"/>
            <a:ext cx="3714776" cy="3571900"/>
          </a:xfrm>
        </p:spPr>
        <p:txBody>
          <a:bodyPr/>
          <a:lstStyle/>
          <a:p>
            <a:r>
              <a:rPr lang="ru-RU" sz="4000" dirty="0" smtClean="0"/>
              <a:t>Арабы в средние века.</a:t>
            </a:r>
            <a:br>
              <a:rPr lang="ru-RU" sz="4000" dirty="0" smtClean="0"/>
            </a:br>
            <a:r>
              <a:rPr lang="ru-RU" sz="4000" dirty="0" smtClean="0"/>
              <a:t>Возникновение ислама. </a:t>
            </a:r>
            <a:endParaRPr lang="ru-RU" sz="4000" dirty="0"/>
          </a:p>
        </p:txBody>
      </p:sp>
      <p:pic>
        <p:nvPicPr>
          <p:cNvPr id="108546" name="Picture 2" descr="http://ukrmap.su/program2010/wh7/wh7_16_files/image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504" y="928670"/>
            <a:ext cx="3714744" cy="2857493"/>
          </a:xfrm>
          <a:prstGeom prst="roundRect">
            <a:avLst/>
          </a:prstGeom>
          <a:noFill/>
        </p:spPr>
      </p:pic>
    </p:spTree>
  </p:cSld>
  <p:clrMapOvr>
    <a:masterClrMapping/>
  </p:clrMapOvr>
  <p:transition>
    <p:push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14488"/>
            <a:ext cx="3471858" cy="4411675"/>
          </a:xfrm>
        </p:spPr>
        <p:txBody>
          <a:bodyPr/>
          <a:lstStyle/>
          <a:p>
            <a:r>
              <a:rPr lang="ru-RU" sz="2800" b="1" dirty="0" smtClean="0"/>
              <a:t>Сейчас  мы совершаем путешествие из в Византии  на Аравийский полуостров, здесь зародилась 3 мировая религия.</a:t>
            </a:r>
            <a:endParaRPr lang="ru-RU" sz="2800" b="1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b="1" dirty="0" smtClean="0"/>
              <a:t>Какие мировые религии вы знаете?</a:t>
            </a:r>
          </a:p>
          <a:p>
            <a:r>
              <a:rPr lang="ru-RU" b="1" dirty="0" smtClean="0"/>
              <a:t>Изучая Арабский халифат, с какими вопросами мы </a:t>
            </a:r>
            <a:r>
              <a:rPr lang="ru-RU" b="1" dirty="0" err="1" smtClean="0"/>
              <a:t>познакоимся</a:t>
            </a:r>
            <a:r>
              <a:rPr lang="ru-RU" b="1" dirty="0" smtClean="0"/>
              <a:t>?</a:t>
            </a:r>
            <a:endParaRPr lang="ru-RU" b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План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b="1" dirty="0" smtClean="0"/>
              <a:t>1)Природа и занятия населения Аравии.</a:t>
            </a:r>
          </a:p>
          <a:p>
            <a:r>
              <a:rPr lang="ru-RU" sz="2400" b="1" dirty="0" smtClean="0"/>
              <a:t>2)Племена бедуинов.</a:t>
            </a:r>
          </a:p>
          <a:p>
            <a:r>
              <a:rPr lang="ru-RU" sz="2400" b="1" dirty="0" smtClean="0"/>
              <a:t>3)Мухаммед –основатель ислама.</a:t>
            </a:r>
          </a:p>
          <a:p>
            <a:r>
              <a:rPr lang="ru-RU" sz="2400" b="1" dirty="0" smtClean="0"/>
              <a:t>4)Коран.</a:t>
            </a:r>
          </a:p>
          <a:p>
            <a:r>
              <a:rPr lang="ru-RU" sz="2400" b="1" dirty="0" smtClean="0"/>
              <a:t>5)Мораль и право.</a:t>
            </a:r>
          </a:p>
          <a:p>
            <a:r>
              <a:rPr lang="ru-RU" sz="2400" b="1" dirty="0" smtClean="0"/>
              <a:t>6)Завоевания арабов.</a:t>
            </a:r>
          </a:p>
          <a:p>
            <a:endParaRPr lang="ru-RU" sz="2400" dirty="0"/>
          </a:p>
        </p:txBody>
      </p:sp>
      <p:pic>
        <p:nvPicPr>
          <p:cNvPr id="21506" name="Picture 2" descr="http://img-fotki.yandex.ru/get/5311/14103101.b9/0_6b447_d515b968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7818" y="1643050"/>
            <a:ext cx="3071834" cy="4000501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sz="2400" b="1" dirty="0" smtClean="0"/>
              <a:t>Ара́бы, (ара. </a:t>
            </a:r>
            <a:r>
              <a:rPr lang="ar-AE" sz="2400" b="1" dirty="0" smtClean="0"/>
              <a:t>العرب‎‎ </a:t>
            </a:r>
            <a:r>
              <a:rPr lang="vi-VN" sz="2400" b="1" i="1" dirty="0" smtClean="0"/>
              <a:t>аль-араб</a:t>
            </a:r>
            <a:r>
              <a:rPr lang="vi-VN" sz="2400" b="1" dirty="0" smtClean="0"/>
              <a:t>) — народ семитского происхождения, говорящий на арабском языке и населяющий государства Западной Азии и Северной Африки.</a:t>
            </a:r>
            <a:endParaRPr lang="ru-RU" sz="2400" b="1" dirty="0"/>
          </a:p>
        </p:txBody>
      </p:sp>
      <p:pic>
        <p:nvPicPr>
          <p:cNvPr id="19458" name="Picture 2" descr="File:Beduinpho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6380" y="1785926"/>
            <a:ext cx="3429024" cy="2286016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3543300" cy="1357301"/>
          </a:xfrm>
        </p:spPr>
        <p:txBody>
          <a:bodyPr/>
          <a:lstStyle/>
          <a:p>
            <a:r>
              <a:rPr lang="ru-RU" sz="2400" b="1" dirty="0" smtClean="0"/>
              <a:t>Всего: приблизительно 350 млн.</a:t>
            </a: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785926"/>
            <a:ext cx="3971925" cy="4268799"/>
          </a:xfrm>
        </p:spPr>
        <p:txBody>
          <a:bodyPr/>
          <a:lstStyle/>
          <a:p>
            <a:r>
              <a:rPr lang="ru-RU" dirty="0" smtClean="0"/>
              <a:t> </a:t>
            </a:r>
            <a:r>
              <a:rPr lang="ru-RU" b="1" dirty="0" smtClean="0"/>
              <a:t>Мавритания, </a:t>
            </a:r>
          </a:p>
          <a:p>
            <a:r>
              <a:rPr lang="ru-RU" b="1" dirty="0" smtClean="0"/>
              <a:t>Западная Сахара,</a:t>
            </a:r>
          </a:p>
          <a:p>
            <a:r>
              <a:rPr lang="ru-RU" b="1" dirty="0" smtClean="0"/>
              <a:t>Марокко, Алжир,</a:t>
            </a:r>
          </a:p>
          <a:p>
            <a:r>
              <a:rPr lang="ru-RU" b="1" dirty="0" smtClean="0"/>
              <a:t>Тунис, Ливия, Судан, Египет, Чад,</a:t>
            </a:r>
          </a:p>
          <a:p>
            <a:r>
              <a:rPr lang="ru-RU" b="1" dirty="0" smtClean="0"/>
              <a:t>Нигерия, Камерун,</a:t>
            </a:r>
          </a:p>
          <a:p>
            <a:r>
              <a:rPr lang="ru-RU" b="1" dirty="0" err="1" smtClean="0"/>
              <a:t>Иордания,Йемен</a:t>
            </a:r>
            <a:r>
              <a:rPr lang="ru-RU" b="1" dirty="0" smtClean="0"/>
              <a:t>.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20482" name="Picture 2" descr="File:Arab worl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7818" y="1714488"/>
            <a:ext cx="3143250" cy="20574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429256" y="3857628"/>
            <a:ext cx="3000396" cy="192882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На территории каких стран главным образом проживают сейчас арабы.</a:t>
            </a:r>
            <a:endParaRPr lang="ru-RU" sz="2400" b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 smtClean="0"/>
              <a:t>Родина арабов</a:t>
            </a:r>
            <a:endParaRPr lang="ru-RU" sz="40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3471858" cy="1042982"/>
          </a:xfrm>
        </p:spPr>
        <p:txBody>
          <a:bodyPr/>
          <a:lstStyle/>
          <a:p>
            <a:r>
              <a:rPr lang="ru-RU" b="1" dirty="0" smtClean="0"/>
              <a:t>Аравийский  полуостров.</a:t>
            </a:r>
            <a:endParaRPr lang="ru-RU" b="1" dirty="0"/>
          </a:p>
        </p:txBody>
      </p:sp>
      <p:pic>
        <p:nvPicPr>
          <p:cNvPr id="18434" name="Picture 2" descr="http://young.rzd.ru/dbmm/images/41/4080/193136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571744"/>
            <a:ext cx="3786214" cy="3000397"/>
          </a:xfrm>
          <a:prstGeom prst="rect">
            <a:avLst/>
          </a:prstGeom>
          <a:noFill/>
        </p:spPr>
      </p:pic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5286380" y="1571611"/>
          <a:ext cx="3429024" cy="3373421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825139"/>
                <a:gridCol w="1603885"/>
              </a:tblGrid>
              <a:tr h="875096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Природные условия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Занятия</a:t>
                      </a:r>
                      <a:endParaRPr lang="ru-RU" sz="2400" dirty="0"/>
                    </a:p>
                  </a:txBody>
                  <a:tcPr/>
                </a:tc>
              </a:tr>
              <a:tr h="553665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  </a:t>
                      </a:r>
                      <a:endParaRPr lang="ru-RU" sz="2400" dirty="0"/>
                    </a:p>
                  </a:txBody>
                  <a:tcPr/>
                </a:tc>
              </a:tr>
              <a:tr h="486165"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 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 </a:t>
                      </a:r>
                      <a:endParaRPr lang="ru-RU" sz="2400" dirty="0"/>
                    </a:p>
                  </a:txBody>
                  <a:tcPr/>
                </a:tc>
              </a:tr>
              <a:tr h="486165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 </a:t>
                      </a:r>
                      <a:endParaRPr lang="ru-RU" sz="2400" dirty="0"/>
                    </a:p>
                  </a:txBody>
                  <a:tcPr/>
                </a:tc>
              </a:tr>
              <a:tr h="486165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86165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400" b="1" dirty="0" smtClean="0"/>
              <a:t>Аравийская пустыня –</a:t>
            </a:r>
          </a:p>
          <a:p>
            <a:pPr>
              <a:buNone/>
            </a:pPr>
            <a:r>
              <a:rPr lang="ru-RU" sz="4400" b="1" dirty="0" smtClean="0"/>
              <a:t>   Вторая по величине в  мире.</a:t>
            </a:r>
            <a:endParaRPr lang="ru-RU" sz="4400" b="1" dirty="0"/>
          </a:p>
        </p:txBody>
      </p:sp>
      <p:pic>
        <p:nvPicPr>
          <p:cNvPr id="109572" name="Picture 4" descr="http://goatronium.files.wordpress.com/2011/03/dese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6380" y="1785926"/>
            <a:ext cx="3429024" cy="2571768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Оазис-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b="1" dirty="0" smtClean="0"/>
              <a:t>благоприятный для жизни участок в безжизненной среде.</a:t>
            </a:r>
          </a:p>
          <a:p>
            <a:r>
              <a:rPr lang="ru-RU" sz="2400" b="1" dirty="0" smtClean="0"/>
              <a:t>В пустынях оазисом называется расположенный около естественного водоёма островок растительности.</a:t>
            </a:r>
            <a:endParaRPr lang="ru-RU" sz="2400" b="1" dirty="0"/>
          </a:p>
        </p:txBody>
      </p:sp>
      <p:pic>
        <p:nvPicPr>
          <p:cNvPr id="17410" name="Picture 2" descr="http://upload.wikimedia.org/wikipedia/commons/b/b5/Libyen-oase1.jpg?uselang=r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7818" y="1928802"/>
            <a:ext cx="3214710" cy="2419348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gidtravel.com/images/1_12760842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785794"/>
            <a:ext cx="3471862" cy="500067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5362" name="Picture 2" descr="http://fr.academic.ru/pictures/frwiki/79/Oasis_timimou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 smtClean="0"/>
              <a:t>Бедуины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63" y="1571612"/>
            <a:ext cx="3471862" cy="4483113"/>
          </a:xfrm>
        </p:spPr>
        <p:txBody>
          <a:bodyPr/>
          <a:lstStyle/>
          <a:p>
            <a:r>
              <a:rPr lang="ru-RU" sz="2400" b="1" dirty="0" smtClean="0"/>
              <a:t>От арабского «</a:t>
            </a:r>
            <a:r>
              <a:rPr lang="ru-RU" sz="2400" b="1" dirty="0" err="1" smtClean="0"/>
              <a:t>эль-байда</a:t>
            </a:r>
            <a:r>
              <a:rPr lang="ru-RU" sz="2400" b="1" dirty="0" smtClean="0"/>
              <a:t>» — (пустыня) — термином принято обозначать всех жителей арабского мира, которые ведут кочевой образ жизни, независимо от их национальности или религиозной принадлежности.</a:t>
            </a:r>
            <a:endParaRPr lang="ru-RU" sz="2400" b="1" dirty="0"/>
          </a:p>
        </p:txBody>
      </p:sp>
      <p:pic>
        <p:nvPicPr>
          <p:cNvPr id="14338" name="Picture 2" descr="http://upload.wikimedia.org/wikipedia/commons/7/76/Bedouins_John_Singer_Sargent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6380" y="1643050"/>
            <a:ext cx="3071834" cy="40719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foreignpolicyblogs.com/wp-content/uploads/Bedouinnasserwadirum-205x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9256" y="1785926"/>
            <a:ext cx="2786082" cy="4071966"/>
          </a:xfrm>
          <a:prstGeom prst="rect">
            <a:avLst/>
          </a:prstGeom>
          <a:noFill/>
        </p:spPr>
      </p:pic>
      <p:pic>
        <p:nvPicPr>
          <p:cNvPr id="13316" name="Picture 4" descr="http://www.melina-design.com/images/arabian_costume/man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1714488"/>
            <a:ext cx="3067050" cy="3857625"/>
          </a:xfrm>
          <a:prstGeom prst="rect">
            <a:avLst/>
          </a:prstGeom>
          <a:noFill/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500063" y="428625"/>
            <a:ext cx="3543300" cy="1000111"/>
          </a:xfrm>
        </p:spPr>
        <p:txBody>
          <a:bodyPr/>
          <a:lstStyle/>
          <a:p>
            <a:r>
              <a:rPr lang="ru-RU" sz="2400" b="1" dirty="0" smtClean="0"/>
              <a:t>Опишите одежду бедуинов, Сравните с современной.</a:t>
            </a:r>
            <a:endParaRPr lang="ru-RU" sz="2400" b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57818" y="1714488"/>
            <a:ext cx="3471862" cy="4268787"/>
          </a:xfrm>
        </p:spPr>
        <p:txBody>
          <a:bodyPr/>
          <a:lstStyle/>
          <a:p>
            <a:r>
              <a:rPr lang="ru-RU" b="1" dirty="0" smtClean="0"/>
              <a:t>Почему основным занятием арабов было кочевое скотоводство?</a:t>
            </a:r>
            <a:endParaRPr lang="ru-RU" b="1" dirty="0"/>
          </a:p>
        </p:txBody>
      </p:sp>
      <p:pic>
        <p:nvPicPr>
          <p:cNvPr id="10242" name="Picture 2" descr="http://img1.liveinternet.ru/images/foto/b/3/103/1614103/f_169118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071679"/>
            <a:ext cx="3357586" cy="335758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72066" y="1500174"/>
            <a:ext cx="3614738" cy="4411663"/>
          </a:xfrm>
        </p:spPr>
        <p:txBody>
          <a:bodyPr/>
          <a:lstStyle/>
          <a:p>
            <a:r>
              <a:rPr lang="ru-RU" sz="2400" b="1" dirty="0" smtClean="0"/>
              <a:t>Кочевники питались верблюжьим молоком.</a:t>
            </a:r>
          </a:p>
          <a:p>
            <a:r>
              <a:rPr lang="ru-RU" sz="2400" b="1" dirty="0" smtClean="0"/>
              <a:t>Одевались в ткани из верблюжьей шерсти.</a:t>
            </a:r>
          </a:p>
          <a:p>
            <a:r>
              <a:rPr lang="ru-RU" sz="2400" b="1" dirty="0" smtClean="0"/>
              <a:t>Благодаря верблюду кочевники проходили в день с грузом до 160 км.</a:t>
            </a:r>
          </a:p>
          <a:p>
            <a:r>
              <a:rPr lang="ru-RU" sz="2400" b="1" dirty="0" smtClean="0"/>
              <a:t>Верблюд неприхотлив в питании.</a:t>
            </a:r>
            <a:endParaRPr lang="ru-RU" sz="24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00034" y="2000240"/>
            <a:ext cx="3214710" cy="1357322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Каких животных разводили арабы?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00034" y="3643314"/>
            <a:ext cx="3214710" cy="1285884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Какую роль играли верблюды в жизни арабов?</a:t>
            </a:r>
            <a:endParaRPr lang="ru-RU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1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928802"/>
            <a:ext cx="3543300" cy="2286016"/>
          </a:xfrm>
        </p:spPr>
        <p:txBody>
          <a:bodyPr/>
          <a:lstStyle/>
          <a:p>
            <a:r>
              <a:rPr lang="ru-RU" sz="4000" b="1" dirty="0" smtClean="0"/>
              <a:t>В каких районах было развито земледелие</a:t>
            </a:r>
            <a:r>
              <a:rPr lang="ru-RU" sz="4000" dirty="0" smtClean="0"/>
              <a:t>?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57818" y="1857364"/>
            <a:ext cx="3471862" cy="4125923"/>
          </a:xfrm>
        </p:spPr>
        <p:txBody>
          <a:bodyPr/>
          <a:lstStyle/>
          <a:p>
            <a:r>
              <a:rPr lang="ru-RU" sz="2400" b="1" dirty="0" smtClean="0"/>
              <a:t>На плодородных земля урожай снимался 2-3 раза в год.</a:t>
            </a:r>
          </a:p>
          <a:p>
            <a:r>
              <a:rPr lang="ru-RU" sz="2400" b="1" dirty="0" smtClean="0"/>
              <a:t>Выращивали пшеницу,</a:t>
            </a:r>
          </a:p>
          <a:p>
            <a:pPr>
              <a:buNone/>
            </a:pPr>
            <a:r>
              <a:rPr lang="ru-RU" sz="2400" b="1" dirty="0" smtClean="0"/>
              <a:t>      ячмень,</a:t>
            </a:r>
          </a:p>
          <a:p>
            <a:pPr>
              <a:buNone/>
            </a:pPr>
            <a:r>
              <a:rPr lang="ru-RU" sz="2400" b="1" dirty="0" smtClean="0"/>
              <a:t>     хлопок, арбузы, дыни, виноград.</a:t>
            </a:r>
            <a:endParaRPr lang="ru-RU" sz="2400" b="1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b="1" dirty="0" smtClean="0"/>
              <a:t>Торговый путь- вдоль Красного моря из Византии в Африку и Индию.</a:t>
            </a:r>
          </a:p>
          <a:p>
            <a:r>
              <a:rPr lang="ru-RU" sz="2800" b="1" dirty="0" smtClean="0"/>
              <a:t>Караван – </a:t>
            </a:r>
            <a:r>
              <a:rPr lang="ru-RU" sz="2800" b="1" dirty="0" err="1" smtClean="0"/>
              <a:t>сарай-постоялый</a:t>
            </a:r>
            <a:r>
              <a:rPr lang="ru-RU" sz="2800" b="1" dirty="0" smtClean="0"/>
              <a:t> двор.</a:t>
            </a:r>
            <a:endParaRPr lang="ru-RU" sz="2800" b="1" dirty="0"/>
          </a:p>
        </p:txBody>
      </p:sp>
      <p:pic>
        <p:nvPicPr>
          <p:cNvPr id="7170" name="Picture 2" descr="http://artnow.ru/img/134000/1347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6380" y="2000240"/>
            <a:ext cx="3438513" cy="2714617"/>
          </a:xfrm>
          <a:prstGeom prst="foldedCorner">
            <a:avLst/>
          </a:prstGeom>
          <a:noFill/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357430"/>
            <a:ext cx="3543300" cy="1785950"/>
          </a:xfrm>
        </p:spPr>
        <p:txBody>
          <a:bodyPr/>
          <a:lstStyle/>
          <a:p>
            <a:r>
              <a:rPr lang="ru-RU" b="1" dirty="0" smtClean="0"/>
              <a:t>Ярмарки – ежегодные торги.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57818" y="1714488"/>
            <a:ext cx="3471862" cy="4268787"/>
          </a:xfrm>
        </p:spPr>
        <p:txBody>
          <a:bodyPr/>
          <a:lstStyle/>
          <a:p>
            <a:r>
              <a:rPr lang="ru-RU" b="1" dirty="0" smtClean="0"/>
              <a:t>Скот обменивали на хлеб и другие товары.</a:t>
            </a:r>
          </a:p>
          <a:p>
            <a:r>
              <a:rPr lang="ru-RU" b="1" dirty="0" smtClean="0"/>
              <a:t>В это время запрещались все войны.</a:t>
            </a:r>
            <a:endParaRPr lang="ru-RU" b="1" dirty="0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Кааба –главное святилище в Мекке.</a:t>
            </a:r>
            <a:endParaRPr lang="ru-RU" b="1" dirty="0"/>
          </a:p>
        </p:txBody>
      </p:sp>
      <p:pic>
        <p:nvPicPr>
          <p:cNvPr id="113666" name="Picture 2" descr="http://i48.servimg.com/u/f25/16/15/07/34/b_6185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3429000"/>
            <a:ext cx="3048000" cy="2419351"/>
          </a:xfrm>
          <a:prstGeom prst="rect">
            <a:avLst/>
          </a:prstGeom>
          <a:noFill/>
        </p:spPr>
      </p:pic>
      <p:pic>
        <p:nvPicPr>
          <p:cNvPr id="113668" name="Picture 4" descr="Kaab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214290"/>
            <a:ext cx="3071834" cy="3214710"/>
          </a:xfrm>
          <a:prstGeom prst="rect">
            <a:avLst/>
          </a:prstGeom>
          <a:noFill/>
        </p:spPr>
      </p:pic>
      <p:sp>
        <p:nvSpPr>
          <p:cNvPr id="113669" name="Rectangle 5"/>
          <p:cNvSpPr>
            <a:spLocks noChangeArrowheads="1"/>
          </p:cNvSpPr>
          <p:nvPr/>
        </p:nvSpPr>
        <p:spPr bwMode="auto">
          <a:xfrm>
            <a:off x="5072066" y="3429000"/>
            <a:ext cx="3786214" cy="2308324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1.Чёрный камень 2.Дверь 3.Жёлоб 4.Цоколь 5.Хиджр Исмаил</a:t>
            </a:r>
            <a:r>
              <a:rPr lang="ru-RU" b="1" dirty="0">
                <a:latin typeface="Arial" charset="0"/>
              </a:rPr>
              <a:t> 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6.Мультазам 7.Макам </a:t>
            </a:r>
            <a:r>
              <a:rPr kumimoji="0" lang="ru-RU" sz="1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Ибрахима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8.Угол Чёрного камня 9.Угол Йемена 10.Угол </a:t>
            </a:r>
            <a:r>
              <a:rPr kumimoji="0" lang="ru-RU" sz="1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Шама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11.Угол Ирака 12.Кисва13.Мраморная полоса 14.Место стояния </a:t>
            </a:r>
            <a:r>
              <a:rPr kumimoji="0" lang="ru-RU" sz="1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Ибрахима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429256" y="1571612"/>
            <a:ext cx="3114672" cy="4143404"/>
          </a:xfrm>
        </p:spPr>
        <p:txBody>
          <a:bodyPr/>
          <a:lstStyle/>
          <a:p>
            <a:r>
              <a:rPr lang="ru-RU" sz="3200" b="1" dirty="0" smtClean="0"/>
              <a:t>Объединению арабов способствовала новая религия – ислам.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b="1" dirty="0" smtClean="0"/>
              <a:t>Бедуины делились на множество племён и родов.</a:t>
            </a:r>
          </a:p>
          <a:p>
            <a:r>
              <a:rPr lang="ru-RU" sz="2800" b="1" dirty="0" smtClean="0"/>
              <a:t>Часто воевали между собой.</a:t>
            </a:r>
          </a:p>
          <a:p>
            <a:r>
              <a:rPr lang="ru-RU" sz="2800" b="1" dirty="0" smtClean="0"/>
              <a:t>Существовала кровная месть.</a:t>
            </a:r>
            <a:endParaRPr lang="ru-RU" sz="2800" b="1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86380" y="1714488"/>
            <a:ext cx="3400424" cy="4500594"/>
          </a:xfrm>
        </p:spPr>
        <p:txBody>
          <a:bodyPr/>
          <a:lstStyle/>
          <a:p>
            <a:r>
              <a:rPr lang="ru-RU" sz="2800" b="1" i="1" u="sng" dirty="0" smtClean="0"/>
              <a:t>Энциклопедическая справка:</a:t>
            </a: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b="1" dirty="0" smtClean="0"/>
              <a:t>1)Происхождение.</a:t>
            </a:r>
            <a:br>
              <a:rPr lang="ru-RU" sz="2800" b="1" dirty="0" smtClean="0"/>
            </a:br>
            <a:r>
              <a:rPr lang="ru-RU" sz="2800" b="1" dirty="0" smtClean="0"/>
              <a:t>2)Воспитание.</a:t>
            </a:r>
            <a:br>
              <a:rPr lang="ru-RU" sz="2800" b="1" dirty="0" smtClean="0"/>
            </a:br>
            <a:r>
              <a:rPr lang="ru-RU" sz="2800" b="1" dirty="0" smtClean="0"/>
              <a:t>3)Значимые события в его жизни.</a:t>
            </a:r>
            <a:br>
              <a:rPr lang="ru-RU" sz="2800" b="1" dirty="0" smtClean="0"/>
            </a:br>
            <a:r>
              <a:rPr lang="ru-RU" sz="2800" b="1" dirty="0" smtClean="0"/>
              <a:t>4)Роль в истории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428604"/>
            <a:ext cx="3471862" cy="1500186"/>
          </a:xfrm>
        </p:spPr>
        <p:txBody>
          <a:bodyPr/>
          <a:lstStyle/>
          <a:p>
            <a:r>
              <a:rPr lang="ru-RU" sz="2400" b="1" dirty="0" smtClean="0"/>
              <a:t>Мухаммед – основатель ислама.</a:t>
            </a:r>
            <a:endParaRPr lang="ru-RU" sz="2400" b="1" dirty="0"/>
          </a:p>
        </p:txBody>
      </p:sp>
      <p:pic>
        <p:nvPicPr>
          <p:cNvPr id="111618" name="Picture 2" descr="File:Mcro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857364"/>
            <a:ext cx="3357586" cy="4500594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500034" y="1714489"/>
            <a:ext cx="3471862" cy="1714512"/>
          </a:xfrm>
        </p:spPr>
        <p:txBody>
          <a:bodyPr/>
          <a:lstStyle/>
          <a:p>
            <a:r>
              <a:rPr lang="ru-RU" sz="2400" b="1" dirty="0" smtClean="0"/>
              <a:t>Нанесите на ленту времени значимые события в исламе.</a:t>
            </a:r>
          </a:p>
          <a:p>
            <a:r>
              <a:rPr lang="ru-RU" sz="2400" b="1" dirty="0" smtClean="0"/>
              <a:t>Укажите их значение.</a:t>
            </a:r>
            <a:endParaRPr lang="ru-RU" sz="2400" b="1" dirty="0"/>
          </a:p>
        </p:txBody>
      </p:sp>
      <p:sp>
        <p:nvSpPr>
          <p:cNvPr id="4" name="Стрелка вправо 3"/>
          <p:cNvSpPr/>
          <p:nvPr/>
        </p:nvSpPr>
        <p:spPr>
          <a:xfrm>
            <a:off x="714348" y="3571876"/>
            <a:ext cx="7858180" cy="928694"/>
          </a:xfrm>
          <a:prstGeom prst="rightArrow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714348" y="4286256"/>
            <a:ext cx="1200152" cy="112871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610</a:t>
            </a:r>
            <a:endParaRPr lang="ru-RU" sz="3200" b="1" dirty="0"/>
          </a:p>
        </p:txBody>
      </p:sp>
      <p:sp>
        <p:nvSpPr>
          <p:cNvPr id="8" name="Овал 7"/>
          <p:cNvSpPr/>
          <p:nvPr/>
        </p:nvSpPr>
        <p:spPr>
          <a:xfrm>
            <a:off x="2643174" y="4286256"/>
            <a:ext cx="1200152" cy="112871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622</a:t>
            </a:r>
            <a:endParaRPr lang="ru-RU" sz="3200" b="1" dirty="0"/>
          </a:p>
        </p:txBody>
      </p:sp>
      <p:sp>
        <p:nvSpPr>
          <p:cNvPr id="9" name="Овал 8"/>
          <p:cNvSpPr/>
          <p:nvPr/>
        </p:nvSpPr>
        <p:spPr>
          <a:xfrm>
            <a:off x="5572132" y="4286256"/>
            <a:ext cx="1200152" cy="112871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630</a:t>
            </a:r>
            <a:endParaRPr lang="ru-RU" sz="3200" b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4" grpId="0" animBg="1"/>
      <p:bldP spid="7" grpId="0" animBg="1"/>
      <p:bldP spid="8" grpId="0" animBg="1"/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5500694" y="1714488"/>
            <a:ext cx="2857520" cy="4286280"/>
          </a:xfrm>
        </p:spPr>
        <p:txBody>
          <a:bodyPr/>
          <a:lstStyle/>
          <a:p>
            <a:r>
              <a:rPr lang="ru-RU" sz="3600" b="1" dirty="0" smtClean="0"/>
              <a:t>Посчитайте какой сейчас год по исламскому календарю.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Что такое «хиджра»?</a:t>
            </a:r>
          </a:p>
          <a:p>
            <a:r>
              <a:rPr lang="ru-RU" b="1" dirty="0" smtClean="0"/>
              <a:t>Какое значение имеет в исламском мире?</a:t>
            </a:r>
            <a:endParaRPr lang="ru-RU" b="1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albertmaximov.ru/germancy.files/image0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428604"/>
            <a:ext cx="3786214" cy="3429021"/>
          </a:xfrm>
          <a:prstGeom prst="rect">
            <a:avLst/>
          </a:prstGeom>
          <a:noFill/>
        </p:spPr>
      </p:pic>
      <p:pic>
        <p:nvPicPr>
          <p:cNvPr id="5" name="Picture 2" descr="http://www.albertmaximov.ru/germancy.files/image0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500042"/>
            <a:ext cx="3786214" cy="3429021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357158" y="4214818"/>
            <a:ext cx="3143272" cy="155734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/>
              <a:t>Европейцы</a:t>
            </a:r>
          </a:p>
          <a:p>
            <a:pPr algn="ctr"/>
            <a:r>
              <a:rPr lang="ru-RU" sz="4000" b="1" dirty="0" smtClean="0"/>
              <a:t>732</a:t>
            </a:r>
            <a:endParaRPr lang="ru-RU" sz="40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286380" y="4214818"/>
            <a:ext cx="3143272" cy="1557342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/>
              <a:t>Арабы</a:t>
            </a:r>
          </a:p>
          <a:p>
            <a:pPr algn="ctr"/>
            <a:r>
              <a:rPr lang="ru-RU" sz="4400" b="1" dirty="0" smtClean="0"/>
              <a:t>110</a:t>
            </a:r>
            <a:endParaRPr lang="ru-RU" sz="4400" b="1" dirty="0"/>
          </a:p>
        </p:txBody>
      </p:sp>
      <p:sp>
        <p:nvSpPr>
          <p:cNvPr id="12" name="Прямоугольник с двумя скругленными противолежащими углами 11"/>
          <p:cNvSpPr/>
          <p:nvPr/>
        </p:nvSpPr>
        <p:spPr>
          <a:xfrm>
            <a:off x="3714744" y="4357694"/>
            <a:ext cx="1357322" cy="985838"/>
          </a:xfrm>
          <a:prstGeom prst="round2Diag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8800" dirty="0" smtClean="0"/>
              <a:t>?</a:t>
            </a:r>
            <a:endParaRPr lang="ru-RU" sz="8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00694" y="1928802"/>
            <a:ext cx="2286016" cy="3214710"/>
          </a:xfrm>
        </p:spPr>
        <p:txBody>
          <a:bodyPr/>
          <a:lstStyle/>
          <a:p>
            <a:r>
              <a:rPr lang="ru-RU" b="1" dirty="0" smtClean="0"/>
              <a:t>1184,</a:t>
            </a:r>
            <a:br>
              <a:rPr lang="ru-RU" b="1" dirty="0" smtClean="0"/>
            </a:br>
            <a:r>
              <a:rPr lang="ru-RU" b="1" dirty="0" smtClean="0"/>
              <a:t>946, </a:t>
            </a:r>
            <a:br>
              <a:rPr lang="ru-RU" b="1" dirty="0" smtClean="0"/>
            </a:br>
            <a:r>
              <a:rPr lang="ru-RU" b="1" dirty="0" smtClean="0"/>
              <a:t>1375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000" b="1" dirty="0" smtClean="0"/>
              <a:t>Переведите на исламское летоисчисление.</a:t>
            </a:r>
            <a:endParaRPr lang="ru-RU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357158" y="1785926"/>
            <a:ext cx="3714776" cy="4268799"/>
          </a:xfrm>
        </p:spPr>
        <p:txBody>
          <a:bodyPr/>
          <a:lstStyle/>
          <a:p>
            <a:r>
              <a:rPr lang="ru-RU" sz="2400" b="1" u="sng" dirty="0" smtClean="0"/>
              <a:t>Коран – чтение. </a:t>
            </a:r>
            <a:r>
              <a:rPr lang="ru-RU" sz="2400" b="1" dirty="0" smtClean="0"/>
              <a:t>Коран представляет собой сборник изречений пророка Мухаммеда, сделанных им от имени Аллаха.</a:t>
            </a:r>
          </a:p>
          <a:p>
            <a:r>
              <a:rPr lang="ru-RU" sz="2400" b="1" dirty="0" smtClean="0"/>
              <a:t>Что говорит Коран о сотворении мира?</a:t>
            </a:r>
          </a:p>
          <a:p>
            <a:r>
              <a:rPr lang="ru-RU" sz="2400" b="1" dirty="0" smtClean="0"/>
              <a:t>Прочитайте обязанности мусульманина.</a:t>
            </a:r>
            <a:endParaRPr lang="ru-RU" sz="2400" b="1" dirty="0"/>
          </a:p>
        </p:txBody>
      </p:sp>
      <p:pic>
        <p:nvPicPr>
          <p:cNvPr id="3074" name="Picture 2" descr="File:FirstSurahKor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7818" y="357166"/>
            <a:ext cx="3352800" cy="570547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85926"/>
            <a:ext cx="3471858" cy="4340237"/>
          </a:xfrm>
        </p:spPr>
        <p:txBody>
          <a:bodyPr/>
          <a:lstStyle/>
          <a:p>
            <a:r>
              <a:rPr lang="ru-RU" sz="4800" b="1" u="sng" dirty="0" smtClean="0"/>
              <a:t>Объясните понятия:</a:t>
            </a:r>
          </a:p>
          <a:p>
            <a:r>
              <a:rPr lang="ru-RU" sz="4800" b="1" dirty="0" smtClean="0"/>
              <a:t>Шариат</a:t>
            </a:r>
          </a:p>
          <a:p>
            <a:r>
              <a:rPr lang="ru-RU" sz="4800" b="1" dirty="0" smtClean="0"/>
              <a:t>Кади</a:t>
            </a:r>
            <a:endParaRPr lang="ru-RU" sz="4800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b="1" dirty="0" smtClean="0"/>
              <a:t>Что представляла собой исламская мораль.</a:t>
            </a:r>
          </a:p>
          <a:p>
            <a:r>
              <a:rPr lang="ru-RU" b="1" dirty="0" smtClean="0"/>
              <a:t>Как Коран регулировал семейные отношения, имущественные.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Литература.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000240"/>
            <a:ext cx="3471858" cy="4125923"/>
          </a:xfrm>
        </p:spPr>
        <p:txBody>
          <a:bodyPr/>
          <a:lstStyle/>
          <a:p>
            <a:r>
              <a:rPr lang="ru-RU" sz="4000" b="1" dirty="0" err="1" smtClean="0"/>
              <a:t>Несмелова.М.Л.История</a:t>
            </a:r>
            <a:r>
              <a:rPr lang="ru-RU" sz="4000" b="1" dirty="0" smtClean="0"/>
              <a:t> средних веков. М., 2001.</a:t>
            </a:r>
            <a:endParaRPr lang="ru-RU" sz="4000" b="1" dirty="0"/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Ссылка.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sz="1200" dirty="0" err="1" smtClean="0"/>
              <a:t>Араабский</a:t>
            </a:r>
            <a:r>
              <a:rPr lang="ru-RU" sz="1200" dirty="0" smtClean="0"/>
              <a:t> халифат.</a:t>
            </a:r>
            <a:r>
              <a:rPr lang="en-US" sz="1200" dirty="0" smtClean="0"/>
              <a:t> </a:t>
            </a:r>
            <a:r>
              <a:rPr lang="en-US" sz="1200" dirty="0" smtClean="0">
                <a:hlinkClick r:id="rId2"/>
              </a:rPr>
              <a:t>http://ukrmap.su/program2010/wh7/wh7_16_files/image003.jpg</a:t>
            </a:r>
            <a:endParaRPr lang="ru-RU" sz="1200" dirty="0" smtClean="0"/>
          </a:p>
          <a:p>
            <a:r>
              <a:rPr lang="ru-RU" sz="1200" dirty="0" smtClean="0"/>
              <a:t>Василий Верещагин / </a:t>
            </a:r>
            <a:r>
              <a:rPr lang="ru-RU" sz="1200" dirty="0" err="1" smtClean="0"/>
              <a:t>Vasily</a:t>
            </a:r>
            <a:r>
              <a:rPr lang="ru-RU" sz="1200" dirty="0" smtClean="0"/>
              <a:t> </a:t>
            </a:r>
            <a:r>
              <a:rPr lang="ru-RU" sz="1200" dirty="0" err="1" smtClean="0"/>
              <a:t>Vereshagin</a:t>
            </a:r>
            <a:r>
              <a:rPr lang="ru-RU" sz="1200" dirty="0" smtClean="0"/>
              <a:t> </a:t>
            </a:r>
            <a:r>
              <a:rPr lang="ru-RU" sz="1200" b="1" dirty="0" smtClean="0"/>
              <a:t>Араб</a:t>
            </a:r>
            <a:r>
              <a:rPr lang="ru-RU" sz="1200" dirty="0" smtClean="0"/>
              <a:t> на верблюде. </a:t>
            </a:r>
            <a:r>
              <a:rPr lang="en-US" sz="1200" dirty="0" smtClean="0"/>
              <a:t>http://img-fotki.yandex.ru/get/5311/14103101.b9/0_6b447_d515b968_XL</a:t>
            </a:r>
            <a:endParaRPr lang="ru-RU" sz="1200" dirty="0" smtClean="0"/>
          </a:p>
          <a:p>
            <a:r>
              <a:rPr lang="ru-RU" sz="1200" dirty="0" smtClean="0"/>
              <a:t> Традиционный бедуин Южной Иордании.</a:t>
            </a:r>
            <a:r>
              <a:rPr lang="en-US" sz="1200" dirty="0" smtClean="0"/>
              <a:t> </a:t>
            </a:r>
            <a:r>
              <a:rPr lang="en-US" sz="1200" dirty="0" smtClean="0">
                <a:hlinkClick r:id="rId3"/>
              </a:rPr>
              <a:t>http://upload.wikimedia.org/wikipedia/commons/6/62/Beduinphoto.jpg?uselang=ru</a:t>
            </a:r>
            <a:endParaRPr lang="ru-RU" sz="1200" dirty="0" smtClean="0"/>
          </a:p>
          <a:p>
            <a:pPr>
              <a:buNone/>
            </a:pPr>
            <a:r>
              <a:rPr lang="ru-RU" sz="1200" dirty="0" smtClean="0"/>
              <a:t>           Страны арабской лиги.</a:t>
            </a:r>
            <a:r>
              <a:rPr lang="en-US" sz="1200" dirty="0" smtClean="0"/>
              <a:t> </a:t>
            </a:r>
            <a:endParaRPr lang="ru-RU" sz="1200" dirty="0" smtClean="0"/>
          </a:p>
          <a:p>
            <a:r>
              <a:rPr lang="en-US" sz="1200" dirty="0" smtClean="0">
                <a:hlinkClick r:id="rId4"/>
              </a:rPr>
              <a:t>http://upload.wikimedia.org/wikipedia/commons/3/39/Arab_world.png?uselang=ru</a:t>
            </a:r>
            <a:endParaRPr lang="ru-RU" sz="1200" dirty="0" smtClean="0"/>
          </a:p>
          <a:p>
            <a:r>
              <a:rPr lang="ru-RU" sz="1200" dirty="0" smtClean="0"/>
              <a:t>Аравийский полуостров. </a:t>
            </a:r>
            <a:r>
              <a:rPr lang="en-US" sz="1200" dirty="0" smtClean="0">
                <a:hlinkClick r:id="rId5"/>
              </a:rPr>
              <a:t>http://young.rzd.ru/dbmm/images/41/4080/1931368</a:t>
            </a:r>
            <a:endParaRPr lang="ru-RU" sz="1200" dirty="0" smtClean="0"/>
          </a:p>
          <a:p>
            <a:r>
              <a:rPr lang="ru-RU" sz="1200" dirty="0" smtClean="0"/>
              <a:t>Аравийская пустыня.</a:t>
            </a:r>
            <a:r>
              <a:rPr lang="en-US" sz="1200" dirty="0" smtClean="0"/>
              <a:t> http://goatronium.files.wordpress.com/2011/03/desert.jpg</a:t>
            </a:r>
            <a:endParaRPr lang="ru-RU" sz="1200" dirty="0" smtClean="0"/>
          </a:p>
          <a:p>
            <a:r>
              <a:rPr lang="ru-RU" sz="1200" dirty="0" smtClean="0"/>
              <a:t>Оазис в Ливии.</a:t>
            </a:r>
            <a:r>
              <a:rPr lang="en-US" sz="1200" dirty="0" smtClean="0"/>
              <a:t> http://upload.wikimedia.org/wikipedia/commons/b/b5/Libyen-oase1.jpg?uselang=ru</a:t>
            </a:r>
            <a:endParaRPr lang="ru-RU" sz="1200" dirty="0" smtClean="0"/>
          </a:p>
          <a:p>
            <a:r>
              <a:rPr lang="ru-RU" sz="1200" dirty="0" smtClean="0"/>
              <a:t> </a:t>
            </a:r>
            <a:endParaRPr lang="ru-RU" sz="1200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5357818" y="1571612"/>
            <a:ext cx="3471858" cy="4525963"/>
          </a:xfrm>
        </p:spPr>
        <p:txBody>
          <a:bodyPr/>
          <a:lstStyle/>
          <a:p>
            <a:r>
              <a:rPr lang="ru-RU" sz="1100" dirty="0" smtClean="0"/>
              <a:t>Египетский </a:t>
            </a:r>
            <a:r>
              <a:rPr lang="ru-RU" sz="1100" dirty="0" err="1" smtClean="0"/>
              <a:t>озасис</a:t>
            </a:r>
            <a:r>
              <a:rPr lang="ru-RU" sz="1100" dirty="0" smtClean="0"/>
              <a:t>.</a:t>
            </a:r>
            <a:r>
              <a:rPr lang="en-US" sz="1100" dirty="0" smtClean="0"/>
              <a:t> </a:t>
            </a:r>
            <a:r>
              <a:rPr lang="en-US" sz="1100" dirty="0" smtClean="0">
                <a:hlinkClick r:id="rId6"/>
              </a:rPr>
              <a:t>http://gidtravel.com/images/1_1276084268.jpg</a:t>
            </a:r>
            <a:endParaRPr lang="ru-RU" sz="1100" dirty="0" smtClean="0"/>
          </a:p>
          <a:p>
            <a:r>
              <a:rPr lang="ru-RU" sz="1100" dirty="0" smtClean="0"/>
              <a:t>Оазис.</a:t>
            </a:r>
            <a:r>
              <a:rPr lang="en-US" sz="1100" dirty="0" smtClean="0"/>
              <a:t> http://fr.academic.ru/pictures/frwiki/79/Oasis_timimoun.pn</a:t>
            </a:r>
            <a:r>
              <a:rPr lang="ru-RU" sz="1100" dirty="0" err="1" smtClean="0"/>
              <a:t>Аббасидский</a:t>
            </a:r>
            <a:r>
              <a:rPr lang="ru-RU" sz="1100" dirty="0" smtClean="0"/>
              <a:t> халифат на карте мира.</a:t>
            </a:r>
            <a:r>
              <a:rPr lang="en-US" sz="1100" dirty="0" smtClean="0"/>
              <a:t> </a:t>
            </a:r>
            <a:r>
              <a:rPr lang="en-US" sz="1100" dirty="0" smtClean="0">
                <a:hlinkClick r:id="rId7"/>
              </a:rPr>
              <a:t>http://upload.wikimedia.org/wikipedia/commons/7/72/World_820%281%29.png?uselang=ru</a:t>
            </a:r>
            <a:endParaRPr lang="ru-RU" sz="1100" dirty="0" smtClean="0"/>
          </a:p>
          <a:p>
            <a:r>
              <a:rPr lang="ru-RU" sz="1100" dirty="0" smtClean="0"/>
              <a:t>Бедуины.</a:t>
            </a:r>
            <a:r>
              <a:rPr lang="en-US" sz="1100" dirty="0" smtClean="0"/>
              <a:t> http://upload.wikimedia.org/wikipedia/commons/7/76/Bedouins_John_Singer_Sargent.jpeg</a:t>
            </a:r>
            <a:endParaRPr lang="ru-RU" sz="1100" dirty="0" smtClean="0"/>
          </a:p>
          <a:p>
            <a:endParaRPr lang="ru-RU" sz="1100" dirty="0" smtClean="0"/>
          </a:p>
          <a:p>
            <a:r>
              <a:rPr lang="ru-RU" sz="1100" dirty="0" smtClean="0"/>
              <a:t>Бедуины.</a:t>
            </a:r>
            <a:r>
              <a:rPr lang="en-US" sz="1100" dirty="0" smtClean="0"/>
              <a:t> http://www.melina-design.com/images/arabian_costume/man3.jpg</a:t>
            </a:r>
            <a:endParaRPr lang="ru-RU" sz="1100" dirty="0" smtClean="0"/>
          </a:p>
          <a:p>
            <a:r>
              <a:rPr lang="ru-RU" sz="1100" dirty="0" smtClean="0"/>
              <a:t>Бедуин.</a:t>
            </a:r>
            <a:r>
              <a:rPr lang="en-US" sz="1100" dirty="0" smtClean="0"/>
              <a:t> http://foreignpolicyblogs.com/wp-content/uploads/Bedouinnasserwadirum-205x300.jpg</a:t>
            </a:r>
            <a:endParaRPr lang="ru-RU" sz="1100" dirty="0" smtClean="0"/>
          </a:p>
          <a:p>
            <a:r>
              <a:rPr lang="ru-RU" sz="1100" dirty="0" smtClean="0"/>
              <a:t>Бедуины и их верблюды.</a:t>
            </a:r>
            <a:r>
              <a:rPr lang="en-US" sz="1100" dirty="0" smtClean="0"/>
              <a:t> </a:t>
            </a:r>
            <a:r>
              <a:rPr lang="en-US" sz="1100" dirty="0" smtClean="0">
                <a:hlinkClick r:id="rId8"/>
              </a:rPr>
              <a:t>http://img1.liveinternet.ru/images/foto/b/3/103/1614103/f_16911857.jpg</a:t>
            </a:r>
            <a:endParaRPr lang="ru-RU" sz="1100" dirty="0" smtClean="0"/>
          </a:p>
          <a:p>
            <a:r>
              <a:rPr lang="ru-RU" sz="1100" dirty="0" smtClean="0"/>
              <a:t>Караван сарай.</a:t>
            </a:r>
            <a:r>
              <a:rPr lang="en-US" sz="1100" dirty="0" smtClean="0"/>
              <a:t> http://artnow.ru/img/134000/134702.jpg</a:t>
            </a:r>
            <a:endParaRPr lang="ru-RU" sz="1100" dirty="0" smtClean="0"/>
          </a:p>
          <a:p>
            <a:r>
              <a:rPr lang="ru-RU" sz="1100" dirty="0" err="1" smtClean="0"/>
              <a:t>Аббасидский</a:t>
            </a:r>
            <a:r>
              <a:rPr lang="ru-RU" sz="1100" dirty="0" smtClean="0"/>
              <a:t> халифат на карте мира.</a:t>
            </a:r>
            <a:r>
              <a:rPr lang="en-US" sz="1100" dirty="0" smtClean="0"/>
              <a:t> http://upload.wikimedia.org/wikipedia/commons/7/72/World_820%281%29.png?uselang=ru</a:t>
            </a:r>
            <a:endParaRPr lang="ru-RU" sz="1100" dirty="0" smtClean="0"/>
          </a:p>
          <a:p>
            <a:endParaRPr lang="ru-RU" sz="1100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1400" dirty="0" smtClean="0"/>
              <a:t>Кааба.</a:t>
            </a:r>
            <a:r>
              <a:rPr lang="en-US" sz="1400" dirty="0" smtClean="0"/>
              <a:t> </a:t>
            </a:r>
            <a:r>
              <a:rPr lang="en-US" sz="1400" dirty="0" smtClean="0">
                <a:hlinkClick r:id="rId2"/>
              </a:rPr>
              <a:t>http://i48.servimg.com/u/f25/16/15/07/34/b_618510.jpg</a:t>
            </a:r>
            <a:endParaRPr lang="ru-RU" sz="1400" dirty="0" smtClean="0"/>
          </a:p>
          <a:p>
            <a:r>
              <a:rPr lang="ru-RU" sz="1400" dirty="0" smtClean="0"/>
              <a:t>Кааба.</a:t>
            </a:r>
            <a:r>
              <a:rPr lang="en-US" sz="1400" dirty="0" smtClean="0"/>
              <a:t> </a:t>
            </a:r>
            <a:r>
              <a:rPr lang="en-US" sz="1400" dirty="0" smtClean="0">
                <a:hlinkClick r:id="rId3"/>
              </a:rPr>
              <a:t>http://upload.wikimedia.org/wikipedia/commons/thumb/1/1a/Kaaba.png/185px-Kaaba.png</a:t>
            </a:r>
            <a:endParaRPr lang="ru-RU" sz="1400" dirty="0" smtClean="0"/>
          </a:p>
          <a:p>
            <a:r>
              <a:rPr lang="ru-RU" sz="1400" dirty="0" smtClean="0"/>
              <a:t>Мухаммед.</a:t>
            </a:r>
            <a:r>
              <a:rPr lang="en-US" sz="1400" dirty="0" smtClean="0"/>
              <a:t> </a:t>
            </a:r>
            <a:r>
              <a:rPr lang="en-US" sz="1400" dirty="0" smtClean="0">
                <a:hlinkClick r:id="rId4"/>
              </a:rPr>
              <a:t>http://upload.wikimedia.org/wikipedia/commons/thumb/a/a1/Mcrop.JPG/535px-Mcrop.JPG</a:t>
            </a:r>
            <a:endParaRPr lang="ru-RU" sz="1400" dirty="0" smtClean="0"/>
          </a:p>
          <a:p>
            <a:r>
              <a:rPr lang="ru-RU" sz="1400" dirty="0" smtClean="0"/>
              <a:t>Битва при Пуатье.</a:t>
            </a:r>
            <a:r>
              <a:rPr lang="en-US" sz="1400" dirty="0" smtClean="0"/>
              <a:t> </a:t>
            </a:r>
            <a:r>
              <a:rPr lang="en-US" sz="1400" dirty="0" smtClean="0">
                <a:hlinkClick r:id="rId5"/>
              </a:rPr>
              <a:t>http://www.albertmaximov.ru/germancy.files/image023.jpg</a:t>
            </a:r>
            <a:endParaRPr lang="ru-RU" sz="1400" dirty="0" smtClean="0"/>
          </a:p>
          <a:p>
            <a:r>
              <a:rPr lang="ru-RU" sz="1400" dirty="0" smtClean="0"/>
              <a:t>Коран.</a:t>
            </a:r>
            <a:r>
              <a:rPr lang="en-US" sz="1400" dirty="0" smtClean="0"/>
              <a:t> http://upload.wikimedia.org/wikipedia/commons/thumb/5/50/FirstSurahKoran.jpg/352px-FirstSurahKoran.jpg</a:t>
            </a:r>
            <a:endParaRPr lang="ru-RU" sz="1400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ster">
  <a:themeElements>
    <a:clrScheme name="">
      <a:dk1>
        <a:srgbClr val="000000"/>
      </a:dk1>
      <a:lt1>
        <a:srgbClr val="996633"/>
      </a:lt1>
      <a:dk2>
        <a:srgbClr val="1C1C1C"/>
      </a:dk2>
      <a:lt2>
        <a:srgbClr val="4D4D4D"/>
      </a:lt2>
      <a:accent1>
        <a:srgbClr val="FF0000"/>
      </a:accent1>
      <a:accent2>
        <a:srgbClr val="FF6699"/>
      </a:accent2>
      <a:accent3>
        <a:srgbClr val="CAB8AD"/>
      </a:accent3>
      <a:accent4>
        <a:srgbClr val="000000"/>
      </a:accent4>
      <a:accent5>
        <a:srgbClr val="FFAAAA"/>
      </a:accent5>
      <a:accent6>
        <a:srgbClr val="E75C8A"/>
      </a:accent6>
      <a:hlink>
        <a:srgbClr val="CC00CC"/>
      </a:hlink>
      <a:folHlink>
        <a:srgbClr val="FFCC00"/>
      </a:folHlink>
    </a:clrScheme>
    <a:fontScheme name="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colormaster">
  <a:themeElements>
    <a:clrScheme name="">
      <a:dk1>
        <a:srgbClr val="000000"/>
      </a:dk1>
      <a:lt1>
        <a:srgbClr val="996633"/>
      </a:lt1>
      <a:dk2>
        <a:srgbClr val="1C1C1C"/>
      </a:dk2>
      <a:lt2>
        <a:srgbClr val="4D4D4D"/>
      </a:lt2>
      <a:accent1>
        <a:srgbClr val="FF0000"/>
      </a:accent1>
      <a:accent2>
        <a:srgbClr val="FF6699"/>
      </a:accent2>
      <a:accent3>
        <a:srgbClr val="CAB8AD"/>
      </a:accent3>
      <a:accent4>
        <a:srgbClr val="000000"/>
      </a:accent4>
      <a:accent5>
        <a:srgbClr val="FFAAAA"/>
      </a:accent5>
      <a:accent6>
        <a:srgbClr val="E75C8A"/>
      </a:accent6>
      <a:hlink>
        <a:srgbClr val="CC00CC"/>
      </a:hlink>
      <a:folHlink>
        <a:srgbClr val="FFCC00"/>
      </a:folHlink>
    </a:clrScheme>
    <a:fontScheme name="1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master">
  <a:themeElements>
    <a:clrScheme name="">
      <a:dk1>
        <a:srgbClr val="000000"/>
      </a:dk1>
      <a:lt1>
        <a:srgbClr val="996633"/>
      </a:lt1>
      <a:dk2>
        <a:srgbClr val="1C1C1C"/>
      </a:dk2>
      <a:lt2>
        <a:srgbClr val="4D4D4D"/>
      </a:lt2>
      <a:accent1>
        <a:srgbClr val="FF0000"/>
      </a:accent1>
      <a:accent2>
        <a:srgbClr val="FF6699"/>
      </a:accent2>
      <a:accent3>
        <a:srgbClr val="CAB8AD"/>
      </a:accent3>
      <a:accent4>
        <a:srgbClr val="000000"/>
      </a:accent4>
      <a:accent5>
        <a:srgbClr val="FFAAAA"/>
      </a:accent5>
      <a:accent6>
        <a:srgbClr val="E75C8A"/>
      </a:accent6>
      <a:hlink>
        <a:srgbClr val="CC00CC"/>
      </a:hlink>
      <a:folHlink>
        <a:srgbClr val="FFCC00"/>
      </a:folHlink>
    </a:clrScheme>
    <a:fontScheme name="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colormaster">
  <a:themeElements>
    <a:clrScheme name="">
      <a:dk1>
        <a:srgbClr val="000000"/>
      </a:dk1>
      <a:lt1>
        <a:srgbClr val="996633"/>
      </a:lt1>
      <a:dk2>
        <a:srgbClr val="1C1C1C"/>
      </a:dk2>
      <a:lt2>
        <a:srgbClr val="4D4D4D"/>
      </a:lt2>
      <a:accent1>
        <a:srgbClr val="FF0000"/>
      </a:accent1>
      <a:accent2>
        <a:srgbClr val="FF6699"/>
      </a:accent2>
      <a:accent3>
        <a:srgbClr val="CAB8AD"/>
      </a:accent3>
      <a:accent4>
        <a:srgbClr val="000000"/>
      </a:accent4>
      <a:accent5>
        <a:srgbClr val="FFAAAA"/>
      </a:accent5>
      <a:accent6>
        <a:srgbClr val="E75C8A"/>
      </a:accent6>
      <a:hlink>
        <a:srgbClr val="CC00CC"/>
      </a:hlink>
      <a:folHlink>
        <a:srgbClr val="FFCC00"/>
      </a:folHlink>
    </a:clrScheme>
    <a:fontScheme name="1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2_master">
  <a:themeElements>
    <a:clrScheme name="">
      <a:dk1>
        <a:srgbClr val="000000"/>
      </a:dk1>
      <a:lt1>
        <a:srgbClr val="996633"/>
      </a:lt1>
      <a:dk2>
        <a:srgbClr val="1C1C1C"/>
      </a:dk2>
      <a:lt2>
        <a:srgbClr val="4D4D4D"/>
      </a:lt2>
      <a:accent1>
        <a:srgbClr val="FF0000"/>
      </a:accent1>
      <a:accent2>
        <a:srgbClr val="FF6699"/>
      </a:accent2>
      <a:accent3>
        <a:srgbClr val="CAB8AD"/>
      </a:accent3>
      <a:accent4>
        <a:srgbClr val="000000"/>
      </a:accent4>
      <a:accent5>
        <a:srgbClr val="FFAAAA"/>
      </a:accent5>
      <a:accent6>
        <a:srgbClr val="E75C8A"/>
      </a:accent6>
      <a:hlink>
        <a:srgbClr val="CC00CC"/>
      </a:hlink>
      <a:folHlink>
        <a:srgbClr val="FFCC00"/>
      </a:folHlink>
    </a:clrScheme>
    <a:fontScheme name="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3_colormaster">
  <a:themeElements>
    <a:clrScheme name="">
      <a:dk1>
        <a:srgbClr val="000000"/>
      </a:dk1>
      <a:lt1>
        <a:srgbClr val="996633"/>
      </a:lt1>
      <a:dk2>
        <a:srgbClr val="1C1C1C"/>
      </a:dk2>
      <a:lt2>
        <a:srgbClr val="4D4D4D"/>
      </a:lt2>
      <a:accent1>
        <a:srgbClr val="FF0000"/>
      </a:accent1>
      <a:accent2>
        <a:srgbClr val="FF6699"/>
      </a:accent2>
      <a:accent3>
        <a:srgbClr val="CAB8AD"/>
      </a:accent3>
      <a:accent4>
        <a:srgbClr val="000000"/>
      </a:accent4>
      <a:accent5>
        <a:srgbClr val="FFAAAA"/>
      </a:accent5>
      <a:accent6>
        <a:srgbClr val="E75C8A"/>
      </a:accent6>
      <a:hlink>
        <a:srgbClr val="CC00CC"/>
      </a:hlink>
      <a:folHlink>
        <a:srgbClr val="FFCC00"/>
      </a:folHlink>
    </a:clrScheme>
    <a:fontScheme name="1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Презентация ОТКРЫТАЯ КНИГА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021</Template>
  <TotalTime>300</TotalTime>
  <Words>608</Words>
  <Application>Microsoft Office PowerPoint</Application>
  <PresentationFormat>Экран (4:3)</PresentationFormat>
  <Paragraphs>114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7</vt:i4>
      </vt:variant>
      <vt:variant>
        <vt:lpstr>Заголовки слайдов</vt:lpstr>
      </vt:variant>
      <vt:variant>
        <vt:i4>29</vt:i4>
      </vt:variant>
    </vt:vector>
  </HeadingPairs>
  <TitlesOfParts>
    <vt:vector size="36" baseType="lpstr">
      <vt:lpstr>master</vt:lpstr>
      <vt:lpstr>1_colormaster</vt:lpstr>
      <vt:lpstr>1_master</vt:lpstr>
      <vt:lpstr>2_colormaster</vt:lpstr>
      <vt:lpstr>2_master</vt:lpstr>
      <vt:lpstr>3_colormaster</vt:lpstr>
      <vt:lpstr>Презентация ОТКРЫТАЯ КНИГА</vt:lpstr>
      <vt:lpstr>Арабы в средние века. Возникновение ислама. </vt:lpstr>
      <vt:lpstr>Слайд 2</vt:lpstr>
      <vt:lpstr>План</vt:lpstr>
      <vt:lpstr>Слайд 4</vt:lpstr>
      <vt:lpstr>Всего: приблизительно 350 млн.</vt:lpstr>
      <vt:lpstr>Родина арабов</vt:lpstr>
      <vt:lpstr>Слайд 7</vt:lpstr>
      <vt:lpstr>Оазис-</vt:lpstr>
      <vt:lpstr>Слайд 9</vt:lpstr>
      <vt:lpstr>Слайд 10</vt:lpstr>
      <vt:lpstr>Бедуины</vt:lpstr>
      <vt:lpstr>Опишите одежду бедуинов, Сравните с современной.</vt:lpstr>
      <vt:lpstr>Слайд 13</vt:lpstr>
      <vt:lpstr>Слайд 14</vt:lpstr>
      <vt:lpstr>В каких районах было развито земледелие?</vt:lpstr>
      <vt:lpstr>Слайд 16</vt:lpstr>
      <vt:lpstr>Ярмарки – ежегодные торги.</vt:lpstr>
      <vt:lpstr>Слайд 18</vt:lpstr>
      <vt:lpstr>Объединению арабов способствовала новая религия – ислам.</vt:lpstr>
      <vt:lpstr>Энциклопедическая справка: 1)Происхождение. 2)Воспитание. 3)Значимые события в его жизни. 4)Роль в истории</vt:lpstr>
      <vt:lpstr>Слайд 21</vt:lpstr>
      <vt:lpstr>Посчитайте какой сейчас год по исламскому календарю.</vt:lpstr>
      <vt:lpstr>Слайд 23</vt:lpstr>
      <vt:lpstr>1184, 946,  1375</vt:lpstr>
      <vt:lpstr>Слайд 25</vt:lpstr>
      <vt:lpstr>Слайд 26</vt:lpstr>
      <vt:lpstr>Литература.</vt:lpstr>
      <vt:lpstr>Ссылка.</vt:lpstr>
      <vt:lpstr>Слайд 29</vt:lpstr>
    </vt:vector>
  </TitlesOfParts>
  <Company>WIN7XP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WIN7XP</dc:creator>
  <cp:lastModifiedBy>Демонстрационная версия</cp:lastModifiedBy>
  <cp:revision>33</cp:revision>
  <dcterms:created xsi:type="dcterms:W3CDTF">2012-11-08T15:41:34Z</dcterms:created>
  <dcterms:modified xsi:type="dcterms:W3CDTF">2013-03-22T11:28:43Z</dcterms:modified>
</cp:coreProperties>
</file>