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5.jpg"/><Relationship Id="rId5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hyperlink" Target="https://clck.ru/eYcvf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hyperlink" Target="https://clck.ru/32WZGV" TargetMode="External"/><Relationship Id="rId5" Type="http://schemas.openxmlformats.org/officeDocument/2006/relationships/hyperlink" Target="https://clck.ru/32WZGV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clck.ru/32X9gR" TargetMode="External"/><Relationship Id="rId4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clck.ru/XEjcB" TargetMode="External"/><Relationship Id="rId4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20" Type="http://schemas.openxmlformats.org/officeDocument/2006/relationships/image" Target="../media/image51.jpg"/><Relationship Id="rId22" Type="http://schemas.openxmlformats.org/officeDocument/2006/relationships/image" Target="../media/image57.png"/><Relationship Id="rId21" Type="http://schemas.openxmlformats.org/officeDocument/2006/relationships/hyperlink" Target="https://app.wizer.me/" TargetMode="External"/><Relationship Id="rId24" Type="http://schemas.openxmlformats.org/officeDocument/2006/relationships/image" Target="../media/image55.jpg"/><Relationship Id="rId23" Type="http://schemas.openxmlformats.org/officeDocument/2006/relationships/hyperlink" Target="https://edpuzzle.c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canva.com/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www.goconqr.com/en-US" TargetMode="External"/><Relationship Id="rId26" Type="http://schemas.openxmlformats.org/officeDocument/2006/relationships/image" Target="../media/image58.jpg"/><Relationship Id="rId25" Type="http://schemas.openxmlformats.org/officeDocument/2006/relationships/hyperlink" Target="https://www.thinglink.com/" TargetMode="External"/><Relationship Id="rId28" Type="http://schemas.openxmlformats.org/officeDocument/2006/relationships/image" Target="../media/image59.png"/><Relationship Id="rId27" Type="http://schemas.openxmlformats.org/officeDocument/2006/relationships/hyperlink" Target="https://en.linoit.com/" TargetMode="External"/><Relationship Id="rId5" Type="http://schemas.openxmlformats.org/officeDocument/2006/relationships/hyperlink" Target="https://wordwall.net/ru/resource/33381066" TargetMode="External"/><Relationship Id="rId6" Type="http://schemas.openxmlformats.org/officeDocument/2006/relationships/image" Target="../media/image60.png"/><Relationship Id="rId29" Type="http://schemas.openxmlformats.org/officeDocument/2006/relationships/hyperlink" Target="https://ru.padlet.com/dashboard" TargetMode="External"/><Relationship Id="rId7" Type="http://schemas.openxmlformats.org/officeDocument/2006/relationships/hyperlink" Target="https://app.genial.ly/dashboard" TargetMode="External"/><Relationship Id="rId8" Type="http://schemas.openxmlformats.org/officeDocument/2006/relationships/image" Target="../media/image43.jpg"/><Relationship Id="rId31" Type="http://schemas.openxmlformats.org/officeDocument/2006/relationships/hyperlink" Target="https://www.learnis.ru/" TargetMode="External"/><Relationship Id="rId30" Type="http://schemas.openxmlformats.org/officeDocument/2006/relationships/image" Target="../media/image52.jpg"/><Relationship Id="rId11" Type="http://schemas.openxmlformats.org/officeDocument/2006/relationships/hyperlink" Target="https://learningapps.org/watch?v=pyd7t2u3n22" TargetMode="External"/><Relationship Id="rId10" Type="http://schemas.openxmlformats.org/officeDocument/2006/relationships/image" Target="../media/image49.png"/><Relationship Id="rId32" Type="http://schemas.openxmlformats.org/officeDocument/2006/relationships/image" Target="../media/image56.jpg"/><Relationship Id="rId13" Type="http://schemas.openxmlformats.org/officeDocument/2006/relationships/hyperlink" Target="https://classroomscreen.com/" TargetMode="External"/><Relationship Id="rId12" Type="http://schemas.openxmlformats.org/officeDocument/2006/relationships/image" Target="../media/image42.png"/><Relationship Id="rId15" Type="http://schemas.openxmlformats.org/officeDocument/2006/relationships/hyperlink" Target="https://free-qr.com/ru/#generator-site" TargetMode="External"/><Relationship Id="rId14" Type="http://schemas.openxmlformats.org/officeDocument/2006/relationships/image" Target="../media/image47.png"/><Relationship Id="rId17" Type="http://schemas.openxmlformats.org/officeDocument/2006/relationships/hyperlink" Target="https://www.liveworksheets.com/ne3091866kp" TargetMode="External"/><Relationship Id="rId16" Type="http://schemas.openxmlformats.org/officeDocument/2006/relationships/image" Target="../media/image53.png"/><Relationship Id="rId19" Type="http://schemas.openxmlformats.org/officeDocument/2006/relationships/hyperlink" Target="https://myaccount.google.com/" TargetMode="External"/><Relationship Id="rId18" Type="http://schemas.openxmlformats.org/officeDocument/2006/relationships/image" Target="../media/image5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11.jpg"/><Relationship Id="rId11" Type="http://schemas.openxmlformats.org/officeDocument/2006/relationships/image" Target="../media/image4.jpg"/><Relationship Id="rId10" Type="http://schemas.openxmlformats.org/officeDocument/2006/relationships/image" Target="../media/image9.png"/><Relationship Id="rId9" Type="http://schemas.openxmlformats.org/officeDocument/2006/relationships/image" Target="../media/image35.jpg"/><Relationship Id="rId5" Type="http://schemas.openxmlformats.org/officeDocument/2006/relationships/image" Target="../media/image13.png"/><Relationship Id="rId6" Type="http://schemas.openxmlformats.org/officeDocument/2006/relationships/image" Target="../media/image8.jpg"/><Relationship Id="rId7" Type="http://schemas.openxmlformats.org/officeDocument/2006/relationships/image" Target="../media/image15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311081" y="-94978"/>
            <a:ext cx="6248400" cy="156966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 по образованию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Ивацевичского райисполкома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«Коссовская средняя школа им А. Зайко»</a:t>
            </a:r>
            <a:endParaRPr b="0" i="0" sz="24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1661116" y="4562905"/>
            <a:ext cx="4326027" cy="1938992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Ляхович Алла Фёдоровна,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начальных классов,</a:t>
            </a:r>
            <a:endParaRPr b="0" i="0" sz="24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учитель-методист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2022г.</a:t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98644" y="2230980"/>
            <a:ext cx="8599055" cy="120032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«ПЕРЕВЁРНУТЫЙ» КЛАССНЫЙ ЧАС </a:t>
            </a:r>
            <a:b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ОБРАЗОВАТЕЛЬНОЕ СОБЫТИЕ</a:t>
            </a:r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0813" y="1658264"/>
            <a:ext cx="2188742" cy="2188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/>
          <p:nvPr/>
        </p:nvSpPr>
        <p:spPr>
          <a:xfrm>
            <a:off x="0" y="1691985"/>
            <a:ext cx="11778018" cy="4099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sng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Дата и время проведения: </a:t>
            </a:r>
            <a:endParaRPr/>
          </a:p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25.04.2022г. – 30.04..2022г.</a:t>
            </a:r>
            <a:endParaRPr/>
          </a:p>
          <a:p>
            <a:pPr indent="0" lvl="0" marL="0" marR="0" rtl="0" algn="just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sng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sng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</a:t>
            </a:r>
            <a:r>
              <a:rPr b="1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 для повышения познавательной активности учащихся при изучении правил безопасности в сети Интернет посредством организации «перевёрнутого обучения» через использование образовательной онлайн-площадки; применения полученных знаний и умений в процессе участия в событии-квесте.</a:t>
            </a:r>
            <a:endParaRPr/>
          </a:p>
        </p:txBody>
      </p:sp>
      <p:sp>
        <p:nvSpPr>
          <p:cNvPr id="105" name="Google Shape;105;p12"/>
          <p:cNvSpPr/>
          <p:nvPr/>
        </p:nvSpPr>
        <p:spPr>
          <a:xfrm>
            <a:off x="0" y="-155642"/>
            <a:ext cx="7574605" cy="120032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Образовательное событие-квест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«Моя безопасность в сети Интернет»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00084" y="-99796"/>
            <a:ext cx="7133230" cy="120032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Этапы организации и проведения образовательного события:</a:t>
            </a: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00084" y="1805018"/>
            <a:ext cx="11568752" cy="31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sng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Диагностический</a:t>
            </a:r>
            <a:endParaRPr/>
          </a:p>
          <a:p>
            <a:pPr indent="0" lvl="0" marL="0" marR="0" rtl="0" algn="just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Задача: </a:t>
            </a: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выявление познавательного интереса учащихся; понимание ими наличия смысла в деятельности по изучению вопросов безопасности в сети Интернет в следствии недостатка знаний; формулирование первичного вопроса.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661" y="228600"/>
            <a:ext cx="4525366" cy="6400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/>
        </p:nvSpPr>
        <p:spPr>
          <a:xfrm>
            <a:off x="122662" y="0"/>
            <a:ext cx="11987561" cy="5702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sng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II. Проектировочный </a:t>
            </a:r>
            <a:endParaRPr/>
          </a:p>
          <a:p>
            <a:pPr indent="0" lvl="0" marL="0" marR="0" rtl="0" algn="ct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sng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sng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sng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Задача: </a:t>
            </a: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 для организации совместной деятельности учителя, родителей и учеников; планирование этапов подготовки к образовательному событию через получение знаний по теме посредством самостоятельного изучения материалов образовательной онлайн-площадки. </a:t>
            </a:r>
            <a:endParaRPr/>
          </a:p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Определена </a:t>
            </a:r>
            <a:r>
              <a:rPr b="1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 проведения </a:t>
            </a: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образовательного события – </a:t>
            </a:r>
            <a:r>
              <a:rPr b="1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событие-квест.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8048" y="0"/>
            <a:ext cx="4848606" cy="6858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b="56032" l="0" r="50291" t="13492"/>
          <a:stretch/>
        </p:blipFill>
        <p:spPr>
          <a:xfrm>
            <a:off x="0" y="1235528"/>
            <a:ext cx="5058922" cy="438694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 b="16364" l="10531" r="18333" t="14006"/>
          <a:stretch/>
        </p:blipFill>
        <p:spPr>
          <a:xfrm>
            <a:off x="473404" y="509233"/>
            <a:ext cx="5004804" cy="27555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3" name="Google Shape;133;p17"/>
          <p:cNvPicPr preferRelativeResize="0"/>
          <p:nvPr/>
        </p:nvPicPr>
        <p:blipFill rotWithShape="1">
          <a:blip r:embed="rId4">
            <a:alphaModFix/>
          </a:blip>
          <a:srcRect b="5117" l="11440" r="12652" t="14816"/>
          <a:stretch/>
        </p:blipFill>
        <p:spPr>
          <a:xfrm>
            <a:off x="6508298" y="509233"/>
            <a:ext cx="5100755" cy="28399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4" name="Google Shape;134;p17"/>
          <p:cNvSpPr/>
          <p:nvPr/>
        </p:nvSpPr>
        <p:spPr>
          <a:xfrm>
            <a:off x="473404" y="-137098"/>
            <a:ext cx="4622703" cy="64633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Отгадывание загадок</a:t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5478208" y="-137099"/>
            <a:ext cx="6855876" cy="64633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Изучение текстовой информации</a:t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2449848" y="3349173"/>
            <a:ext cx="7086810" cy="87376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Просмотр интерактивного видео и выполнение заданий к нему</a:t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5">
            <a:alphaModFix/>
          </a:blip>
          <a:srcRect b="7609" l="26741" r="22868" t="43863"/>
          <a:stretch/>
        </p:blipFill>
        <p:spPr>
          <a:xfrm>
            <a:off x="3795008" y="4124400"/>
            <a:ext cx="4518565" cy="27336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 b="8014" l="11289" r="12878" t="16969"/>
          <a:stretch/>
        </p:blipFill>
        <p:spPr>
          <a:xfrm>
            <a:off x="6797823" y="637621"/>
            <a:ext cx="4707484" cy="27913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4">
            <a:alphaModFix/>
          </a:blip>
          <a:srcRect b="10571" l="0" r="8485" t="17643"/>
          <a:stretch/>
        </p:blipFill>
        <p:spPr>
          <a:xfrm>
            <a:off x="3377823" y="4306959"/>
            <a:ext cx="5675174" cy="250403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5">
            <a:alphaModFix/>
          </a:blip>
          <a:srcRect b="14074" l="11817" r="18409" t="25724"/>
          <a:stretch/>
        </p:blipFill>
        <p:spPr>
          <a:xfrm>
            <a:off x="410015" y="736907"/>
            <a:ext cx="4871654" cy="28904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5" name="Google Shape;145;p18"/>
          <p:cNvSpPr/>
          <p:nvPr/>
        </p:nvSpPr>
        <p:spPr>
          <a:xfrm>
            <a:off x="0" y="47011"/>
            <a:ext cx="5952758" cy="87376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Выполнение игрового задания «Полезно – опасно»</a:t>
            </a:r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3419860" y="3530259"/>
            <a:ext cx="5633137" cy="87376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Обмен мнениями на онлайн-доске</a:t>
            </a: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6236428" y="0"/>
            <a:ext cx="5952758" cy="87376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Знакомство со сценкой «Следи за временем»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 b="6015" l="-732" r="732" t="11381"/>
          <a:stretch/>
        </p:blipFill>
        <p:spPr>
          <a:xfrm>
            <a:off x="612001" y="992458"/>
            <a:ext cx="10967998" cy="50961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3" name="Google Shape;153;p19"/>
          <p:cNvSpPr/>
          <p:nvPr/>
        </p:nvSpPr>
        <p:spPr>
          <a:xfrm>
            <a:off x="499093" y="0"/>
            <a:ext cx="4173267" cy="64633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Онлайн-площадка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55754" y="305802"/>
            <a:ext cx="11887199" cy="1720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215" lvl="0" marL="0" marR="0" rtl="0" algn="just">
              <a:lnSpc>
                <a:spcPct val="9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1. Сеть опасная и безопасная</a:t>
            </a:r>
            <a:endParaRPr b="0" i="0" sz="2400" u="sng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0215" lvl="0" marL="0" marR="0" rtl="0" algn="just">
              <a:lnSpc>
                <a:spcPct val="9062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знакомство с пользой Интернета и с возможными опасностями, которые могут встретится во время использования Интернета.</a:t>
            </a:r>
            <a:endParaRPr b="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/>
          <p:nvPr/>
        </p:nvSpPr>
        <p:spPr>
          <a:xfrm>
            <a:off x="111511" y="2133835"/>
            <a:ext cx="11775687" cy="1339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215" lvl="0" marL="0" marR="0" rtl="0" algn="just">
              <a:lnSpc>
                <a:spcPct val="9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2. Компьютерная грамотность</a:t>
            </a:r>
            <a:endParaRPr/>
          </a:p>
          <a:p>
            <a:pPr indent="450215" lvl="0" marL="0" marR="0" rtl="0" algn="just">
              <a:lnSpc>
                <a:spcPct val="9062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изучение понятий, с которыми ученики встретятся, знакомясь с информацией сайта. </a:t>
            </a: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-2" y="3487883"/>
            <a:ext cx="11887199" cy="1339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215" lvl="0" marL="0" marR="0" rtl="0" algn="just">
              <a:lnSpc>
                <a:spcPct val="9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3. Вредоносные программы</a:t>
            </a:r>
            <a:endParaRPr/>
          </a:p>
          <a:p>
            <a:pPr indent="450215" lvl="0" marL="0" marR="0" rtl="0" algn="just">
              <a:lnSpc>
                <a:spcPct val="9062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знакомство с причинами проникновения вируса в компьютер и его последствиями.</a:t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-1" y="4839133"/>
            <a:ext cx="11495313" cy="967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215" lvl="0" marL="0" marR="0" rtl="0" algn="just">
              <a:lnSpc>
                <a:spcPct val="9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4. Виртуальное общение</a:t>
            </a:r>
            <a:endParaRPr/>
          </a:p>
          <a:p>
            <a:pPr indent="450215" lvl="0" marL="0" marR="0" rtl="0" algn="just">
              <a:lnSpc>
                <a:spcPct val="9062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знакомство с правилами общения в сети.</a:t>
            </a:r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-1" y="5806706"/>
            <a:ext cx="11887200" cy="967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215" lvl="0" marL="0" marR="0" rtl="0" algn="just">
              <a:lnSpc>
                <a:spcPct val="9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5. Интернет-хулиганы.</a:t>
            </a:r>
            <a:endParaRPr/>
          </a:p>
          <a:p>
            <a:pPr indent="450215" lvl="0" marL="0" marR="0" rtl="0" algn="just">
              <a:lnSpc>
                <a:spcPct val="9062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усвоение правил общения в сети с грубиянами, невежами.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/>
          <p:nvPr/>
        </p:nvSpPr>
        <p:spPr>
          <a:xfrm>
            <a:off x="184155" y="155446"/>
            <a:ext cx="5911845" cy="88582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0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Чек-лист </a:t>
            </a:r>
            <a:r>
              <a:rPr b="0" i="0" lang="ru-RU" sz="4000" u="none" cap="none" strike="noStrike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наблюдения </a:t>
            </a:r>
            <a:endParaRPr/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000" u="none" cap="none" strike="noStrike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«Минутка общения»</a:t>
            </a:r>
            <a:endParaRPr b="0" i="0" sz="40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764" y="1182025"/>
            <a:ext cx="7037300" cy="52933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ctrTitle"/>
          </p:nvPr>
        </p:nvSpPr>
        <p:spPr>
          <a:xfrm>
            <a:off x="758758" y="2058567"/>
            <a:ext cx="9757334" cy="341632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800"/>
              <a:buFont typeface="Times New Roman"/>
              <a:buNone/>
            </a:pPr>
            <a:r>
              <a:rPr lang="ru-RU" sz="48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«Цель обучения ребёнка состоит в том, чтобы он мог обходиться без учителя.»</a:t>
            </a:r>
            <a:br>
              <a:rPr lang="ru-RU" sz="48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ru-RU" sz="48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8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Элбарт Хаббард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1178312" y="291830"/>
            <a:ext cx="4917688" cy="48904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III. Реализационный</a:t>
            </a: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480451" y="1978916"/>
            <a:ext cx="8764859" cy="2316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Задача: </a:t>
            </a: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создать условия для проведения события-квеста посредством организации активной групповой познавательной деятельности учащихся.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/>
          <p:nvPr/>
        </p:nvSpPr>
        <p:spPr>
          <a:xfrm>
            <a:off x="593589" y="155446"/>
            <a:ext cx="4737836" cy="49981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0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«Маршрутный лист»</a:t>
            </a:r>
            <a:endParaRPr/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419" y="653570"/>
            <a:ext cx="4386532" cy="620443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387363" y="1812747"/>
            <a:ext cx="8761863" cy="2316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Задача: </a:t>
            </a:r>
            <a:r>
              <a:rPr b="0" i="0" lang="ru-RU" sz="36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оценить эффективность взаимодействия каждого участника в подготовке и проведении образовательного события.  </a:t>
            </a: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740692" y="223559"/>
            <a:ext cx="5564573" cy="51315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Ⅳ. Аналитический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3022" y="234339"/>
            <a:ext cx="3909378" cy="552953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2" name="Google Shape;19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43" y="93933"/>
            <a:ext cx="3874044" cy="547955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978" y="1378447"/>
            <a:ext cx="3874044" cy="547955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/>
          <p:nvPr/>
        </p:nvSpPr>
        <p:spPr>
          <a:xfrm>
            <a:off x="-377589" y="0"/>
            <a:ext cx="9071213" cy="128259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Интерактивный плакат </a:t>
            </a:r>
            <a:endParaRPr/>
          </a:p>
          <a:p>
            <a:pPr indent="0" lvl="0" marL="0" marR="0" rtl="0" algn="ctr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4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«Дети имеют право – дети имеют обязанность»</a:t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 rotWithShape="1">
          <a:blip r:embed="rId3">
            <a:alphaModFix/>
          </a:blip>
          <a:srcRect b="16509" l="446" r="0" t="10950"/>
          <a:stretch/>
        </p:blipFill>
        <p:spPr>
          <a:xfrm>
            <a:off x="353314" y="1783631"/>
            <a:ext cx="11048643" cy="45284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>
            <a:off x="-634324" y="0"/>
            <a:ext cx="8058705" cy="124649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«ПЕРЕВЁРНУТЫЙ» УРОК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РУССКИЙ ЯЗЫК 4 КЛАСС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«Написание глаголов на  -ться, -тся»</a:t>
            </a:r>
            <a:endParaRPr/>
          </a:p>
        </p:txBody>
      </p:sp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142" y="1732370"/>
            <a:ext cx="8339328" cy="46908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6" name="Google Shape;206;p27"/>
          <p:cNvSpPr/>
          <p:nvPr/>
        </p:nvSpPr>
        <p:spPr>
          <a:xfrm>
            <a:off x="9816146" y="0"/>
            <a:ext cx="2204450" cy="374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https://clck.ru/eYcvf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/>
          <p:cNvPicPr preferRelativeResize="0"/>
          <p:nvPr/>
        </p:nvPicPr>
        <p:blipFill rotWithShape="1">
          <a:blip r:embed="rId3">
            <a:alphaModFix/>
          </a:blip>
          <a:srcRect b="6267" l="0" r="0" t="13021"/>
          <a:stretch/>
        </p:blipFill>
        <p:spPr>
          <a:xfrm>
            <a:off x="585332" y="1540595"/>
            <a:ext cx="10043953" cy="45599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12" name="Google Shape;212;p28"/>
          <p:cNvSpPr/>
          <p:nvPr/>
        </p:nvSpPr>
        <p:spPr>
          <a:xfrm>
            <a:off x="993946" y="180784"/>
            <a:ext cx="4274090" cy="86177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ИНТЕРАКТИВНОЕ ВИДЕО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/>
          <p:nvPr/>
        </p:nvSpPr>
        <p:spPr>
          <a:xfrm>
            <a:off x="682387" y="194786"/>
            <a:ext cx="4897083" cy="47705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АЛГОРИТМ ДЕЙСТВИЙ</a:t>
            </a:r>
            <a:endParaRPr/>
          </a:p>
        </p:txBody>
      </p:sp>
      <p:pic>
        <p:nvPicPr>
          <p:cNvPr id="218" name="Google Shape;21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674" y="1640938"/>
            <a:ext cx="8180832" cy="46017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596" y="1377963"/>
            <a:ext cx="8457184" cy="47571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4" name="Google Shape;224;p30"/>
          <p:cNvSpPr/>
          <p:nvPr/>
        </p:nvSpPr>
        <p:spPr>
          <a:xfrm>
            <a:off x="810677" y="232169"/>
            <a:ext cx="3044952" cy="47705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ФЛЕШ-КАРТЫ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/>
          <p:nvPr/>
        </p:nvSpPr>
        <p:spPr>
          <a:xfrm>
            <a:off x="-153926" y="0"/>
            <a:ext cx="6522720" cy="124649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ЗАКРЕПЛЕНИЯ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ЗНАНИЙ</a:t>
            </a:r>
            <a:endParaRPr/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76" y="1246495"/>
            <a:ext cx="6295618" cy="35412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31" name="Google Shape;23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4764" y="3038990"/>
            <a:ext cx="6196084" cy="34852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292595" y="1916732"/>
            <a:ext cx="9869378" cy="408111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Образовательное событие и смешанное обучение (модель «перевёрнутый» класс).</a:t>
            </a:r>
            <a:endParaRPr/>
          </a:p>
          <a:p>
            <a:pPr indent="-514350" lvl="0" marL="51435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Методика организации «перевёрнутого» внеклассного мероприятия как образовательного события.</a:t>
            </a:r>
            <a:endParaRPr/>
          </a:p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Материалы для организации «перевёрнутого» класса.</a:t>
            </a:r>
            <a:endParaRPr/>
          </a:p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Ресурсы для создания онлайн-заданий. </a:t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129309" y="300579"/>
            <a:ext cx="3041721" cy="64633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/>
          <p:nvPr/>
        </p:nvSpPr>
        <p:spPr>
          <a:xfrm>
            <a:off x="545911" y="260263"/>
            <a:ext cx="3425588" cy="124649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ТЕСТ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ПРОВЕРКИ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ЗНАНИЙ</a:t>
            </a:r>
            <a:endParaRPr/>
          </a:p>
        </p:txBody>
      </p:sp>
      <p:pic>
        <p:nvPicPr>
          <p:cNvPr id="237" name="Google Shape;23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120" y="1676208"/>
            <a:ext cx="7818120" cy="43976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1025" y="894334"/>
            <a:ext cx="4391032" cy="58854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3" name="Google Shape;243;p33"/>
          <p:cNvSpPr/>
          <p:nvPr/>
        </p:nvSpPr>
        <p:spPr>
          <a:xfrm>
            <a:off x="743394" y="38483"/>
            <a:ext cx="7240546" cy="65659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РАБОЧИЙ ЛИСТ 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В ГРУППАХ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781" y="1388917"/>
            <a:ext cx="9274891" cy="52171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9" name="Google Shape;249;p34">
            <a:hlinkClick r:id="rId4"/>
          </p:cNvPr>
          <p:cNvSpPr/>
          <p:nvPr/>
        </p:nvSpPr>
        <p:spPr>
          <a:xfrm>
            <a:off x="815354" y="251957"/>
            <a:ext cx="6096000" cy="87132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Интерактивные плакаты для 3 класса по курсу «Человек и мир»</a:t>
            </a:r>
            <a:endParaRPr/>
          </a:p>
        </p:txBody>
      </p:sp>
      <p:sp>
        <p:nvSpPr>
          <p:cNvPr id="250" name="Google Shape;250;p34"/>
          <p:cNvSpPr/>
          <p:nvPr/>
        </p:nvSpPr>
        <p:spPr>
          <a:xfrm>
            <a:off x="9264667" y="0"/>
            <a:ext cx="2610010" cy="375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sng" cap="none" strike="noStrik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https://clck.ru/32WZGV</a:t>
            </a:r>
            <a:r>
              <a:rPr b="1" i="0" lang="ru-RU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/>
          <p:nvPr/>
        </p:nvSpPr>
        <p:spPr>
          <a:xfrm>
            <a:off x="315686" y="131020"/>
            <a:ext cx="5388428" cy="86177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 по созданию 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интерактивного плаката</a:t>
            </a: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9643247" y="0"/>
            <a:ext cx="23755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https://clck.ru/32X9gR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 rotWithShape="1">
          <a:blip r:embed="rId4">
            <a:alphaModFix/>
          </a:blip>
          <a:srcRect b="7618" l="0" r="0" t="12699"/>
          <a:stretch/>
        </p:blipFill>
        <p:spPr>
          <a:xfrm>
            <a:off x="1065371" y="1502228"/>
            <a:ext cx="10419058" cy="46699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/>
          <p:nvPr/>
        </p:nvSpPr>
        <p:spPr>
          <a:xfrm>
            <a:off x="315686" y="131020"/>
            <a:ext cx="5388428" cy="86177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 по созданию </a:t>
            </a:r>
            <a:endParaRPr/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интерактивного видео</a:t>
            </a:r>
            <a:endParaRPr/>
          </a:p>
        </p:txBody>
      </p:sp>
      <p:sp>
        <p:nvSpPr>
          <p:cNvPr id="263" name="Google Shape;263;p36"/>
          <p:cNvSpPr/>
          <p:nvPr/>
        </p:nvSpPr>
        <p:spPr>
          <a:xfrm>
            <a:off x="9534544" y="11668"/>
            <a:ext cx="21832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https://clck.ru/XEjcB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6"/>
          <p:cNvPicPr preferRelativeResize="0"/>
          <p:nvPr/>
        </p:nvPicPr>
        <p:blipFill rotWithShape="1">
          <a:blip r:embed="rId4">
            <a:alphaModFix/>
          </a:blip>
          <a:srcRect b="6824" l="0" r="0" t="11429"/>
          <a:stretch/>
        </p:blipFill>
        <p:spPr>
          <a:xfrm>
            <a:off x="1077686" y="1360713"/>
            <a:ext cx="10392792" cy="477882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7587" y="2335416"/>
            <a:ext cx="2105890" cy="21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6607" y="446238"/>
            <a:ext cx="3428568" cy="5714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1" name="Google Shape;271;p3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89036" y="1894741"/>
            <a:ext cx="2541134" cy="18963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2" name="Google Shape;272;p3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92381" y="4754614"/>
            <a:ext cx="2640590" cy="16452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3" name="Google Shape;273;p3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7232" y="-35934"/>
            <a:ext cx="4680696" cy="103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7401" y="1208920"/>
            <a:ext cx="3608677" cy="106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07582" y="5194415"/>
            <a:ext cx="1547888" cy="15489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6" name="Google Shape;276;p37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495183" y="40623"/>
            <a:ext cx="2834987" cy="205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756528" y="2779388"/>
            <a:ext cx="4100945" cy="23067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8" name="Google Shape;278;p37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176714" y="5253452"/>
            <a:ext cx="2857500" cy="12382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9" name="Google Shape;279;p37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949820" y="4361125"/>
            <a:ext cx="3226377" cy="22623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80" name="Google Shape;280;p37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745231" y="3071614"/>
            <a:ext cx="3371323" cy="18963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81" name="Google Shape;281;p37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22436" y="3388361"/>
            <a:ext cx="1598021" cy="159802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82" name="Google Shape;282;p37">
            <a:hlinkClick r:id="rId29"/>
          </p:cNvPr>
          <p:cNvPicPr preferRelativeResize="0"/>
          <p:nvPr/>
        </p:nvPicPr>
        <p:blipFill rotWithShape="1">
          <a:blip r:embed="rId30">
            <a:alphaModFix/>
          </a:blip>
          <a:srcRect b="24225" l="32054" r="35216" t="33506"/>
          <a:stretch/>
        </p:blipFill>
        <p:spPr>
          <a:xfrm>
            <a:off x="6188189" y="1017666"/>
            <a:ext cx="2291449" cy="22194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83" name="Google Shape;283;p37">
            <a:hlinkClick r:id="rId31"/>
          </p:cNvPr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329224" y="1160074"/>
            <a:ext cx="1580111" cy="160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8"/>
          <p:cNvPicPr preferRelativeResize="0"/>
          <p:nvPr/>
        </p:nvPicPr>
        <p:blipFill rotWithShape="1">
          <a:blip r:embed="rId3">
            <a:alphaModFix/>
          </a:blip>
          <a:srcRect b="27143" l="15356" r="72768" t="51587"/>
          <a:stretch/>
        </p:blipFill>
        <p:spPr>
          <a:xfrm>
            <a:off x="3592286" y="2100943"/>
            <a:ext cx="4027713" cy="40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8"/>
          <p:cNvSpPr/>
          <p:nvPr/>
        </p:nvSpPr>
        <p:spPr>
          <a:xfrm>
            <a:off x="898072" y="222005"/>
            <a:ext cx="5388428" cy="51315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РЕФЛЕКСИЯ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822036" y="1535607"/>
            <a:ext cx="5921750" cy="64633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Событие – это факт, явление.</a:t>
            </a: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729673" y="2329719"/>
            <a:ext cx="11462327" cy="175432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Образовательное – значит ориентировано на получение систематизированных знаний и навыков, и обязательно быть практико-ориентированным.</a:t>
            </a: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22036" y="4231826"/>
            <a:ext cx="11351490" cy="175432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Образовательное событие – это ситуация, которая переживается и осознается учеником как значимая в его собственном образовании. </a:t>
            </a:r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9011" y="1354768"/>
            <a:ext cx="1138604" cy="97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9011" y="2362777"/>
            <a:ext cx="1138604" cy="97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2938" y="4347442"/>
            <a:ext cx="1138604" cy="97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-89011" y="-218719"/>
            <a:ext cx="8228407" cy="175432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слова-ассоциации возникают, когда говорим об образовательном событии?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9011" y="1354768"/>
            <a:ext cx="1138604" cy="97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9011" y="2676168"/>
            <a:ext cx="1138604" cy="97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8220"/>
            <a:ext cx="1138604" cy="9749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/>
          <p:nvPr/>
        </p:nvSpPr>
        <p:spPr>
          <a:xfrm>
            <a:off x="-401245" y="-125966"/>
            <a:ext cx="7459967" cy="120032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понятия «образовательное событие»</a:t>
            </a: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915666" y="1565445"/>
            <a:ext cx="8528585" cy="80643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Большое значение в жизни человека имеют яркие и волнующие события. (А. С. Макаренко)</a:t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915667" y="2540396"/>
            <a:ext cx="9593110" cy="114069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Событие – это то, что происходит, оставляет глубокий эмоциональный след, но при этом не является чем-то постоянным или повторяемым вновь (Б.Д. Эльконин). </a:t>
            </a: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848703" y="5510245"/>
            <a:ext cx="9852418" cy="1152688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«Образовательное событие – это акт взаимодействия учителя и ученика, вызвавший изменения в личности, очевидный для самих участников» (Р.В. Селюков)</a:t>
            </a: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915666" y="3831214"/>
            <a:ext cx="9718492" cy="149893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Событийность – важная характеристика современного образования, в которой преодолевается обыденность и повседневность школьной образовательной жизни.                                    (Л.И. Новикова, академик)</a:t>
            </a:r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50298"/>
            <a:ext cx="1138604" cy="97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621" y="1563177"/>
            <a:ext cx="7300594" cy="514406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6" name="Google Shape;66;p8"/>
          <p:cNvSpPr/>
          <p:nvPr/>
        </p:nvSpPr>
        <p:spPr>
          <a:xfrm>
            <a:off x="918117" y="150762"/>
            <a:ext cx="6096000" cy="175432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Онлайн-курс «Технология смешанного обучения» </a:t>
            </a:r>
            <a:b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36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/>
        </p:nvSpPr>
        <p:spPr>
          <a:xfrm>
            <a:off x="323272" y="2062402"/>
            <a:ext cx="10547927" cy="392267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не имею представления о модели обучения "перевёрнутый" класс.</a:t>
            </a:r>
            <a:endParaRPr/>
          </a:p>
          <a:p>
            <a:pPr indent="-2857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имею представление о модели обучения "перевёрнутый" класс.</a:t>
            </a:r>
            <a:endParaRPr/>
          </a:p>
          <a:p>
            <a:pPr indent="-2857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использую модель обучения "перевёрнутый" класс в своей деятельности.</a:t>
            </a:r>
            <a:endParaRPr/>
          </a:p>
          <a:p>
            <a:pPr indent="-2857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51435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Calibri"/>
              <a:buAutoNum type="arabicPeriod"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могу поделиться опытом организации обучения по модели "перевёрнутый" класс.</a:t>
            </a:r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-129309" y="97379"/>
            <a:ext cx="6964218" cy="120032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Мои знания о модели обучения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"перевёрнутый" класс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/>
          <p:nvPr/>
        </p:nvSpPr>
        <p:spPr>
          <a:xfrm>
            <a:off x="303176" y="1789873"/>
            <a:ext cx="4383352" cy="481566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6303004" y="1854513"/>
            <a:ext cx="4211782" cy="470253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9770" y="1854511"/>
            <a:ext cx="2731488" cy="204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2059" y="3402988"/>
            <a:ext cx="2140780" cy="160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5437" y="4348315"/>
            <a:ext cx="2140780" cy="214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5725" y="4355321"/>
            <a:ext cx="2304477" cy="230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87603" y="1887410"/>
            <a:ext cx="1902270" cy="190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8148" y="1854513"/>
            <a:ext cx="2403491" cy="210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98843" y="2351430"/>
            <a:ext cx="2633761" cy="210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419" y="3722245"/>
            <a:ext cx="1649717" cy="188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92242" y="4599110"/>
            <a:ext cx="3264140" cy="195794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4058263" y="-69394"/>
            <a:ext cx="203773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</a:t>
            </a:r>
            <a:endParaRPr b="1" i="0" sz="60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3655020" y="767425"/>
            <a:ext cx="325781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</a:t>
            </a:r>
            <a:endParaRPr b="1" i="0" sz="60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0"/>
          <p:cNvSpPr/>
          <p:nvPr/>
        </p:nvSpPr>
        <p:spPr>
          <a:xfrm>
            <a:off x="2034972" y="1381742"/>
            <a:ext cx="982975" cy="94936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0"/>
          <p:cNvSpPr txBox="1"/>
          <p:nvPr/>
        </p:nvSpPr>
        <p:spPr>
          <a:xfrm>
            <a:off x="2235038" y="1320793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1" i="0" sz="6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0"/>
          <p:cNvSpPr/>
          <p:nvPr/>
        </p:nvSpPr>
        <p:spPr>
          <a:xfrm>
            <a:off x="7776892" y="1370336"/>
            <a:ext cx="982975" cy="94936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7976957" y="1309387"/>
            <a:ext cx="56938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="1" i="0" sz="6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/>
          <p:nvPr/>
        </p:nvSpPr>
        <p:spPr>
          <a:xfrm>
            <a:off x="0" y="-13647"/>
            <a:ext cx="8240877" cy="83099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800" u="none" cap="none" strike="noStrike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Пирамида Бенджамина Блума</a:t>
            </a:r>
            <a:endParaRPr/>
          </a:p>
        </p:txBody>
      </p:sp>
      <p:pic>
        <p:nvPicPr>
          <p:cNvPr id="99" name="Google Shape;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105" y="941696"/>
            <a:ext cx="6109787" cy="580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