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7" r:id="rId4"/>
    <p:sldId id="261" r:id="rId5"/>
    <p:sldId id="262" r:id="rId6"/>
    <p:sldId id="269" r:id="rId7"/>
    <p:sldId id="270" r:id="rId8"/>
    <p:sldId id="268" r:id="rId9"/>
    <p:sldId id="263" r:id="rId10"/>
    <p:sldId id="264" r:id="rId11"/>
    <p:sldId id="271" r:id="rId12"/>
    <p:sldId id="275" r:id="rId13"/>
    <p:sldId id="274" r:id="rId14"/>
    <p:sldId id="273" r:id="rId15"/>
    <p:sldId id="265" r:id="rId16"/>
    <p:sldId id="266" r:id="rId17"/>
    <p:sldId id="267" r:id="rId18"/>
    <p:sldId id="272" r:id="rId19"/>
    <p:sldId id="260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FFF8F"/>
    <a:srgbClr val="99FF66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050" autoAdjust="0"/>
  </p:normalViewPr>
  <p:slideViewPr>
    <p:cSldViewPr>
      <p:cViewPr varScale="1">
        <p:scale>
          <a:sx n="66" d="100"/>
          <a:sy n="66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B75A9-B4A6-40B7-BA8E-73FB5F9B974C}" type="datetimeFigureOut">
              <a:rPr lang="ru-RU"/>
              <a:pPr>
                <a:defRPr/>
              </a:pPr>
              <a:t>16.04.2013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8F5A7-A959-4B2D-93D0-0C18F30F47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3B0F0-5E31-4163-BC04-9DA4BBD55092}" type="datetimeFigureOut">
              <a:rPr lang="ru-RU"/>
              <a:pPr>
                <a:defRPr/>
              </a:pPr>
              <a:t>16.04.2013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90B057-9CCD-4914-B748-7BB6621CF1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6531B9-9F26-46B1-9F26-BF02ABE87A57}" type="datetimeFigureOut">
              <a:rPr lang="ru-RU"/>
              <a:pPr>
                <a:defRPr/>
              </a:pPr>
              <a:t>16.04.2013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D7E6B-3D8D-4812-9AF7-A7E2E832AC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C261EE-E077-4E9C-91F3-AABF4CA58E47}" type="datetimeFigureOut">
              <a:rPr lang="ru-RU"/>
              <a:pPr>
                <a:defRPr/>
              </a:pPr>
              <a:t>16.04.2013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340F1-1BBE-4A3F-BDF2-85E42F7B87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38E1D-E55F-4A2A-8EC8-1A15E26AC47B}" type="datetimeFigureOut">
              <a:rPr lang="ru-RU"/>
              <a:pPr>
                <a:defRPr/>
              </a:pPr>
              <a:t>16.04.2013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720D4-744D-498A-9827-711923DDBD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1CC14-525D-47EF-9522-BCA363A4D521}" type="datetimeFigureOut">
              <a:rPr lang="ru-RU"/>
              <a:pPr>
                <a:defRPr/>
              </a:pPr>
              <a:t>16.04.2013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A66252-9A0C-44B0-9314-151CCB1375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24E6E-2DA0-4EAB-96A1-A0147F4B6673}" type="datetimeFigureOut">
              <a:rPr lang="ru-RU"/>
              <a:pPr>
                <a:defRPr/>
              </a:pPr>
              <a:t>16.04.2013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644CCB-3163-4CC9-AD92-4CF826AAA0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253B66-505B-4B20-A8DD-DDEC6F4833C0}" type="datetimeFigureOut">
              <a:rPr lang="ru-RU"/>
              <a:pPr>
                <a:defRPr/>
              </a:pPr>
              <a:t>16.04.2013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34618-8F97-41EF-A04B-5EAC91A138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23A21-3A0A-4209-8A95-E78494632512}" type="datetimeFigureOut">
              <a:rPr lang="ru-RU"/>
              <a:pPr>
                <a:defRPr/>
              </a:pPr>
              <a:t>16.04.2013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B95E95-ED9B-48AF-B55D-BE1FD988F2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00CE2-602B-4F4B-BD98-39A49442FC76}" type="datetimeFigureOut">
              <a:rPr lang="ru-RU"/>
              <a:pPr>
                <a:defRPr/>
              </a:pPr>
              <a:t>16.04.2013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4F0CE-2C02-46B6-A332-1DDB2DE586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3D0E7-4A50-4F84-AD3D-BE616273841B}" type="datetimeFigureOut">
              <a:rPr lang="ru-RU"/>
              <a:pPr>
                <a:defRPr/>
              </a:pPr>
              <a:t>16.04.2013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B6FBC-ED0C-41B4-9E48-160B6F672A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9CD4702-B0B1-4FCC-8A7B-6F134E2BC3D5}" type="datetimeFigureOut">
              <a:rPr lang="ru-RU"/>
              <a:pPr>
                <a:defRPr/>
              </a:pPr>
              <a:t>16.04.2013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47785B7-4E54-441A-B027-4CB99F0827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&#1046;&#1091;&#1088;&#1072;&#1074;&#1083;&#1077;&#1074;&#1080;&#1095;\Desktop\&#1040;&#1088;&#1072;&#1073;&#1089;&#1082;&#1080;&#1081;%20&#1093;&#1072;&#1083;&#1080;&#1092;&#1072;&#1090;\02%20&#1053;&#1086;&#1074;&#1099;&#1077;%20&#1044;&#1077;&#1090;&#1089;&#1082;&#1080;&#1077;%20&#1055;&#1077;&#1089;&#1085;&#1080;%201%20-%20&#1055;&#1077;&#1088;&#1077;&#1084;&#1077;&#1085;&#1072;.mp3" TargetMode="Externa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18" Type="http://schemas.openxmlformats.org/officeDocument/2006/relationships/image" Target="../media/image38.png"/><Relationship Id="rId3" Type="http://schemas.openxmlformats.org/officeDocument/2006/relationships/image" Target="../media/image23.jpeg"/><Relationship Id="rId7" Type="http://schemas.openxmlformats.org/officeDocument/2006/relationships/image" Target="../media/image27.png"/><Relationship Id="rId12" Type="http://schemas.openxmlformats.org/officeDocument/2006/relationships/image" Target="../media/image32.jpeg"/><Relationship Id="rId17" Type="http://schemas.openxmlformats.org/officeDocument/2006/relationships/image" Target="../media/image37.jpe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6.png"/><Relationship Id="rId20" Type="http://schemas.openxmlformats.org/officeDocument/2006/relationships/image" Target="../media/image40.jpeg"/><Relationship Id="rId1" Type="http://schemas.openxmlformats.org/officeDocument/2006/relationships/audio" Target="file:///D:\&#1055;&#1088;&#1077;&#1079;&#1077;&#1085;&#1090;&#1072;&#1094;&#1080;&#1080;\&#1060;&#1080;&#1079;&#1082;&#1091;&#1083;&#1100;&#1090;&#1084;&#1080;&#1085;&#1091;&#1090;&#1082;&#1080;\&#1052;&#1086;&#1080;\&#1041;&#1077;&#1083;&#1086;&#1095;&#1082;&#1072;\20_vladimir_shainskij_-_belochka_(alla_pugacheva).mp3" TargetMode="Externa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5" Type="http://schemas.openxmlformats.org/officeDocument/2006/relationships/image" Target="../media/image35.png"/><Relationship Id="rId10" Type="http://schemas.openxmlformats.org/officeDocument/2006/relationships/image" Target="../media/image30.png"/><Relationship Id="rId19" Type="http://schemas.openxmlformats.org/officeDocument/2006/relationships/image" Target="../media/image39.jpe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1"/>
          <p:cNvSpPr txBox="1">
            <a:spLocks noChangeArrowheads="1"/>
          </p:cNvSpPr>
          <p:nvPr/>
        </p:nvSpPr>
        <p:spPr bwMode="auto">
          <a:xfrm>
            <a:off x="692150" y="115888"/>
            <a:ext cx="7848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6000" i="1">
                <a:solidFill>
                  <a:schemeClr val="bg1"/>
                </a:solidFill>
                <a:latin typeface="Georgia" pitchFamily="18" charset="0"/>
              </a:rPr>
              <a:t>Арабский  халифат</a:t>
            </a:r>
          </a:p>
        </p:txBody>
      </p:sp>
      <p:sp>
        <p:nvSpPr>
          <p:cNvPr id="2051" name="TextBox 2"/>
          <p:cNvSpPr txBox="1">
            <a:spLocks noChangeArrowheads="1"/>
          </p:cNvSpPr>
          <p:nvPr/>
        </p:nvSpPr>
        <p:spPr bwMode="auto">
          <a:xfrm>
            <a:off x="3276600" y="5683250"/>
            <a:ext cx="5616575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>
                <a:latin typeface="Times New Roman" pitchFamily="18" charset="0"/>
                <a:cs typeface="Times New Roman" pitchFamily="18" charset="0"/>
              </a:rPr>
              <a:t>Домашнее задание: § 23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Карты\Средние века\Восток\Арабы\2009-11-27_0103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039813"/>
            <a:ext cx="8796337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Box 3"/>
          <p:cNvSpPr txBox="1">
            <a:spLocks noChangeArrowheads="1"/>
          </p:cNvSpPr>
          <p:nvPr/>
        </p:nvSpPr>
        <p:spPr bwMode="auto">
          <a:xfrm>
            <a:off x="2098675" y="115888"/>
            <a:ext cx="56165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>
                <a:latin typeface="Times New Roman" pitchFamily="18" charset="0"/>
                <a:cs typeface="Times New Roman" pitchFamily="18" charset="0"/>
              </a:rPr>
              <a:t>Аравийский полуостров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1"/>
          <p:cNvSpPr>
            <a:spLocks noChangeArrowheads="1"/>
          </p:cNvSpPr>
          <p:nvPr/>
        </p:nvSpPr>
        <p:spPr bwMode="auto">
          <a:xfrm>
            <a:off x="107950" y="239713"/>
            <a:ext cx="8856663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Арабы-</a:t>
            </a:r>
            <a:r>
              <a:rPr lang="ru-RU" sz="2800" u="sng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vi-VN" sz="2800" u="sng">
                <a:latin typeface="Times New Roman" pitchFamily="18" charset="0"/>
                <a:cs typeface="Times New Roman" pitchFamily="18" charset="0"/>
              </a:rPr>
              <a:t>едуи́ны </a:t>
            </a:r>
            <a:r>
              <a:rPr lang="ru-RU" sz="280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vi-VN" sz="2800">
                <a:latin typeface="Times New Roman" pitchFamily="18" charset="0"/>
                <a:cs typeface="Times New Roman" pitchFamily="18" charset="0"/>
              </a:rPr>
              <a:t>обитател</a:t>
            </a:r>
            <a:r>
              <a:rPr lang="ru-RU" sz="280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vi-VN" sz="2800">
                <a:latin typeface="Times New Roman" pitchFamily="18" charset="0"/>
                <a:cs typeface="Times New Roman" pitchFamily="18" charset="0"/>
              </a:rPr>
              <a:t> пустыни», «кочевник</a:t>
            </a:r>
            <a:r>
              <a:rPr lang="ru-RU" sz="280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vi-VN" sz="2800">
                <a:latin typeface="Times New Roman" pitchFamily="18" charset="0"/>
                <a:cs typeface="Times New Roman" pitchFamily="18" charset="0"/>
              </a:rPr>
              <a:t>», от арабского «эль-байда» - пустыня</a:t>
            </a:r>
            <a:endParaRPr lang="ru-RU" sz="28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2" descr="C:\Users\Антон\Desktop\Арабский халифат\мужчины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463" y="1143000"/>
            <a:ext cx="4271962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3" descr="C:\Users\Антон\Desktop\Арабский халифат\женщины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125" y="1436688"/>
            <a:ext cx="4424363" cy="555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1"/>
          <p:cNvSpPr>
            <a:spLocks noChangeArrowheads="1"/>
          </p:cNvSpPr>
          <p:nvPr/>
        </p:nvSpPr>
        <p:spPr bwMode="auto">
          <a:xfrm>
            <a:off x="107950" y="239713"/>
            <a:ext cx="88566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Суровый климат пустыни</a:t>
            </a:r>
          </a:p>
        </p:txBody>
      </p:sp>
      <p:pic>
        <p:nvPicPr>
          <p:cNvPr id="4098" name="Picture 2" descr="C:\Users\Антон\Desktop\Арабский халифат\1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355976" y="864922"/>
            <a:ext cx="4032448" cy="26268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099" name="Picture 3" descr="C:\Users\Антон\Desktop\Арабский халифат\0_3f8e4_724aa5a_-1-L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07504" y="1066428"/>
            <a:ext cx="4031608" cy="53469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100" name="Picture 4" descr="C:\Users\Антон\Desktop\Арабский халифат\oae3_b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535996" y="3814694"/>
            <a:ext cx="4428492" cy="29338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1"/>
          <p:cNvSpPr>
            <a:spLocks noChangeArrowheads="1"/>
          </p:cNvSpPr>
          <p:nvPr/>
        </p:nvSpPr>
        <p:spPr bwMode="auto">
          <a:xfrm>
            <a:off x="449263" y="250825"/>
            <a:ext cx="83534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Как климат и местоположение повлияли на </a:t>
            </a:r>
          </a:p>
          <a:p>
            <a:pPr algn="ctr"/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                     занятия населения</a:t>
            </a:r>
            <a:r>
              <a:rPr lang="ru-RU" sz="2800">
                <a:latin typeface="Times New Roman" pitchFamily="18" charset="0"/>
                <a:cs typeface="Times New Roman" pitchFamily="18" charset="0"/>
              </a:rPr>
              <a:t>?       п. 1, 2 (1,2 абз.)</a:t>
            </a: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179388" y="1554163"/>
            <a:ext cx="24479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Пустыни, степи</a:t>
            </a:r>
          </a:p>
        </p:txBody>
      </p:sp>
      <p:sp>
        <p:nvSpPr>
          <p:cNvPr id="4" name="Стрелка вправо 3"/>
          <p:cNvSpPr/>
          <p:nvPr/>
        </p:nvSpPr>
        <p:spPr>
          <a:xfrm>
            <a:off x="2927350" y="1765300"/>
            <a:ext cx="1441450" cy="404813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4643438" y="1700213"/>
            <a:ext cx="38893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Кочевое скотоводство</a:t>
            </a:r>
          </a:p>
        </p:txBody>
      </p:sp>
      <p:pic>
        <p:nvPicPr>
          <p:cNvPr id="2" name="Picture 2" descr="C:\Users\Антон\Desktop\Арабский халифат\3433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960945" y="2420889"/>
            <a:ext cx="5853481" cy="41779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6147" name="Picture 3" descr="C:\Users\Антон\Desktop\Арабский халифат\arabskii_halifat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263" y="2414588"/>
            <a:ext cx="2970212" cy="421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1"/>
          <p:cNvSpPr>
            <a:spLocks noChangeArrowheads="1"/>
          </p:cNvSpPr>
          <p:nvPr/>
        </p:nvSpPr>
        <p:spPr bwMode="auto">
          <a:xfrm>
            <a:off x="523875" y="222250"/>
            <a:ext cx="8353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Занятия населения</a:t>
            </a: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696913" y="1700213"/>
            <a:ext cx="24495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Оазисы</a:t>
            </a:r>
          </a:p>
        </p:txBody>
      </p:sp>
      <p:sp>
        <p:nvSpPr>
          <p:cNvPr id="4" name="Стрелка вправо 3"/>
          <p:cNvSpPr/>
          <p:nvPr/>
        </p:nvSpPr>
        <p:spPr>
          <a:xfrm>
            <a:off x="3602038" y="1817688"/>
            <a:ext cx="1439862" cy="404812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5076825" y="1268413"/>
            <a:ext cx="3887788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Земледелие, виноградарство, овощеводство</a:t>
            </a:r>
          </a:p>
        </p:txBody>
      </p:sp>
      <p:pic>
        <p:nvPicPr>
          <p:cNvPr id="2" name="Picture 2" descr="C:\Users\Антон\Desktop\Арабский халифат\9205.jpe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95535" y="2741550"/>
            <a:ext cx="5056221" cy="379216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/>
          </a:extLst>
        </p:spPr>
      </p:pic>
      <p:pic>
        <p:nvPicPr>
          <p:cNvPr id="7171" name="Picture 3" descr="C:\Users\Антон\Desktop\Арабский халифат\oasi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7950" y="3325813"/>
            <a:ext cx="3689350" cy="276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696913" y="1176338"/>
            <a:ext cx="24495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Торговые пути</a:t>
            </a:r>
          </a:p>
        </p:txBody>
      </p:sp>
      <p:sp>
        <p:nvSpPr>
          <p:cNvPr id="4" name="Стрелка вправо 3"/>
          <p:cNvSpPr/>
          <p:nvPr/>
        </p:nvSpPr>
        <p:spPr>
          <a:xfrm>
            <a:off x="3602038" y="1295400"/>
            <a:ext cx="1439862" cy="404813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5094288" y="1290638"/>
            <a:ext cx="38877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Караванная торговля</a:t>
            </a:r>
          </a:p>
        </p:txBody>
      </p:sp>
      <p:pic>
        <p:nvPicPr>
          <p:cNvPr id="8194" name="Picture 2" descr="C:\Users\Антон\Desktop\Арабский халифат\Рисунок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3838" y="3429000"/>
            <a:ext cx="3101975" cy="306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19488" y="1989138"/>
            <a:ext cx="5462587" cy="409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Прямоугольник 10"/>
          <p:cNvSpPr>
            <a:spLocks noChangeArrowheads="1"/>
          </p:cNvSpPr>
          <p:nvPr/>
        </p:nvSpPr>
        <p:spPr bwMode="auto">
          <a:xfrm>
            <a:off x="523875" y="222250"/>
            <a:ext cx="8353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Занятия населения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1"/>
          <p:cNvSpPr>
            <a:spLocks noChangeArrowheads="1"/>
          </p:cNvSpPr>
          <p:nvPr/>
        </p:nvSpPr>
        <p:spPr bwMode="auto">
          <a:xfrm>
            <a:off x="827088" y="239713"/>
            <a:ext cx="75612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Причины возникновения государства (п.2):</a:t>
            </a: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704850" y="1163638"/>
            <a:ext cx="75612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ru-RU" sz="2800">
                <a:latin typeface="Times New Roman" pitchFamily="18" charset="0"/>
                <a:cs typeface="Times New Roman" pitchFamily="18" charset="0"/>
              </a:rPr>
              <a:t>Имущественное неравенство</a:t>
            </a: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704850" y="1687513"/>
            <a:ext cx="75612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ru-RU" sz="2800">
                <a:latin typeface="Times New Roman" pitchFamily="18" charset="0"/>
                <a:cs typeface="Times New Roman" pitchFamily="18" charset="0"/>
              </a:rPr>
              <a:t>Противоречия знати и бедуинов</a:t>
            </a: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704850" y="2373313"/>
            <a:ext cx="75612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ru-RU" sz="2800">
                <a:latin typeface="Times New Roman" pitchFamily="18" charset="0"/>
                <a:cs typeface="Times New Roman" pitchFamily="18" charset="0"/>
              </a:rPr>
              <a:t>Необходимость борьбы с внешними врагами</a:t>
            </a: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704850" y="2997200"/>
            <a:ext cx="75612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ru-RU" sz="2800">
                <a:latin typeface="Times New Roman" pitchFamily="18" charset="0"/>
                <a:cs typeface="Times New Roman" pitchFamily="18" charset="0"/>
              </a:rPr>
              <a:t>Стремление к захватам территорий</a:t>
            </a:r>
          </a:p>
        </p:txBody>
      </p:sp>
      <p:pic>
        <p:nvPicPr>
          <p:cNvPr id="2" name="Picture 2" descr="C:\Users\Антон\Desktop\Арабский халифат\4e3b23385db06875a27f73571f714a8e_fu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24525" y="2349500"/>
            <a:ext cx="3600450" cy="479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1"/>
          <p:cNvSpPr>
            <a:spLocks noChangeArrowheads="1"/>
          </p:cNvSpPr>
          <p:nvPr/>
        </p:nvSpPr>
        <p:spPr bwMode="auto">
          <a:xfrm>
            <a:off x="1327150" y="188913"/>
            <a:ext cx="662463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Создание арабского государства</a:t>
            </a:r>
          </a:p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п.3 стр. 118</a:t>
            </a:r>
          </a:p>
        </p:txBody>
      </p:sp>
      <p:sp>
        <p:nvSpPr>
          <p:cNvPr id="10243" name="Прямоугольник 4"/>
          <p:cNvSpPr>
            <a:spLocks noChangeArrowheads="1"/>
          </p:cNvSpPr>
          <p:nvPr/>
        </p:nvSpPr>
        <p:spPr bwMode="auto">
          <a:xfrm>
            <a:off x="611188" y="1165225"/>
            <a:ext cx="1873250" cy="523875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Ислам</a:t>
            </a:r>
          </a:p>
        </p:txBody>
      </p:sp>
      <p:sp>
        <p:nvSpPr>
          <p:cNvPr id="10244" name="Прямоугольник 5"/>
          <p:cNvSpPr>
            <a:spLocks noChangeArrowheads="1"/>
          </p:cNvSpPr>
          <p:nvPr/>
        </p:nvSpPr>
        <p:spPr bwMode="auto">
          <a:xfrm>
            <a:off x="2195513" y="5865813"/>
            <a:ext cx="2881312" cy="523875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Мусульманин</a:t>
            </a:r>
          </a:p>
        </p:txBody>
      </p:sp>
      <p:sp>
        <p:nvSpPr>
          <p:cNvPr id="10245" name="Прямоугольник 6"/>
          <p:cNvSpPr>
            <a:spLocks noChangeArrowheads="1"/>
          </p:cNvSpPr>
          <p:nvPr/>
        </p:nvSpPr>
        <p:spPr bwMode="auto">
          <a:xfrm>
            <a:off x="4716463" y="4508500"/>
            <a:ext cx="1871662" cy="523875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Аллах</a:t>
            </a:r>
          </a:p>
        </p:txBody>
      </p:sp>
      <p:sp>
        <p:nvSpPr>
          <p:cNvPr id="10246" name="Прямоугольник 7"/>
          <p:cNvSpPr>
            <a:spLocks noChangeArrowheads="1"/>
          </p:cNvSpPr>
          <p:nvPr/>
        </p:nvSpPr>
        <p:spPr bwMode="auto">
          <a:xfrm>
            <a:off x="6394450" y="2584450"/>
            <a:ext cx="1873250" cy="522288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Мухаммед</a:t>
            </a:r>
          </a:p>
        </p:txBody>
      </p:sp>
      <p:sp>
        <p:nvSpPr>
          <p:cNvPr id="10247" name="Прямоугольник 8"/>
          <p:cNvSpPr>
            <a:spLocks noChangeArrowheads="1"/>
          </p:cNvSpPr>
          <p:nvPr/>
        </p:nvSpPr>
        <p:spPr bwMode="auto">
          <a:xfrm>
            <a:off x="755650" y="3213100"/>
            <a:ext cx="1871663" cy="523875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Пророк</a:t>
            </a:r>
          </a:p>
        </p:txBody>
      </p:sp>
      <p:sp>
        <p:nvSpPr>
          <p:cNvPr id="10248" name="Прямоугольник 9"/>
          <p:cNvSpPr>
            <a:spLocks noChangeArrowheads="1"/>
          </p:cNvSpPr>
          <p:nvPr/>
        </p:nvSpPr>
        <p:spPr bwMode="auto">
          <a:xfrm>
            <a:off x="4427538" y="1368425"/>
            <a:ext cx="3097212" cy="954088"/>
          </a:xfrm>
          <a:prstGeom prst="rect">
            <a:avLst/>
          </a:prstGeom>
          <a:solidFill>
            <a:srgbClr val="8FFF8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наместник Бога на Земле</a:t>
            </a:r>
          </a:p>
        </p:txBody>
      </p:sp>
      <p:sp>
        <p:nvSpPr>
          <p:cNvPr id="10249" name="Прямоугольник 10"/>
          <p:cNvSpPr>
            <a:spLocks noChangeArrowheads="1"/>
          </p:cNvSpPr>
          <p:nvPr/>
        </p:nvSpPr>
        <p:spPr bwMode="auto">
          <a:xfrm>
            <a:off x="287338" y="4365625"/>
            <a:ext cx="3097212" cy="954088"/>
          </a:xfrm>
          <a:prstGeom prst="rect">
            <a:avLst/>
          </a:prstGeom>
          <a:solidFill>
            <a:srgbClr val="8FFF8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мусульманский Бог</a:t>
            </a:r>
          </a:p>
        </p:txBody>
      </p:sp>
      <p:sp>
        <p:nvSpPr>
          <p:cNvPr id="10250" name="Прямоугольник 11"/>
          <p:cNvSpPr>
            <a:spLocks noChangeArrowheads="1"/>
          </p:cNvSpPr>
          <p:nvPr/>
        </p:nvSpPr>
        <p:spPr bwMode="auto">
          <a:xfrm>
            <a:off x="5795963" y="5295900"/>
            <a:ext cx="3097212" cy="523875"/>
          </a:xfrm>
          <a:prstGeom prst="rect">
            <a:avLst/>
          </a:prstGeom>
          <a:solidFill>
            <a:srgbClr val="8FFF8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посланник Бога</a:t>
            </a:r>
          </a:p>
        </p:txBody>
      </p:sp>
      <p:sp>
        <p:nvSpPr>
          <p:cNvPr id="10251" name="Прямоугольник 12"/>
          <p:cNvSpPr>
            <a:spLocks noChangeArrowheads="1"/>
          </p:cNvSpPr>
          <p:nvPr/>
        </p:nvSpPr>
        <p:spPr bwMode="auto">
          <a:xfrm>
            <a:off x="3384550" y="3357563"/>
            <a:ext cx="3095625" cy="522287"/>
          </a:xfrm>
          <a:prstGeom prst="rect">
            <a:avLst/>
          </a:prstGeom>
          <a:solidFill>
            <a:srgbClr val="8FFF8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религия арабов </a:t>
            </a:r>
          </a:p>
        </p:txBody>
      </p:sp>
      <p:sp>
        <p:nvSpPr>
          <p:cNvPr id="10252" name="Прямоугольник 13"/>
          <p:cNvSpPr>
            <a:spLocks noChangeArrowheads="1"/>
          </p:cNvSpPr>
          <p:nvPr/>
        </p:nvSpPr>
        <p:spPr bwMode="auto">
          <a:xfrm>
            <a:off x="374650" y="2322513"/>
            <a:ext cx="3095625" cy="523875"/>
          </a:xfrm>
          <a:prstGeom prst="rect">
            <a:avLst/>
          </a:prstGeom>
          <a:solidFill>
            <a:srgbClr val="8FFF8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покорный Богу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1"/>
          <p:cNvSpPr>
            <a:spLocks noChangeArrowheads="1"/>
          </p:cNvSpPr>
          <p:nvPr/>
        </p:nvSpPr>
        <p:spPr bwMode="auto">
          <a:xfrm>
            <a:off x="352425" y="720725"/>
            <a:ext cx="85740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Мухаммед – основатель государства арабов</a:t>
            </a:r>
          </a:p>
        </p:txBody>
      </p:sp>
      <p:sp>
        <p:nvSpPr>
          <p:cNvPr id="11267" name="Прямоугольник 4"/>
          <p:cNvSpPr>
            <a:spLocks noChangeArrowheads="1"/>
          </p:cNvSpPr>
          <p:nvPr/>
        </p:nvSpPr>
        <p:spPr bwMode="auto">
          <a:xfrm>
            <a:off x="1327150" y="188913"/>
            <a:ext cx="66246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Создание арабского государства</a:t>
            </a:r>
          </a:p>
        </p:txBody>
      </p:sp>
      <p:pic>
        <p:nvPicPr>
          <p:cNvPr id="11268" name="Picture 3" descr="C:\Users\Антон\Desktop\Арабский халифат\image_previ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38" y="1412875"/>
            <a:ext cx="3816350" cy="519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18025" y="1781175"/>
            <a:ext cx="4278313" cy="320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Прямоугольник 7"/>
          <p:cNvSpPr>
            <a:spLocks noChangeArrowheads="1"/>
          </p:cNvSpPr>
          <p:nvPr/>
        </p:nvSpPr>
        <p:spPr bwMode="auto">
          <a:xfrm>
            <a:off x="4932363" y="5219700"/>
            <a:ext cx="3641725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«Нет Бога кроме Аллаха, и Мухаммед – пророк его»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334963" y="908050"/>
            <a:ext cx="857408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Times New Roman" pitchFamily="18" charset="0"/>
                <a:cs typeface="Times New Roman" pitchFamily="18" charset="0"/>
              </a:rPr>
              <a:t>622 г. – переселение Мухаммеда из Мекки в Медину,</a:t>
            </a:r>
          </a:p>
          <a:p>
            <a:r>
              <a:rPr lang="ru-RU" sz="2800">
                <a:latin typeface="Times New Roman" pitchFamily="18" charset="0"/>
                <a:cs typeface="Times New Roman" pitchFamily="18" charset="0"/>
              </a:rPr>
              <a:t>             начало мусульманской эры</a:t>
            </a:r>
          </a:p>
          <a:p>
            <a:r>
              <a:rPr lang="ru-RU" sz="2800">
                <a:latin typeface="Times New Roman" pitchFamily="18" charset="0"/>
                <a:cs typeface="Times New Roman" pitchFamily="18" charset="0"/>
              </a:rPr>
              <a:t>630 г. – захват Мекки, начало</a:t>
            </a:r>
          </a:p>
          <a:p>
            <a:r>
              <a:rPr lang="ru-RU" sz="2800">
                <a:latin typeface="Times New Roman" pitchFamily="18" charset="0"/>
                <a:cs typeface="Times New Roman" pitchFamily="18" charset="0"/>
              </a:rPr>
              <a:t>             объединения арабов</a:t>
            </a:r>
          </a:p>
        </p:txBody>
      </p:sp>
      <p:sp>
        <p:nvSpPr>
          <p:cNvPr id="12291" name="Прямоугольник 4"/>
          <p:cNvSpPr>
            <a:spLocks noChangeArrowheads="1"/>
          </p:cNvSpPr>
          <p:nvPr/>
        </p:nvSpPr>
        <p:spPr bwMode="auto">
          <a:xfrm>
            <a:off x="1327150" y="188913"/>
            <a:ext cx="66246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Создание арабского государства</a:t>
            </a:r>
          </a:p>
        </p:txBody>
      </p:sp>
      <p:pic>
        <p:nvPicPr>
          <p:cNvPr id="11266" name="Picture 2" descr="C:\Users\Антон\Desktop\Арабский халифат\Рисунок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3800" y="1787525"/>
            <a:ext cx="3905250" cy="488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 descr="C:\Users\Антон\Desktop\Арабский халифат\i_0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3170238"/>
            <a:ext cx="2857500" cy="33337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0" y="33338"/>
            <a:ext cx="4954588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i="1">
                <a:solidFill>
                  <a:schemeClr val="bg1"/>
                </a:solidFill>
                <a:latin typeface="Georgia" pitchFamily="18" charset="0"/>
              </a:rPr>
              <a:t>Физкультминутка</a:t>
            </a:r>
          </a:p>
        </p:txBody>
      </p:sp>
      <p:pic>
        <p:nvPicPr>
          <p:cNvPr id="2" name="02 Новые Детские Песни 1 - Перемен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9324975" y="616585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26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61925" y="-36513"/>
            <a:ext cx="3141663" cy="7089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20_vladimir_shainskij_-_belochka_(alla_pugacheva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9144000" y="6308725"/>
            <a:ext cx="390525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141538" y="-36513"/>
            <a:ext cx="1974850" cy="2466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Журавлевич\Desktop\Белочка\a813c6427b91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92725" y="-1036638"/>
            <a:ext cx="1309688" cy="96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C:\Users\Журавлевич\Desktop\Белочка\fadb96883422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009900" y="-1579563"/>
            <a:ext cx="1069975" cy="154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 descr="C:\Users\Журавлевич\Desktop\Белочка\a1c8c7c9a0d2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9280525" y="5308600"/>
            <a:ext cx="806450" cy="154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6" descr="C:\Users\Журавлевич\Desktop\Белочка\a27dd572d330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-1404938" y="5154613"/>
            <a:ext cx="982663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201617">
            <a:off x="2890044" y="1905794"/>
            <a:ext cx="2216150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92950" y="2635250"/>
            <a:ext cx="1528763" cy="134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684213" y="-2043113"/>
            <a:ext cx="2906713" cy="204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97188" y="-1489075"/>
            <a:ext cx="1652587" cy="151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9"/>
          <p:cNvPicPr>
            <a:picLocks noChangeAspect="1" noChangeArrowheads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89750" y="-1641475"/>
            <a:ext cx="1765300" cy="182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1"/>
          <p:cNvPicPr>
            <a:picLocks noChangeAspect="1" noChangeArrowheads="1"/>
          </p:cNvPicPr>
          <p:nvPr/>
        </p:nvPicPr>
        <p:blipFill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44000" y="4548188"/>
            <a:ext cx="2144713" cy="231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2"/>
          <p:cNvPicPr>
            <a:picLocks noChangeAspect="1" noChangeArrowheads="1"/>
          </p:cNvPicPr>
          <p:nvPr/>
        </p:nvPicPr>
        <p:blipFill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376488" y="5734050"/>
            <a:ext cx="2214563" cy="141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4"/>
          <p:cNvPicPr>
            <a:picLocks noChangeAspect="1" noChangeArrowheads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9074743">
            <a:off x="4495800" y="-1598613"/>
            <a:ext cx="2206625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" descr="C:\Users\Журавлевич\Desktop\about-2.jp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-142875" y="-96838"/>
            <a:ext cx="9286875" cy="696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10"/>
          <p:cNvPicPr>
            <a:picLocks noChangeAspect="1" noChangeArrowheads="1"/>
          </p:cNvPicPr>
          <p:nvPr/>
        </p:nvPicPr>
        <p:blipFill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246068">
            <a:off x="3912394" y="-2258219"/>
            <a:ext cx="2563813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96296E-6 L 1.00417 -0.02107 " pathEditMode="relative" rAng="0" ptsTypes="AA">
                                      <p:cBhvr>
                                        <p:cTn id="9" dur="425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2" y="-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0417 -0.02107 L 1.00417 0.60902 " pathEditMode="relative" rAng="0" ptsTypes="AA">
                                      <p:cBhvr>
                                        <p:cTn id="12" dur="425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14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0417 0.60902 L 0.34271 0.24143 " pathEditMode="relative" rAng="0" ptsTypes="AA">
                                      <p:cBhvr>
                                        <p:cTn id="15" dur="425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1" y="-1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2750"/>
                            </p:stCondLst>
                            <p:childTnLst>
                              <p:par>
                                <p:cTn id="17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7.40741E-7 L 0.97778 0.0125 " pathEditMode="relative" rAng="0" ptsTypes="AA">
                                      <p:cBhvr>
                                        <p:cTn id="1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9" y="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6750"/>
                            </p:stCondLst>
                            <p:childTnLst>
                              <p:par>
                                <p:cTn id="20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-0.66146 -0.01922 " pathEditMode="relative" rAng="0" ptsTypes="AA">
                                      <p:cBhvr>
                                        <p:cTn id="2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1" y="-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750"/>
                            </p:stCondLst>
                            <p:childTnLst>
                              <p:par>
                                <p:cTn id="23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07407E-6 L 0.09375 0.91643 " pathEditMode="relative" rAng="0" ptsTypes="AA">
                                      <p:cBhvr>
                                        <p:cTn id="2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" y="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4750"/>
                            </p:stCondLst>
                            <p:childTnLst>
                              <p:par>
                                <p:cTn id="26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59259E-6 L 0.19115 0.98518 " pathEditMode="relative" rAng="0" ptsTypes="AA">
                                      <p:cBhvr>
                                        <p:cTn id="2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" y="4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875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9750"/>
                            </p:stCondLst>
                            <p:childTnLst>
                              <p:par>
                                <p:cTn id="33" presetID="2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07407E-6 C -3.88889E-6 0.12777 -0.05434 0.23217 -0.12048 0.23217 C -0.19826 0.23217 -0.22656 0.11597 -0.23836 0.04606 L -0.25052 -0.04676 C -0.26267 -0.11667 -0.29253 -0.23218 -0.38055 -0.23218 C -0.43698 -0.23218 -0.50086 -0.12871 -0.50086 4.07407E-6 C -0.50086 0.12777 -0.43698 0.23217 -0.38055 0.23217 C -0.29253 0.23217 -0.26267 0.11597 -0.25052 0.04606 L -0.23836 -0.04676 C -0.22656 -0.11667 -0.19826 -0.23218 -0.12048 -0.23218 C -0.05434 -0.23218 -3.88889E-6 -0.12871 -3.88889E-6 4.07407E-6 Z " pathEditMode="relative" rAng="0" ptsTypes="ffFffffFfff">
                                      <p:cBhvr>
                                        <p:cTn id="34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7750"/>
                            </p:stCondLst>
                            <p:childTnLst>
                              <p:par>
                                <p:cTn id="36" presetID="2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4.81481E-6 C 1.11022E-16 0.09306 -0.0526 0.16875 -0.11667 0.16875 C -0.19219 0.16875 -0.21944 0.0845 -0.2309 0.03357 L -0.24271 -0.03402 C -0.25451 -0.08472 -0.28351 -0.16851 -0.36875 -0.16851 C -0.42326 -0.16851 -0.48524 -0.09328 -0.48524 -4.81481E-6 C -0.48524 0.09306 -0.42326 0.16875 -0.36875 0.16875 C -0.28351 0.16875 -0.25451 0.0845 -0.24271 0.03357 L -0.2309 -0.03402 C -0.21944 -0.08472 -0.19219 -0.16851 -0.11667 -0.16851 C -0.0526 -0.16851 1.11022E-16 -0.09328 1.11022E-16 -4.81481E-6 Z " pathEditMode="relative" rAng="0" ptsTypes="ffFffffFfff">
                                      <p:cBhvr>
                                        <p:cTn id="37" dur="8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45750"/>
                            </p:stCondLst>
                            <p:childTnLst>
                              <p:par>
                                <p:cTn id="42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33333E-6 L -0.6427 -0.06968 " pathEditMode="relative" rAng="0" ptsTypes="AA">
                                      <p:cBhvr>
                                        <p:cTn id="43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1" y="-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975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0250"/>
                            </p:stCondLst>
                            <p:childTnLst>
                              <p:par>
                                <p:cTn id="4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59259E-6 C 0.02361 0.01042 0.04774 0.01019 0.07188 0.01667 C 0.10799 0.02639 0.14167 0.04606 0.17813 0.05417 C 0.19375 0.06806 0.21337 0.06852 0.23108 0.075 C 0.24149 0.0787 0.25226 0.08241 0.26233 0.0875 C 0.26667 0.08935 0.27049 0.09398 0.275 0.09583 C 0.29792 0.10509 0.28733 0.09491 0.30313 0.10417 C 0.31997 0.11389 0.3349 0.12338 0.35 0.1375 C 0.35608 0.14306 0.3625 0.14861 0.36875 0.15417 C 0.37188 0.15671 0.37795 0.16227 0.37795 0.16227 C 0.40382 0.21412 0.37622 0.16412 0.40608 0.20417 C 0.41997 0.22245 0.41198 0.21759 0.42188 0.2375 C 0.4309 0.25556 0.45 0.27894 0.45 0.30417 " pathEditMode="relative" ptsTypes="ffffffffffffA">
                                      <p:cBhvr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5250"/>
                            </p:stCondLst>
                            <p:childTnLst>
                              <p:par>
                                <p:cTn id="5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5 0.30416 C 0.46944 0.26551 0.52708 0.29051 0.55 0.29166 C 0.57274 0.30185 0.56233 0.29791 0.58125 0.30416 C 0.5934 0.31504 0.60295 0.31365 0.61563 0.32083 C 0.61997 0.32338 0.62378 0.32708 0.62813 0.32916 C 0.63611 0.3331 0.64236 0.3324 0.65 0.3375 C 0.67153 0.35185 0.64583 0.34143 0.67188 0.35 C 0.68438 0.36666 0.69688 0.38333 0.70938 0.4 C 0.71354 0.40555 0.72188 0.41666 0.72188 0.41666 C 0.72292 0.42083 0.72378 0.42523 0.725 0.42916 C 0.72691 0.43495 0.72969 0.44004 0.73125 0.44583 C 0.73993 0.47662 0.72795 0.44977 0.74063 0.475 C 0.75087 0.52939 0.75122 0.5618 0.74375 0.62893 C 0.74271 0.63912 0.73542 0.64583 0.73125 0.65416 C 0.72708 0.6625 0.71927 0.66643 0.7125 0.67083 C 0.70503 0.67592 0.69844 0.68356 0.69063 0.6875 C 0.68264 0.69143 0.67378 0.69213 0.66563 0.69583 C 0.6625 0.69722 0.6592 0.69814 0.65625 0.7 C 0.65295 0.70231 0.64688 0.70833 0.64688 0.70833 " pathEditMode="relative" ptsTypes="ffffffffffffffffffA">
                                      <p:cBhvr>
                                        <p:cTn id="5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60250"/>
                            </p:stCondLst>
                            <p:childTnLst>
                              <p:par>
                                <p:cTn id="5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4687 0.70856 C 0.64375 0.7044 0.64131 0.69907 0.6375 0.69606 C 0.63385 0.69329 0.62899 0.69398 0.625 0.6919 C 0.61545 0.68704 0.60607 0.68125 0.59687 0.67523 C 0.57864 0.66296 0.59652 0.66967 0.57812 0.66273 C 0.57395 0.66111 0.56979 0.66018 0.56562 0.65856 C 0.55937 0.65602 0.54687 0.65023 0.54687 0.65023 C 0.5125 0.65162 0.47812 0.65116 0.44375 0.6544 C 0.42152 0.65648 0.37517 0.68009 0.35312 0.6919 C 0.34253 0.71319 0.35243 0.69768 0.33437 0.71273 C 0.32361 0.72153 0.321 0.72639 0.3125 0.73773 C 0.30538 0.76597 0.31475 0.73171 0.3 0.77106 C 0.296 0.78171 0.29461 0.79375 0.29062 0.8044 C 0.27569 0.84398 0.29427 0.77731 0.27812 0.8419 C 0.2769 0.84676 0.27343 0.84977 0.27187 0.8544 C 0.26666 0.86991 0.26336 0.88819 0.25937 0.9044 C 0.25833 0.90856 0.25729 0.91273 0.25625 0.9169 C 0.2552 0.92106 0.25312 0.9294 0.25312 0.9294 C 0.24965 0.9669 0.25 0.95162 0.25 0.97523 " pathEditMode="relative" ptsTypes="ffffffffffffffffffA">
                                      <p:cBhvr>
                                        <p:cTn id="5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65250"/>
                            </p:stCondLst>
                            <p:childTnLst>
                              <p:par>
                                <p:cTn id="5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 0.97523 C 0.26823 0.95092 0.29115 0.94583 0.31563 0.93773 C 0.37813 0.93912 0.44063 0.93935 0.50313 0.94189 C 0.54115 0.94328 0.57813 0.95717 0.61563 0.96273 C 0.62274 0.96597 0.63056 0.96712 0.6375 0.97106 C 0.66771 0.98842 0.62344 0.97152 0.65938 0.98356 C 0.67622 0.99861 0.69722 1.00185 0.71563 1.01273 C 0.7191 1.01481 0.72153 1.01898 0.725 1.02106 C 0.75087 1.03634 0.73715 1.0206 0.75 1.03773 " pathEditMode="relative" ptsTypes="ffffffffA">
                                      <p:cBhvr>
                                        <p:cTn id="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250"/>
                            </p:stCondLst>
                            <p:childTnLst>
                              <p:par>
                                <p:cTn id="6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5 1.03773 C 0.73888 0.99329 0.75069 1.02824 0.73437 1.00023 C 0.7177 0.97176 0.71128 0.95046 0.6875 0.9294 C 0.67708 0.90857 0.68437 0.91968 0.6625 0.90023 C 0.65763 0.89584 0.65468 0.88843 0.65 0.88357 C 0.63611 0.86875 0.6309 0.86898 0.61875 0.8544 C 0.6059 0.83912 0.59531 0.82176 0.58437 0.8044 C 0.58194 0.80046 0.58072 0.79537 0.57812 0.7919 C 0.57552 0.78843 0.57152 0.78681 0.56875 0.78357 C 0.56215 0.7757 0.55625 0.7669 0.55 0.75857 C 0.54635 0.75371 0.54114 0.75093 0.5375 0.74607 C 0.53489 0.74259 0.53385 0.73704 0.53125 0.73357 C 0.5269 0.72778 0.51423 0.72014 0.50937 0.7169 C 0.49861 0.69537 0.48368 0.68658 0.46875 0.67107 C 0.46406 0.66621 0.46111 0.65903 0.45625 0.6544 C 0.45364 0.65185 0.44982 0.65232 0.44687 0.65023 C 0.43697 0.64283 0.42951 0.63009 0.41875 0.62523 C 0.41562 0.62384 0.41232 0.62315 0.40937 0.62107 C 0.40277 0.61621 0.39791 0.60625 0.39062 0.6044 C 0.37083 0.59908 0.3802 0.60185 0.3625 0.59607 C 0.34618 0.58148 0.32829 0.57732 0.30937 0.57107 C 0.25173 0.55185 0.19774 0.5544 0.1375 0.5544 " pathEditMode="relative" ptsTypes="fffffffffffffffffffffA">
                                      <p:cBhvr>
                                        <p:cTn id="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75250"/>
                            </p:stCondLst>
                            <p:childTnLst>
                              <p:par>
                                <p:cTn id="7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75750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76750"/>
                            </p:stCondLst>
                            <p:childTnLst>
                              <p:par>
                                <p:cTn id="84" presetID="2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85185E-6 C -2.77778E-6 -0.07246 0.05 -0.13195 0.11129 -0.13195 L 0.36875 -0.13195 C 0.43004 -0.13195 0.48021 -0.07246 0.48021 1.85185E-6 L 0.48021 0.30069 C 0.48021 0.37338 0.43004 0.43495 0.36875 0.43495 L 0.11129 0.43495 C 0.05 0.43495 -2.77778E-6 0.37338 -2.77778E-6 0.30069 Z " pathEditMode="relative" rAng="0" ptsTypes="fFfFfFff">
                                      <p:cBhvr>
                                        <p:cTn id="85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" y="1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82750"/>
                            </p:stCondLst>
                            <p:childTnLst>
                              <p:par>
                                <p:cTn id="87" presetID="2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0.0088 C -2.77778E-6 -0.08218 0.05 -0.14213 0.11129 -0.14213 L 0.36875 -0.14213 C 0.43004 -0.14213 0.48021 -0.08218 0.48021 -0.0088 L 0.48021 0.29468 C 0.48021 0.36806 0.43004 0.43056 0.36875 0.43056 L 0.11129 0.43056 C 0.05 0.43056 -2.77778E-6 0.36806 -2.77778E-6 0.29468 Z " pathEditMode="relative" rAng="0" ptsTypes="fFfFfFff">
                                      <p:cBhvr>
                                        <p:cTn id="88" dur="6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" y="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88750"/>
                            </p:stCondLst>
                            <p:childTnLst>
                              <p:par>
                                <p:cTn id="90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7.40741E-7 L -0.22066 0.03148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" y="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90750"/>
                            </p:stCondLst>
                            <p:childTnLst>
                              <p:par>
                                <p:cTn id="9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91250"/>
                            </p:stCondLst>
                            <p:childTnLst>
                              <p:par>
                                <p:cTn id="97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-0.02518 0.94259 " pathEditMode="relative" rAng="0" ptsTypes="AA">
                                      <p:cBhvr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4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94250"/>
                            </p:stCondLst>
                            <p:childTnLst>
                              <p:par>
                                <p:cTn id="100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96296E-6 L -0.70382 -0.53125 " pathEditMode="relative" rAng="0" ptsTypes="AA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" y="-2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97250"/>
                            </p:stCondLst>
                            <p:childTnLst>
                              <p:par>
                                <p:cTn id="103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1.48148E-6 L -0.03507 0.92153 " pathEditMode="relative" rAng="0" ptsTypes="AA">
                                      <p:cBhvr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" y="4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100250"/>
                            </p:stCondLst>
                            <p:childTnLst>
                              <p:par>
                                <p:cTn id="106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7 L 1.00105 -0.76458 " pathEditMode="relative" rAng="0" ptsTypes="AA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" y="-3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03250"/>
                            </p:stCondLst>
                            <p:childTnLst>
                              <p:par>
                                <p:cTn id="109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22222E-6 L -0.0099 0.65093 " pathEditMode="relative" rAng="0" ptsTypes="AA">
                                      <p:cBhvr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3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106250"/>
                            </p:stCondLst>
                            <p:childTnLst>
                              <p:par>
                                <p:cTn id="112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518 0.94259 L -0.19063 0.50139 " pathEditMode="relative" rAng="0" ptsTypes="AA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" y="-221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0382 -0.53125 L -0.9007 -0.44722 " pathEditMode="relative" rAng="0" ptsTypes="AA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" y="42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507 0.92153 L -0.64132 0.48055 " pathEditMode="relative" rAng="0" ptsTypes="AA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" y="-221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0105 -0.76458 L 0.35521 -0.55463 " pathEditMode="relative" rAng="0" ptsTypes="AA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3" y="105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9 0.65093 L -0.38802 0.50394 " pathEditMode="relative" rAng="0" ptsTypes="AA">
                                      <p:cBhvr>
                                        <p:cTn id="1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" y="-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afterGroup">
                            <p:stCondLst>
                              <p:cond delay="109250"/>
                            </p:stCondLst>
                            <p:childTnLst>
                              <p:par>
                                <p:cTn id="1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109750"/>
                            </p:stCondLst>
                            <p:childTnLst>
                              <p:par>
                                <p:cTn id="139" presetID="5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81481E-6 C -0.06597 0.03564 -0.11493 0.1243 -0.11493 0.19467 C -0.11493 0.25902 -0.06701 0.30671 -0.00295 0.30671 C 0.06094 0.30671 0.11493 0.25902 0.11493 0.19467 C 0.11493 0.1243 0.05903 0.10648 -0.00503 0.153 C -0.06805 0.20578 -0.11493 0.29444 -0.11493 0.35995 C -0.11493 0.42407 -0.06597 0.47731 -0.00295 0.47731 C 0.06094 0.47731 0.11493 0.42407 0.11493 0.35995 C 0.11493 0.29444 0.05903 0.27662 -0.00399 0.32453 C -0.06805 0.37083 -0.11493 0.45949 -0.11493 0.52361 C -0.11493 0.59467 -0.06597 0.64791 -0.00208 0.64791 C 0.06094 0.64791 0.11493 0.59467 0.11493 0.52361 C 0.11493 0.46504 0.05903 0.44722 -0.00399 0.48958 C -0.06701 0.53587 -0.11493 0.63009 -0.11493 0.6956 C -0.11493 0.75949 -0.06493 0.81273 -0.00208 0.81273 C 0.06302 0.81273 0.11493 0.75949 0.11493 0.6956 C 0.11493 0.63009 0.06007 0.6125 -0.00295 0.66018 C -0.06597 0.70625 -0.11493 0.79513 -0.11493 0.86041 C -0.11493 0.93148 -0.06493 0.978 -0.00104 0.978 C 0.06302 0.978 0.11493 0.92476 0.11493 0.86041 C 0.11493 0.79513 0.06007 0.77731 -0.00295 0.825 C -0.06597 0.87152 -0.11493 0.96574 -0.11493 1.02569 C -0.11493 1.08981 -0.06406 1.14305 -0.00104 1.14305 C 0.06302 1.14305 0.11493 1.08981 0.11493 1.02569 C 0.11493 0.96574 0.06094 0.9493 -0.00295 0.99027 C -0.06597 1.03657 -0.11493 1.13078 -0.11493 1.19629 C -0.11493 1.25486 -0.06406 1.31365 -1.94444E-6 1.31365 C 0.06406 1.31365 0.11493 1.26041 0.11493 1.19629 C 0.11493 1.13078 0.06094 1.11296 -0.00208 1.16064 C -0.06493 1.20856 -0.11597 1.29583 -0.11493 1.36134 C -0.11406 1.42523 -0.06406 1.47314 -1.94444E-6 1.47314 C 0.06406 1.47314 0.11493 1.42013 0.11493 1.35578 C 0.11493 1.29583 0.06302 1.27824 -1.94444E-6 1.33125 " pathEditMode="relative" rAng="0" ptsTypes="fffffffffffffffffffffffffffffffff">
                                      <p:cBhvr>
                                        <p:cTn id="140" dur="1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7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119750"/>
                            </p:stCondLst>
                            <p:childTnLst>
                              <p:par>
                                <p:cTn id="1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1"/>
          <p:cNvSpPr>
            <a:spLocks noChangeArrowheads="1"/>
          </p:cNvSpPr>
          <p:nvPr/>
        </p:nvSpPr>
        <p:spPr bwMode="auto">
          <a:xfrm>
            <a:off x="1547813" y="115888"/>
            <a:ext cx="6192837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i="1">
                <a:latin typeface="Times New Roman" pitchFamily="18" charset="0"/>
                <a:cs typeface="Times New Roman" pitchFamily="18" charset="0"/>
              </a:rPr>
              <a:t>Арабский халифат</a:t>
            </a: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395288" y="1052513"/>
            <a:ext cx="85852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Times New Roman" pitchFamily="18" charset="0"/>
                <a:cs typeface="Times New Roman" pitchFamily="18" charset="0"/>
              </a:rPr>
              <a:t>Халифы – «заместители пророка» - </a:t>
            </a:r>
          </a:p>
          <a:p>
            <a:r>
              <a:rPr lang="ru-RU" sz="2800">
                <a:latin typeface="Times New Roman" pitchFamily="18" charset="0"/>
                <a:cs typeface="Times New Roman" pitchFamily="18" charset="0"/>
              </a:rPr>
              <a:t>                                                       правители государства</a:t>
            </a:r>
          </a:p>
        </p:txBody>
      </p:sp>
      <p:pic>
        <p:nvPicPr>
          <p:cNvPr id="12291" name="Picture 3" descr="C:\Users\Антон\Desktop\Арабский халифат\халиф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700213"/>
            <a:ext cx="4154487" cy="483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4618038" y="3621088"/>
            <a:ext cx="412115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п.4 – выписать и показать на карте завоёванные территории</a:t>
            </a:r>
          </a:p>
        </p:txBody>
      </p:sp>
      <p:pic>
        <p:nvPicPr>
          <p:cNvPr id="12290" name="Picture 2" descr="C:\Users\Антон\Desktop\Арабский халифат\2009-11-27_01052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711200"/>
            <a:ext cx="8488363" cy="589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1"/>
          <p:cNvSpPr>
            <a:spLocks noChangeArrowheads="1"/>
          </p:cNvSpPr>
          <p:nvPr/>
        </p:nvSpPr>
        <p:spPr bwMode="auto">
          <a:xfrm>
            <a:off x="125413" y="239713"/>
            <a:ext cx="83534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Каковы причины успехов арабов?</a:t>
            </a: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277813" y="908050"/>
            <a:ext cx="83534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ru-RU" sz="2800">
                <a:latin typeface="Times New Roman" pitchFamily="18" charset="0"/>
                <a:cs typeface="Times New Roman" pitchFamily="18" charset="0"/>
              </a:rPr>
              <a:t>Войны между Ираном и Византией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2800">
                <a:latin typeface="Times New Roman" pitchFamily="18" charset="0"/>
                <a:cs typeface="Times New Roman" pitchFamily="18" charset="0"/>
              </a:rPr>
              <a:t>Многочисленность войска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2800">
                <a:latin typeface="Times New Roman" pitchFamily="18" charset="0"/>
                <a:cs typeface="Times New Roman" pitchFamily="18" charset="0"/>
              </a:rPr>
              <a:t>Оружие, заимствованное у покорённых народов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2800">
                <a:latin typeface="Times New Roman" pitchFamily="18" charset="0"/>
                <a:cs typeface="Times New Roman" pitchFamily="18" charset="0"/>
              </a:rPr>
              <a:t>Идея джихада – священной борьбы с неверными</a:t>
            </a:r>
          </a:p>
        </p:txBody>
      </p:sp>
      <p:pic>
        <p:nvPicPr>
          <p:cNvPr id="16388" name="Picture 2" descr="C:\Users\Антон\Desktop\Арабский халифат\67c52fe6d9f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73675" y="1989138"/>
            <a:ext cx="3870325" cy="515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3" descr="C:\Users\Антон\Desktop\Арабский халифат\Рисунок1.jpg"/>
          <p:cNvPicPr>
            <a:picLocks noChangeAspect="1" noChangeArrowheads="1"/>
          </p:cNvPicPr>
          <p:nvPr/>
        </p:nvPicPr>
        <p:blipFill>
          <a:blip r:embed="rId3"/>
          <a:srcRect l="4498" t="2559" r="2654" b="3265"/>
          <a:stretch>
            <a:fillRect/>
          </a:stretch>
        </p:blipFill>
        <p:spPr bwMode="auto">
          <a:xfrm>
            <a:off x="446088" y="3141663"/>
            <a:ext cx="4710112" cy="336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1"/>
          <p:cNvSpPr>
            <a:spLocks noChangeArrowheads="1"/>
          </p:cNvSpPr>
          <p:nvPr/>
        </p:nvSpPr>
        <p:spPr bwMode="auto">
          <a:xfrm>
            <a:off x="4556125" y="176213"/>
            <a:ext cx="3311525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>
                <a:latin typeface="Times New Roman" pitchFamily="18" charset="0"/>
                <a:cs typeface="Times New Roman" pitchFamily="18" charset="0"/>
              </a:rPr>
              <a:t>VII</a:t>
            </a:r>
            <a:r>
              <a:rPr lang="ru-RU" sz="2800">
                <a:latin typeface="Times New Roman" pitchFamily="18" charset="0"/>
                <a:cs typeface="Times New Roman" pitchFamily="18" charset="0"/>
              </a:rPr>
              <a:t> в. - создание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2800">
                <a:latin typeface="Times New Roman" pitchFamily="18" charset="0"/>
                <a:cs typeface="Times New Roman" pitchFamily="18" charset="0"/>
              </a:rPr>
              <a:t>IX</a:t>
            </a:r>
            <a:r>
              <a:rPr lang="ru-RU" sz="2800">
                <a:latin typeface="Times New Roman" pitchFamily="18" charset="0"/>
                <a:cs typeface="Times New Roman" pitchFamily="18" charset="0"/>
              </a:rPr>
              <a:t> в. – расцвет</a:t>
            </a:r>
          </a:p>
          <a:p>
            <a:r>
              <a:rPr lang="ru-RU" sz="2800">
                <a:latin typeface="Times New Roman" pitchFamily="18" charset="0"/>
                <a:cs typeface="Times New Roman" pitchFamily="18" charset="0"/>
              </a:rPr>
              <a:t>Конец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IX</a:t>
            </a:r>
            <a:r>
              <a:rPr lang="ru-RU" sz="2800">
                <a:latin typeface="Times New Roman" pitchFamily="18" charset="0"/>
                <a:cs typeface="Times New Roman" pitchFamily="18" charset="0"/>
              </a:rPr>
              <a:t> в. - распад</a:t>
            </a:r>
          </a:p>
        </p:txBody>
      </p:sp>
      <p:sp>
        <p:nvSpPr>
          <p:cNvPr id="17411" name="Прямоугольник 2"/>
          <p:cNvSpPr>
            <a:spLocks noChangeArrowheads="1"/>
          </p:cNvSpPr>
          <p:nvPr/>
        </p:nvSpPr>
        <p:spPr bwMode="auto">
          <a:xfrm>
            <a:off x="396875" y="484188"/>
            <a:ext cx="39608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i="1">
                <a:latin typeface="Times New Roman" pitchFamily="18" charset="0"/>
                <a:cs typeface="Times New Roman" pitchFamily="18" charset="0"/>
              </a:rPr>
              <a:t>Арабский халифат</a:t>
            </a:r>
          </a:p>
        </p:txBody>
      </p:sp>
      <p:pic>
        <p:nvPicPr>
          <p:cNvPr id="17412" name="Picture 3" descr="C:\Users\Антон\Desktop\Арабский халифат\arab7-9v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562100"/>
            <a:ext cx="7567613" cy="510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2"/>
          <p:cNvSpPr>
            <a:spLocks noChangeArrowheads="1"/>
          </p:cNvSpPr>
          <p:nvPr/>
        </p:nvSpPr>
        <p:spPr bwMode="auto">
          <a:xfrm>
            <a:off x="1547813" y="115888"/>
            <a:ext cx="6192837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i="1">
                <a:latin typeface="Times New Roman" pitchFamily="18" charset="0"/>
                <a:cs typeface="Times New Roman" pitchFamily="18" charset="0"/>
              </a:rPr>
              <a:t>Арабский халифат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36550" y="747713"/>
            <a:ext cx="5681663" cy="138588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Причины распада: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восстания покорённых народов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усиление правителей провинций</a:t>
            </a:r>
          </a:p>
        </p:txBody>
      </p:sp>
      <p:pic>
        <p:nvPicPr>
          <p:cNvPr id="18436" name="Picture 2" descr="C:\Users\Антон\Desktop\Арабский халифат\Арабский халифат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2181225"/>
            <a:ext cx="6337300" cy="454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239</Words>
  <Application>Microsoft Office PowerPoint</Application>
  <PresentationFormat>Экран (4:3)</PresentationFormat>
  <Paragraphs>58</Paragraphs>
  <Slides>19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Calibri</vt:lpstr>
      <vt:lpstr>Arial</vt:lpstr>
      <vt:lpstr>Georgia</vt:lpstr>
      <vt:lpstr>Times New Roman</vt:lpstr>
      <vt:lpstr>Wingdings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Customer</dc:creator>
  <cp:lastModifiedBy>frmaster</cp:lastModifiedBy>
  <cp:revision>34</cp:revision>
  <dcterms:created xsi:type="dcterms:W3CDTF">2011-12-07T18:54:47Z</dcterms:created>
  <dcterms:modified xsi:type="dcterms:W3CDTF">2013-04-16T07:24:20Z</dcterms:modified>
</cp:coreProperties>
</file>