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65" r:id="rId3"/>
    <p:sldId id="258" r:id="rId4"/>
    <p:sldId id="259" r:id="rId5"/>
    <p:sldId id="278" r:id="rId6"/>
    <p:sldId id="277" r:id="rId7"/>
    <p:sldId id="283" r:id="rId8"/>
    <p:sldId id="284" r:id="rId9"/>
    <p:sldId id="276" r:id="rId10"/>
    <p:sldId id="308" r:id="rId11"/>
    <p:sldId id="309" r:id="rId12"/>
    <p:sldId id="306" r:id="rId13"/>
    <p:sldId id="310" r:id="rId14"/>
    <p:sldId id="311" r:id="rId15"/>
    <p:sldId id="312" r:id="rId16"/>
    <p:sldId id="313" r:id="rId17"/>
    <p:sldId id="279" r:id="rId18"/>
    <p:sldId id="300" r:id="rId19"/>
    <p:sldId id="314" r:id="rId20"/>
    <p:sldId id="289" r:id="rId21"/>
    <p:sldId id="307" r:id="rId22"/>
    <p:sldId id="260" r:id="rId23"/>
    <p:sldId id="321" r:id="rId24"/>
    <p:sldId id="322" r:id="rId25"/>
    <p:sldId id="323" r:id="rId26"/>
    <p:sldId id="324" r:id="rId27"/>
    <p:sldId id="298" r:id="rId28"/>
    <p:sldId id="261" r:id="rId29"/>
    <p:sldId id="304" r:id="rId30"/>
    <p:sldId id="302" r:id="rId31"/>
    <p:sldId id="262" r:id="rId32"/>
    <p:sldId id="326" r:id="rId33"/>
    <p:sldId id="271" r:id="rId34"/>
    <p:sldId id="303" r:id="rId35"/>
    <p:sldId id="266" r:id="rId36"/>
    <p:sldId id="269" r:id="rId37"/>
    <p:sldId id="285" r:id="rId38"/>
    <p:sldId id="270" r:id="rId39"/>
    <p:sldId id="272" r:id="rId40"/>
    <p:sldId id="263" r:id="rId41"/>
    <p:sldId id="317" r:id="rId42"/>
    <p:sldId id="318" r:id="rId43"/>
    <p:sldId id="316" r:id="rId44"/>
    <p:sldId id="315" r:id="rId45"/>
    <p:sldId id="319" r:id="rId46"/>
    <p:sldId id="268" r:id="rId47"/>
    <p:sldId id="287" r:id="rId48"/>
    <p:sldId id="286" r:id="rId49"/>
    <p:sldId id="264" r:id="rId50"/>
    <p:sldId id="328" r:id="rId51"/>
    <p:sldId id="329" r:id="rId52"/>
    <p:sldId id="320" r:id="rId53"/>
    <p:sldId id="330" r:id="rId54"/>
    <p:sldId id="331" r:id="rId55"/>
    <p:sldId id="327" r:id="rId56"/>
    <p:sldId id="325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49" autoAdjust="0"/>
    <p:restoredTop sz="94660"/>
  </p:normalViewPr>
  <p:slideViewPr>
    <p:cSldViewPr>
      <p:cViewPr varScale="1">
        <p:scale>
          <a:sx n="66" d="100"/>
          <a:sy n="66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0353D06-86E2-42AF-8CA9-5764FD3E433B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F9153D-B2AE-438A-BAA0-53F81540F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8680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2CD010-099B-4378-A17F-4208B5B50B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4A8D12-C4DD-4241-8186-08225FB82C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30B82-6672-41F8-8EDD-3D71FDB3AF03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A2DE-E4F0-40E0-AD0C-3B5677945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8E38A-CCC2-4E4F-81E8-88A38997DA57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47CA4-F34D-4778-B930-08B1B16C2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9E737-2110-45E3-BE3D-7B33CAABF230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98A1A-59ED-4E14-B97D-52183E3D9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CA897-8B39-4C5C-8DA9-6DF16FE08765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E73E-ED7B-45DA-BF25-E826E1901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3F5B-1D5E-407E-A4DA-5846EFA00F88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4596-3166-4764-9935-03B89796C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5068A-51B0-40D2-9879-5DDA56A2D4D3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5846-438B-4DE6-921C-373921C96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5737-2DD7-4674-A347-126F81C8E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9B2A3-D169-42C9-9AFC-2430AE0262CB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7C91E-2718-430E-BD30-78DC1B746771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BC408-313D-43CE-8B07-610444244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CEF1-410C-4B3B-A9F3-8646E24ADA0E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4F99-6CEB-40DE-9DB4-9E322E39F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9344-E707-4D01-8F0D-0C0DD799FD83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6F35B-B728-40D9-BB2D-79D7F57C8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D48DB-A614-4E23-AF06-E92F6944A0D0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1A33B-0FBD-4DDF-85A5-7803E4A78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0EE8E01-0F22-49A2-B637-BB087E0FAF83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15E2DA1-F3C7-4810-9D51-75A31BCE3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cd25d4335cd856acd66e90c8fe5ac525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39.xml"/><Relationship Id="rId7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4.xml"/><Relationship Id="rId4" Type="http://schemas.openxmlformats.org/officeDocument/2006/relationships/slide" Target="slide49.xml"/><Relationship Id="rId9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" Type="http://schemas.openxmlformats.org/officeDocument/2006/relationships/image" Target="../media/image32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slide" Target="slide35.xml"/><Relationship Id="rId17" Type="http://schemas.openxmlformats.org/officeDocument/2006/relationships/slide" Target="slide31.xml"/><Relationship Id="rId25" Type="http://schemas.openxmlformats.org/officeDocument/2006/relationships/slide" Target="slide33.xml"/><Relationship Id="rId2" Type="http://schemas.openxmlformats.org/officeDocument/2006/relationships/slide" Target="slide2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image" Target="../media/image36.png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slide" Target="slide36.xml"/><Relationship Id="rId23" Type="http://schemas.openxmlformats.org/officeDocument/2006/relationships/image" Target="../media/image43.png"/><Relationship Id="rId10" Type="http://schemas.openxmlformats.org/officeDocument/2006/relationships/slide" Target="slide29.xml"/><Relationship Id="rId19" Type="http://schemas.openxmlformats.org/officeDocument/2006/relationships/slide" Target="slide37.xml"/><Relationship Id="rId4" Type="http://schemas.openxmlformats.org/officeDocument/2006/relationships/slide" Target="slide32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slide" Target="slide38.xml"/><Relationship Id="rId27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8.jpeg"/><Relationship Id="rId3" Type="http://schemas.openxmlformats.org/officeDocument/2006/relationships/image" Target="../media/image62.jpeg"/><Relationship Id="rId7" Type="http://schemas.openxmlformats.org/officeDocument/2006/relationships/slide" Target="slide42.xml"/><Relationship Id="rId12" Type="http://schemas.openxmlformats.org/officeDocument/2006/relationships/image" Target="../media/image67.jpeg"/><Relationship Id="rId17" Type="http://schemas.openxmlformats.org/officeDocument/2006/relationships/slide" Target="slide2.xml"/><Relationship Id="rId2" Type="http://schemas.openxmlformats.org/officeDocument/2006/relationships/slide" Target="slide44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slide" Target="slide43.xml"/><Relationship Id="rId5" Type="http://schemas.openxmlformats.org/officeDocument/2006/relationships/image" Target="../media/image63.jpeg"/><Relationship Id="rId15" Type="http://schemas.openxmlformats.org/officeDocument/2006/relationships/slide" Target="slide40.xml"/><Relationship Id="rId10" Type="http://schemas.openxmlformats.org/officeDocument/2006/relationships/image" Target="../media/image66.jpeg"/><Relationship Id="rId4" Type="http://schemas.openxmlformats.org/officeDocument/2006/relationships/slide" Target="slide45.xml"/><Relationship Id="rId9" Type="http://schemas.openxmlformats.org/officeDocument/2006/relationships/slide" Target="slide41.xml"/><Relationship Id="rId1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2.xml"/><Relationship Id="rId18" Type="http://schemas.openxmlformats.org/officeDocument/2006/relationships/slide" Target="slide16.xml"/><Relationship Id="rId3" Type="http://schemas.openxmlformats.org/officeDocument/2006/relationships/slide" Target="slide5.xml"/><Relationship Id="rId21" Type="http://schemas.openxmlformats.org/officeDocument/2006/relationships/slide" Target="slide2.xml"/><Relationship Id="rId7" Type="http://schemas.openxmlformats.org/officeDocument/2006/relationships/slide" Target="slide10.xml"/><Relationship Id="rId12" Type="http://schemas.openxmlformats.org/officeDocument/2006/relationships/slide" Target="slide18.xml"/><Relationship Id="rId17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slide" Target="slide13.xml"/><Relationship Id="rId10" Type="http://schemas.openxmlformats.org/officeDocument/2006/relationships/slide" Target="slide17.xml"/><Relationship Id="rId19" Type="http://schemas.openxmlformats.org/officeDocument/2006/relationships/slide" Target="slide22.xml"/><Relationship Id="rId4" Type="http://schemas.openxmlformats.org/officeDocument/2006/relationships/slide" Target="slide6.xml"/><Relationship Id="rId9" Type="http://schemas.openxmlformats.org/officeDocument/2006/relationships/slide" Target="slide20.xml"/><Relationship Id="rId14" Type="http://schemas.openxmlformats.org/officeDocument/2006/relationships/slide" Target="slide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G:\Михаил Савицкий\4.jpg"/>
          <p:cNvPicPr>
            <a:picLocks noChangeAspect="1" noChangeArrowheads="1"/>
          </p:cNvPicPr>
          <p:nvPr/>
        </p:nvPicPr>
        <p:blipFill>
          <a:blip r:embed="rId3"/>
          <a:srcRect l="3712"/>
          <a:stretch>
            <a:fillRect/>
          </a:stretch>
        </p:blipFill>
        <p:spPr bwMode="auto">
          <a:xfrm>
            <a:off x="642938" y="642938"/>
            <a:ext cx="3706812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2428875" y="0"/>
            <a:ext cx="521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onstantia" pitchFamily="18" charset="0"/>
              </a:rPr>
              <a:t>Национальная библиотека Беларуси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4357688" y="2428875"/>
            <a:ext cx="478631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>
              <a:latin typeface="Constantia" pitchFamily="18" charset="0"/>
            </a:endParaRPr>
          </a:p>
          <a:p>
            <a:pPr algn="ctr"/>
            <a:r>
              <a:rPr lang="ru-RU" sz="2800">
                <a:latin typeface="Constantia" pitchFamily="18" charset="0"/>
              </a:rPr>
              <a:t>к 95-летию со дня рождения народного художника Беларуси </a:t>
            </a:r>
          </a:p>
          <a:p>
            <a:endParaRPr lang="ru-RU" sz="2800" i="1">
              <a:latin typeface="Constantia" pitchFamily="18" charset="0"/>
            </a:endParaRPr>
          </a:p>
          <a:p>
            <a:pPr algn="ctr"/>
            <a:r>
              <a:rPr lang="ru-RU" sz="2800" b="1" i="1">
                <a:solidFill>
                  <a:schemeClr val="tx2"/>
                </a:solidFill>
                <a:latin typeface="Constantia" pitchFamily="18" charset="0"/>
              </a:rPr>
              <a:t>Михаила Андреевича Савицкого </a:t>
            </a:r>
          </a:p>
          <a:p>
            <a:pPr algn="ctr"/>
            <a:r>
              <a:rPr lang="ru-RU" sz="2800" i="1">
                <a:latin typeface="Constantia" pitchFamily="18" charset="0"/>
              </a:rPr>
              <a:t>(1922–2010)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7643813" y="60007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4429125" y="928688"/>
            <a:ext cx="45005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chemeClr val="tx2"/>
                </a:solidFill>
                <a:latin typeface="Constantia" pitchFamily="18" charset="0"/>
              </a:rPr>
              <a:t>Исповедь   мужества и любви</a:t>
            </a:r>
          </a:p>
          <a:p>
            <a:pPr algn="ctr"/>
            <a:endParaRPr lang="ru-RU" sz="3600" b="1" i="1">
              <a:solidFill>
                <a:schemeClr val="tx2"/>
              </a:solidFill>
              <a:latin typeface="Constantia" pitchFamily="18" charset="0"/>
            </a:endParaRPr>
          </a:p>
        </p:txBody>
      </p:sp>
      <p:pic>
        <p:nvPicPr>
          <p:cNvPr id="8" name="cd25d4335cd856acd66e90c8fe5ac52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35600" y="6021388"/>
            <a:ext cx="3571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425" y="760413"/>
            <a:ext cx="613251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571875" y="285750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Хлебы. 1968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956550" y="6092825"/>
            <a:ext cx="936625" cy="45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315913" y="6462713"/>
            <a:ext cx="3798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836613"/>
            <a:ext cx="8212138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071813" y="285750"/>
            <a:ext cx="3214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Поле. 1974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451725" y="5805488"/>
            <a:ext cx="962025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411163" y="6188075"/>
            <a:ext cx="4052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:\Міхаіл Савіцкі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836613"/>
            <a:ext cx="6065838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3286125" y="285750"/>
            <a:ext cx="3194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Поздние груши. 1983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956550" y="5884863"/>
            <a:ext cx="93662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07950" y="6365875"/>
            <a:ext cx="4435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 l="2257" t="-710" b="1686"/>
          <a:stretch>
            <a:fillRect/>
          </a:stretch>
        </p:blipFill>
        <p:spPr bwMode="auto">
          <a:xfrm>
            <a:off x="2046288" y="981075"/>
            <a:ext cx="5280025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714500" y="285750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Николай Коперник и Франциск Скорина.1990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812088" y="6021388"/>
            <a:ext cx="1008062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179388" y="6400800"/>
            <a:ext cx="4508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785813"/>
            <a:ext cx="23876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t="1949"/>
          <a:stretch>
            <a:fillRect/>
          </a:stretch>
        </p:blipFill>
        <p:spPr bwMode="auto">
          <a:xfrm>
            <a:off x="4857750" y="1143000"/>
            <a:ext cx="3281363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1000125" y="28575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Максим Богданович. 2007</a:t>
            </a:r>
          </a:p>
        </p:txBody>
      </p:sp>
      <p:sp>
        <p:nvSpPr>
          <p:cNvPr id="28676" name="Прямоугольник 2"/>
          <p:cNvSpPr>
            <a:spLocks noChangeArrowheads="1"/>
          </p:cNvSpPr>
          <p:nvPr/>
        </p:nvSpPr>
        <p:spPr bwMode="auto">
          <a:xfrm>
            <a:off x="4211638" y="4048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Янка Купала с Владиславой Францевной Станкевич (Луцевич). 1986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524750" y="6284913"/>
            <a:ext cx="1079500" cy="384175"/>
          </a:xfrm>
          <a:prstGeom prst="rightArrow">
            <a:avLst>
              <a:gd name="adj1" fmla="val 725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250825" y="6300788"/>
            <a:ext cx="4365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4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 l="1936" t="1643" r="1675" b="1736"/>
          <a:stretch>
            <a:fillRect/>
          </a:stretch>
        </p:blipFill>
        <p:spPr bwMode="auto">
          <a:xfrm>
            <a:off x="1979613" y="947738"/>
            <a:ext cx="5354637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643313" y="285750"/>
            <a:ext cx="2122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Старики.1996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737475" y="5880100"/>
            <a:ext cx="936625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36538" y="6383338"/>
            <a:ext cx="3797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1196975"/>
            <a:ext cx="8659813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928688" y="428625"/>
            <a:ext cx="774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Чистые сердцем из серии «Заповеди блаженства». 1996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451725" y="6308725"/>
            <a:ext cx="936625" cy="43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469900" y="6289675"/>
            <a:ext cx="3690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:\Міхаіл Савіцкі\7.jpg"/>
          <p:cNvPicPr>
            <a:picLocks noChangeAspect="1" noChangeArrowheads="1"/>
          </p:cNvPicPr>
          <p:nvPr/>
        </p:nvPicPr>
        <p:blipFill>
          <a:blip r:embed="rId2"/>
          <a:srcRect l="453" r="1817"/>
          <a:stretch>
            <a:fillRect/>
          </a:stretch>
        </p:blipFill>
        <p:spPr bwMode="auto">
          <a:xfrm>
            <a:off x="1331913" y="944563"/>
            <a:ext cx="6505575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785938" y="357188"/>
            <a:ext cx="6242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Погребение Евфросинии Полоцкой. 1992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997825" y="6024563"/>
            <a:ext cx="936625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65125" y="6410325"/>
            <a:ext cx="3797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:\Мих.Сав\26.jpg"/>
          <p:cNvPicPr>
            <a:picLocks noChangeAspect="1" noChangeArrowheads="1"/>
          </p:cNvPicPr>
          <p:nvPr/>
        </p:nvPicPr>
        <p:blipFill>
          <a:blip r:embed="rId2"/>
          <a:srcRect t="1485" b="1945"/>
          <a:stretch>
            <a:fillRect/>
          </a:stretch>
        </p:blipFill>
        <p:spPr bwMode="auto">
          <a:xfrm>
            <a:off x="2124075" y="836613"/>
            <a:ext cx="469265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643313" y="357188"/>
            <a:ext cx="227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Казнь. 1968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885113" y="6046788"/>
            <a:ext cx="935037" cy="503237"/>
          </a:xfrm>
          <a:prstGeom prst="rightArrow">
            <a:avLst>
              <a:gd name="adj1" fmla="val 3978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95288" y="6376988"/>
            <a:ext cx="3798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:\Мих.Сав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0650" y="876300"/>
            <a:ext cx="348773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786063" y="285750"/>
            <a:ext cx="364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41-й День Победы. 1986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524750" y="5954713"/>
            <a:ext cx="1008063" cy="442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250825" y="6345238"/>
            <a:ext cx="38369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8"/>
            <a:ext cx="807249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РАЗДЕЛЫ ВИРТУАЛЬНОЙ ВЫСТАВКИ: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2938" y="1428750"/>
            <a:ext cx="330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onstantia" pitchFamily="18" charset="0"/>
                <a:hlinkClick r:id="rId2" action="ppaction://hlinksldjump"/>
              </a:rPr>
              <a:t>Краткая биография</a:t>
            </a:r>
            <a:endParaRPr lang="ru-RU" sz="2000" b="1" i="1">
              <a:latin typeface="Constantia" pitchFamily="18" charset="0"/>
            </a:endParaRPr>
          </a:p>
          <a:p>
            <a:endParaRPr lang="ru-RU" sz="2000" i="1">
              <a:latin typeface="Constantia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59063" y="3302000"/>
            <a:ext cx="480218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onstantia" pitchFamily="18" charset="0"/>
            </a:endParaRPr>
          </a:p>
          <a:p>
            <a:r>
              <a:rPr lang="ru-RU" sz="2000" b="1" i="1">
                <a:latin typeface="Constantia" pitchFamily="18" charset="0"/>
                <a:hlinkClick r:id="rId3" action="ppaction://hlinksldjump"/>
              </a:rPr>
              <a:t>Избранные статьи о художнике</a:t>
            </a:r>
            <a:endParaRPr lang="ru-RU" sz="2000" b="1" i="1">
              <a:latin typeface="Constantia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11575" y="4667250"/>
            <a:ext cx="483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latin typeface="Constantia" pitchFamily="18" charset="0"/>
                <a:hlinkClick r:id="rId4" action="ppaction://hlinksldjump"/>
              </a:rPr>
              <a:t>Фотографии </a:t>
            </a:r>
            <a:endParaRPr lang="ru-RU" sz="2000" b="1" i="1" dirty="0">
              <a:latin typeface="Constantia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03350" y="1928813"/>
            <a:ext cx="254158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onstantia" pitchFamily="18" charset="0"/>
                <a:hlinkClick r:id="rId5" action="ppaction://hlinksldjump"/>
              </a:rPr>
              <a:t>Основные работы</a:t>
            </a:r>
            <a:endParaRPr lang="ru-RU" sz="2000" b="1" i="1">
              <a:latin typeface="Constant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82813" y="3033713"/>
            <a:ext cx="5880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onstantia" pitchFamily="18" charset="0"/>
                <a:hlinkClick r:id="rId6" action="ppaction://hlinksldjump"/>
              </a:rPr>
              <a:t>Книги о Михаиле Савицком</a:t>
            </a:r>
            <a:endParaRPr lang="ru-RU" sz="2000" b="1" i="1">
              <a:latin typeface="Constantia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572375" y="57150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rId7" action="ppaction://hlinksldjump"/>
              </a:rPr>
              <a:t>Далее</a:t>
            </a:r>
            <a:endParaRPr lang="ru-RU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36725" y="2430463"/>
            <a:ext cx="414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onstantia" pitchFamily="18" charset="0"/>
                <a:hlinkClick r:id="rId8" action="ppaction://hlinksldjump"/>
              </a:rPr>
              <a:t>Серия «Цифры на сердце»</a:t>
            </a:r>
            <a:endParaRPr lang="ru-RU" sz="2000" b="1" i="1">
              <a:latin typeface="Constantia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32138" y="4108450"/>
            <a:ext cx="4727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Constantia" pitchFamily="18" charset="0"/>
                <a:hlinkClick r:id="rId9" action="ppaction://hlinksldjump"/>
              </a:rPr>
              <a:t>Иллюстрации к детским книгам</a:t>
            </a:r>
            <a:endParaRPr lang="ru-RU" sz="2000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3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:\Мих.Сав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823913"/>
            <a:ext cx="3954463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928938" y="285750"/>
            <a:ext cx="3030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Чудо о хлебах. 1994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308850" y="5988050"/>
            <a:ext cx="1008063" cy="511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339725" y="6315075"/>
            <a:ext cx="3798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t="1559"/>
          <a:stretch>
            <a:fillRect/>
          </a:stretch>
        </p:blipFill>
        <p:spPr bwMode="auto">
          <a:xfrm>
            <a:off x="1692275" y="857250"/>
            <a:ext cx="6211888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3348038" y="268288"/>
            <a:ext cx="3240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Оплакивание. 1995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621588" y="6108700"/>
            <a:ext cx="936625" cy="549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352425" y="6288088"/>
            <a:ext cx="3798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928688"/>
            <a:ext cx="3516312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H:\Міхаіл Савіцкі\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714375"/>
            <a:ext cx="4681538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571500" y="285750"/>
            <a:ext cx="8929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Чернобыльская Мадонна и Реквием из серии «Черная быль». 1988–1989</a:t>
            </a:r>
          </a:p>
        </p:txBody>
      </p:sp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468313" y="6381750"/>
            <a:ext cx="3797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4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7583488" y="6205538"/>
            <a:ext cx="1008062" cy="544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000125"/>
            <a:ext cx="3429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4929188" y="1214438"/>
            <a:ext cx="3962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АУР6912</a:t>
            </a:r>
          </a:p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Савицкий, Михаил Андреевич. Цифры на сердце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[Изоматериал] = Лічбы на сэрцы: комплект репродукций / [художник] Михаил Савицкий; автор текста Эмма Николаевна Пугачева. – Минск : Беларусь, 1980 (Москва : Московская типография № 5 ).  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7524750" y="5876925"/>
            <a:ext cx="1079500" cy="473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1500188" y="6143625"/>
            <a:ext cx="2643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Узник 32815. 1976 </a:t>
            </a: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4643438" y="3714750"/>
            <a:ext cx="42148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Единственный автопортрет Савицкого.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32815 – это номер , под которым числился узник. Юноша стоит гордо выпрямившись. В его осуждающем взгляде дерзкая смелость непокоренного.</a:t>
            </a:r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107950" y="6467475"/>
            <a:ext cx="3238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разделы выставки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214290"/>
            <a:ext cx="678833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Серия «Цифры на сердце»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85750"/>
            <a:ext cx="43164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1428750" y="6143625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Поющие лошади. 1979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 l="3914" t="2490" r="3259" b="5115"/>
          <a:stretch>
            <a:fillRect/>
          </a:stretch>
        </p:blipFill>
        <p:spPr bwMode="auto">
          <a:xfrm>
            <a:off x="4787900" y="496888"/>
            <a:ext cx="39116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5357813" y="5929313"/>
            <a:ext cx="328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Поющие коммунисты. 1978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7900988" y="6310313"/>
            <a:ext cx="1008062" cy="53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282575" y="6526213"/>
            <a:ext cx="2674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Constantia" pitchFamily="18" charset="0"/>
                <a:hlinkClick r:id="rId5" action="ppaction://hlinksldjump"/>
              </a:rPr>
              <a:t>Вернуться в разделы выставки</a:t>
            </a:r>
            <a:endParaRPr lang="ru-RU" sz="14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461963"/>
            <a:ext cx="3946525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1928813" y="5929313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СОС. 1978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0938" y="363538"/>
            <a:ext cx="36353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5572125" y="6000750"/>
            <a:ext cx="2919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Мадонна Биркенау. 1978</a:t>
            </a:r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323850" y="6413500"/>
            <a:ext cx="3382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  <a:hlinkClick r:id="rId4" action="ppaction://hlinksldjump"/>
              </a:rPr>
              <a:t>Вернуться в разделы выставки</a:t>
            </a:r>
            <a:endParaRPr lang="ru-RU">
              <a:latin typeface="Constantia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7451725" y="6413500"/>
            <a:ext cx="1144588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7188"/>
            <a:ext cx="3808412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571625" y="6072188"/>
            <a:ext cx="2713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Свобода. 1987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08050"/>
            <a:ext cx="3995737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5429250" y="57150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  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Эти выжили. 1987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323850" y="6464300"/>
            <a:ext cx="3024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4" action="ppaction://hlinksldjump"/>
              </a:rPr>
              <a:t>Вернуться в разделы выставки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542213" y="6138863"/>
            <a:ext cx="1260475" cy="612775"/>
          </a:xfrm>
          <a:prstGeom prst="rightArrow">
            <a:avLst>
              <a:gd name="adj1" fmla="val 2374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1630363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38" y="714375"/>
            <a:ext cx="1855787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571500"/>
            <a:ext cx="18986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4938" y="714375"/>
            <a:ext cx="1890712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00875" y="714375"/>
            <a:ext cx="162401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29438" y="2357438"/>
            <a:ext cx="15462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0063" y="2428875"/>
            <a:ext cx="14732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28813" y="2571750"/>
            <a:ext cx="144145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86125" y="2428875"/>
            <a:ext cx="22987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000250" y="4000500"/>
            <a:ext cx="191928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786188" y="3857625"/>
            <a:ext cx="1922462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286375" y="3143250"/>
            <a:ext cx="18430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929438" y="3571875"/>
            <a:ext cx="2011362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5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28625" y="3786188"/>
            <a:ext cx="16367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3" name="TextBox 1"/>
          <p:cNvSpPr txBox="1">
            <a:spLocks noChangeArrowheads="1"/>
          </p:cNvSpPr>
          <p:nvPr/>
        </p:nvSpPr>
        <p:spPr bwMode="auto">
          <a:xfrm>
            <a:off x="3429000" y="628650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nstantia" pitchFamily="18" charset="0"/>
              </a:rPr>
              <a:t>Кликните на книгу</a:t>
            </a:r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02538" y="617696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43025" name="TextBox 3"/>
          <p:cNvSpPr txBox="1">
            <a:spLocks noChangeArrowheads="1"/>
          </p:cNvSpPr>
          <p:nvPr/>
        </p:nvSpPr>
        <p:spPr bwMode="auto">
          <a:xfrm>
            <a:off x="0" y="6246813"/>
            <a:ext cx="174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onstantia" pitchFamily="18" charset="0"/>
                <a:hlinkClick r:id="rId27" action="ppaction://hlinksldjump"/>
              </a:rPr>
              <a:t>Вернуться в разделы выставки</a:t>
            </a:r>
            <a:endParaRPr lang="ru-RU" sz="1400">
              <a:latin typeface="Constant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43042" y="142852"/>
            <a:ext cx="627936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Книги о Михаиле Савицком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Михаил Савицкий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71500"/>
            <a:ext cx="3775075" cy="529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4535488" y="692150"/>
            <a:ext cx="3313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1Н//477043(022)</a:t>
            </a:r>
          </a:p>
        </p:txBody>
      </p:sp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4500563" y="1000125"/>
            <a:ext cx="36004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Михаил Савицкий. Красное и черное : палитра художника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в зеркале эпохи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: очерки / Борис Крепак. – Минск : Мастацкая літаратура, 2014.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252, [2] с., [24] л. ил. : портр. ; 25 см. – (Наши герои).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4429125" y="3143250"/>
            <a:ext cx="42148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Заслуженный деятель искусств Беларуси, искусствовед, художественный критик, журналист Борис Алексеевич Крепак предлагает свою книгу широкому кругу читателей, поклонникам таланта М.А. Савицкого. В ней содержится ряд редких фотографий художника, его интервью, цитаты и высказывания.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7380288" y="6237288"/>
            <a:ext cx="1008062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385763" y="6381750"/>
            <a:ext cx="3829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3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19100"/>
            <a:ext cx="4056062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Прямоугольник 1"/>
          <p:cNvSpPr>
            <a:spLocks noChangeArrowheads="1"/>
          </p:cNvSpPr>
          <p:nvPr/>
        </p:nvSpPr>
        <p:spPr bwMode="auto">
          <a:xfrm>
            <a:off x="5003800" y="692150"/>
            <a:ext cx="252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1БА313219</a:t>
            </a:r>
          </a:p>
        </p:txBody>
      </p:sp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4859338" y="1412875"/>
            <a:ext cx="3600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Моя обязанность – создавать время : Беседы с Мастером :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А.К.Сульянов и М.С.Савицкий / А.К.Сульянов. – Мн. : Технопринт, 2003.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91 с., [8] л. ил.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7308850" y="5229225"/>
            <a:ext cx="1150938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50825" y="6381750"/>
            <a:ext cx="339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3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4290"/>
            <a:ext cx="97243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Краткая биография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7715250" y="5929313"/>
            <a:ext cx="1000125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714375" y="928688"/>
            <a:ext cx="8072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Михаил Андреевич Савицкий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– выдающийся живописец, педагог, общественный деятель. Народный художник СССР, народный художник Беларуси. Первый среди деятелей национальной культуры Герой Беларуси.</a:t>
            </a:r>
          </a:p>
        </p:txBody>
      </p:sp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714375" y="1785938"/>
            <a:ext cx="81010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февраля 1922 года в деревне Звенячи Толочинского района Витебской области БССР. Юность его совпала с годами Великой Отечественной войны. В возрасте двадцати лет участвовал в боях за Севастополь. Почти в самом начале войны оказался в концлагерях Дюссельдорфа, Бухенвальда и Дахау. 29 апреля 1945 года был освобожден из концлагеря Дахау американскими войсками.</a:t>
            </a:r>
          </a:p>
          <a:p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Художественное образование получил после демобилизации из армии. В 1951 году окончил Минское художественное училище, затем учился в Московском художественном институте им. В. И. Сурикова (у Д. Мочальского), который окончил в 1957 году.</a:t>
            </a:r>
          </a:p>
          <a:p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Жил и работал в Минске. Был руководителем государственного учреждения культуры «Творческие академические мастерские живописи, графики и скульптуры». 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Скончался на 89-м году жизни 8 ноября 2010 года. </a:t>
            </a:r>
          </a:p>
          <a:p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Награжден орденом Франциска Скорины (1997). Являлся членом Международной славянской академии.</a:t>
            </a:r>
          </a:p>
        </p:txBody>
      </p:sp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571500" y="6286500"/>
            <a:ext cx="354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2" action="ppaction://hlinksldjump"/>
              </a:rPr>
              <a:t>Вернуться в разделы выставки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" y="0"/>
            <a:ext cx="4113213" cy="639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5072063" y="1500188"/>
            <a:ext cx="2643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1Н//112666К(022)</a:t>
            </a:r>
          </a:p>
        </p:txBody>
      </p:sp>
      <p:sp>
        <p:nvSpPr>
          <p:cNvPr id="46083" name="Прямоугольник 2"/>
          <p:cNvSpPr>
            <a:spLocks noChangeArrowheads="1"/>
          </p:cNvSpPr>
          <p:nvPr/>
        </p:nvSpPr>
        <p:spPr bwMode="auto">
          <a:xfrm>
            <a:off x="4786313" y="2071688"/>
            <a:ext cx="37147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Михаил Савицкий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[Изоматериал] = Mikhail Savitsky : фотоальбом / [автор идеи и руководитель проекта В. Прокопцов ; автор текста и составитель Б. Крепак ; фото Ю. Иванова и др.]. – Минск : Беларусь, 2008.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171 с. : ил., цв. ил., портр. 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235825" y="5732463"/>
            <a:ext cx="1008063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517525" y="6308725"/>
            <a:ext cx="3309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onstantia" pitchFamily="18" charset="0"/>
                <a:hlinkClick r:id="rId3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Михаил Савицкий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38" y="534988"/>
            <a:ext cx="35750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7050" y="3043238"/>
            <a:ext cx="5703888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Прямоугольник 1"/>
          <p:cNvSpPr>
            <a:spLocks noChangeArrowheads="1"/>
          </p:cNvSpPr>
          <p:nvPr/>
        </p:nvSpPr>
        <p:spPr bwMode="auto">
          <a:xfrm>
            <a:off x="4198938" y="836613"/>
            <a:ext cx="45720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Міхаіл Савіцкі [Изоматериал]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= Михаил Савицкий =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Mikhail Savitsky : [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альбом / аўтар тэксту і складальнік Б. А. Крэпак]. – Мінск : Беларусь, 2013. </a:t>
            </a:r>
            <a:r>
              <a:rPr lang="ru-RU">
                <a:latin typeface="Times New Roman" pitchFamily="18" charset="0"/>
              </a:rPr>
              <a:t>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78, [1] с. : іл. ; 17 см. – (Славутыя мастакі з Беларусі = Знаменитые художники из Беларуси =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Famous artists from Belarus).</a:t>
            </a:r>
          </a:p>
        </p:txBody>
      </p:sp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5148263" y="400050"/>
            <a:ext cx="2303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1Н//436391(022)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164388" y="6021388"/>
            <a:ext cx="107950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47110" name="TextBox 4"/>
          <p:cNvSpPr txBox="1">
            <a:spLocks noChangeArrowheads="1"/>
          </p:cNvSpPr>
          <p:nvPr/>
        </p:nvSpPr>
        <p:spPr bwMode="auto">
          <a:xfrm>
            <a:off x="250825" y="6338888"/>
            <a:ext cx="3311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onstantia" pitchFamily="18" charset="0"/>
                <a:hlinkClick r:id="rId4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Прямоугольник 1"/>
          <p:cNvSpPr>
            <a:spLocks noChangeArrowheads="1"/>
          </p:cNvSpPr>
          <p:nvPr/>
        </p:nvSpPr>
        <p:spPr bwMode="auto">
          <a:xfrm>
            <a:off x="4572000" y="1268413"/>
            <a:ext cx="42164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1АР105980(ИСК)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Михаил Савицкий : Живопись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/ [Пер. Ю.Царева ; Вступ. ст. А.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Савицкого. – [Мн.] : ИКЦ "Рай", 1996.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[183] с.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Изд. при поддержке и содействии Белорус. респ. фонда "Взаимопонимание и примирение". – Текст парал.: рус., нем.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Михаил Савицкий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642938"/>
            <a:ext cx="41497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487363" y="6297613"/>
            <a:ext cx="372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3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7524750" y="6030913"/>
            <a:ext cx="935038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kurpicheva_e_y\Desktop\SKAN\Михаил Савицкий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357188"/>
            <a:ext cx="4392612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Прямоугольник 2"/>
          <p:cNvSpPr>
            <a:spLocks noChangeArrowheads="1"/>
          </p:cNvSpPr>
          <p:nvPr/>
        </p:nvSpPr>
        <p:spPr bwMode="auto">
          <a:xfrm>
            <a:off x="5929313" y="714375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1Н//484054К(022)</a:t>
            </a:r>
          </a:p>
        </p:txBody>
      </p:sp>
      <p:sp>
        <p:nvSpPr>
          <p:cNvPr id="49155" name="Прямоугольник 3"/>
          <p:cNvSpPr>
            <a:spLocks noChangeArrowheads="1"/>
          </p:cNvSpPr>
          <p:nvPr/>
        </p:nvSpPr>
        <p:spPr bwMode="auto">
          <a:xfrm>
            <a:off x="5643563" y="1500188"/>
            <a:ext cx="2928937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Михаил Савицкий [Изоматериал]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Mikhail Savitski = Michail Sawizki = Mijail Savitski : [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живопись : альбом] / Э. Пугачева. – Минск : Беларусь, 1982.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195 с. : ил., цв. ил., портр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7380288" y="5300663"/>
            <a:ext cx="119221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395288" y="6411913"/>
            <a:ext cx="3311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onstantia" pitchFamily="18" charset="0"/>
                <a:hlinkClick r:id="rId3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4473575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4500563" y="908050"/>
            <a:ext cx="43195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1АР267215(ИСК)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Міхаіл Савіцкі : Жывапіс : Кат. выст.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[тв., прысвеч. 80-годдзю з дня нараджэння, 18 лют.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25 сак. 2002 г. ] / Нац. маст. музей Рэсп. Беларусь ; [Склад.: А.Савіцкі і інш.]. – Мн. : Чатыры чвэрці, 2002.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23 с. ; 30 см.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308850" y="5445125"/>
            <a:ext cx="10795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395288" y="6440488"/>
            <a:ext cx="3676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3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kurpicheva_e_y\Desktop\SKAN\Михаил Савицкий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00063"/>
            <a:ext cx="3619500" cy="3916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 descr="G:\Михаил Савицкий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33360"/>
            <a:ext cx="2997727" cy="393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1203" name="Прямоугольник 4"/>
          <p:cNvSpPr>
            <a:spLocks noChangeArrowheads="1"/>
          </p:cNvSpPr>
          <p:nvPr/>
        </p:nvSpPr>
        <p:spPr bwMode="auto">
          <a:xfrm>
            <a:off x="1857375" y="4500563"/>
            <a:ext cx="3246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БА137931</a:t>
            </a:r>
          </a:p>
        </p:txBody>
      </p:sp>
      <p:sp>
        <p:nvSpPr>
          <p:cNvPr id="51204" name="Прямоугольник 6"/>
          <p:cNvSpPr>
            <a:spLocks noChangeArrowheads="1"/>
          </p:cNvSpPr>
          <p:nvPr/>
        </p:nvSpPr>
        <p:spPr bwMode="auto">
          <a:xfrm>
            <a:off x="428625" y="4786313"/>
            <a:ext cx="44291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Михаил Савицки [Выяўленчы матэрыял]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: [каталог выставы], ноември 1974., София / Съюз на българските художници ; [преводач Любомир Павлов]. – София : Български художник, 1974.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[13] с., уключаючы вокладку : іл</a:t>
            </a:r>
          </a:p>
        </p:txBody>
      </p:sp>
      <p:sp>
        <p:nvSpPr>
          <p:cNvPr id="51205" name="Прямоугольник 7"/>
          <p:cNvSpPr>
            <a:spLocks noChangeArrowheads="1"/>
          </p:cNvSpPr>
          <p:nvPr/>
        </p:nvSpPr>
        <p:spPr bwMode="auto">
          <a:xfrm>
            <a:off x="5072063" y="4500563"/>
            <a:ext cx="335756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1АР326716(ИСК)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Міхаіл Андрэевіч Савіцкі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/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І. В. Назімава. – Мінск : Беларусь, 1973.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43, [4] с., [4] л. каляр. іл. : іл. ; 22 см.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7429500" y="6357938"/>
            <a:ext cx="12144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1207" name="TextBox 1"/>
          <p:cNvSpPr txBox="1">
            <a:spLocks noChangeArrowheads="1"/>
          </p:cNvSpPr>
          <p:nvPr/>
        </p:nvSpPr>
        <p:spPr bwMode="auto">
          <a:xfrm>
            <a:off x="285750" y="6488113"/>
            <a:ext cx="3857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4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urpicheva_e_y\Desktop\SKAN\Михаил Савицкий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357188"/>
            <a:ext cx="3457575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6" name="Picture 3" descr="C:\Documents and Settings\kurpicheva_e_y\Desktop\SKAN\Михаил Савицкий\19.jpg"/>
          <p:cNvPicPr>
            <a:picLocks noChangeAspect="1" noChangeArrowheads="1"/>
          </p:cNvPicPr>
          <p:nvPr/>
        </p:nvPicPr>
        <p:blipFill>
          <a:blip r:embed="rId3"/>
          <a:srcRect l="50777"/>
          <a:stretch>
            <a:fillRect/>
          </a:stretch>
        </p:blipFill>
        <p:spPr bwMode="auto">
          <a:xfrm>
            <a:off x="4071938" y="357188"/>
            <a:ext cx="40005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Прямоугольник 3"/>
          <p:cNvSpPr>
            <a:spLocks noChangeArrowheads="1"/>
          </p:cNvSpPr>
          <p:nvPr/>
        </p:nvSpPr>
        <p:spPr bwMode="auto">
          <a:xfrm>
            <a:off x="3000375" y="4929188"/>
            <a:ext cx="2497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1Н//289823(039)</a:t>
            </a:r>
          </a:p>
        </p:txBody>
      </p:sp>
      <p:sp>
        <p:nvSpPr>
          <p:cNvPr id="52228" name="Прямоугольник 4"/>
          <p:cNvSpPr>
            <a:spLocks noChangeArrowheads="1"/>
          </p:cNvSpPr>
          <p:nvPr/>
        </p:nvSpPr>
        <p:spPr bwMode="auto">
          <a:xfrm>
            <a:off x="1714500" y="5286375"/>
            <a:ext cx="5143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Узвысіць чалавека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: [творчыя партрэты беларускіх мастакоў] / В. Трыгубовіч. – Мінск : [б. в.], 1981.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77, [1] с. : іл. ; 17 см. – (Бібліятэчка газеты "Голас Радзімы" : ГР).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7308850" y="5589588"/>
            <a:ext cx="1223963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250825" y="6381750"/>
            <a:ext cx="4249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4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Михаил Савицкий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85750"/>
            <a:ext cx="3357563" cy="407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F:\Михаил Савицкий\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428625"/>
            <a:ext cx="2868613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251" name="Прямоугольник 4"/>
          <p:cNvSpPr>
            <a:spLocks noChangeArrowheads="1"/>
          </p:cNvSpPr>
          <p:nvPr/>
        </p:nvSpPr>
        <p:spPr bwMode="auto">
          <a:xfrm>
            <a:off x="714375" y="4429125"/>
            <a:ext cx="350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1Н//489087К(022)</a:t>
            </a:r>
          </a:p>
        </p:txBody>
      </p:sp>
      <p:sp>
        <p:nvSpPr>
          <p:cNvPr id="53252" name="Прямоугольник 5"/>
          <p:cNvSpPr>
            <a:spLocks noChangeArrowheads="1"/>
          </p:cNvSpPr>
          <p:nvPr/>
        </p:nvSpPr>
        <p:spPr bwMode="auto">
          <a:xfrm>
            <a:off x="428625" y="4786313"/>
            <a:ext cx="4500563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be-BY" sz="1200" b="1">
                <a:latin typeface="Times New Roman" pitchFamily="18" charset="0"/>
                <a:cs typeface="Times New Roman" pitchFamily="18" charset="0"/>
              </a:rPr>
              <a:t>100 шэдэўраў [Выяўленчы матэрыял] </a:t>
            </a:r>
            <a:r>
              <a:rPr lang="be-BY" sz="1200">
                <a:latin typeface="Times New Roman" pitchFamily="18" charset="0"/>
                <a:cs typeface="Times New Roman" pitchFamily="18" charset="0"/>
              </a:rPr>
              <a:t>: мастацтва Беларусі XVI</a:t>
            </a:r>
            <a:r>
              <a:rPr lang="be-BY" sz="1200">
                <a:latin typeface="Times New Roman" pitchFamily="18" charset="0"/>
              </a:rPr>
              <a:t>–</a:t>
            </a:r>
            <a:r>
              <a:rPr lang="be-BY" sz="1200">
                <a:latin typeface="Times New Roman" pitchFamily="18" charset="0"/>
                <a:cs typeface="Times New Roman" pitchFamily="18" charset="0"/>
              </a:rPr>
              <a:t>XXI стагоддзяў, мастацтва Расіі XVIII</a:t>
            </a:r>
            <a:r>
              <a:rPr lang="be-BY" sz="1200">
                <a:latin typeface="Times New Roman" pitchFamily="18" charset="0"/>
              </a:rPr>
              <a:t>–</a:t>
            </a:r>
            <a:r>
              <a:rPr lang="be-BY" sz="1200">
                <a:latin typeface="Times New Roman" pitchFamily="18" charset="0"/>
                <a:cs typeface="Times New Roman" pitchFamily="18" charset="0"/>
              </a:rPr>
              <a:t>XX стагоддзяў, мастацтва замежных краін / Нацыянальны мастацкі музей Рэспублікі Беларусь ; [укладальнік У. І. Пракапцоў ; аўтары тэкстаў: І. У. Пракапцоў і інш. ; перакладчыкі на беларускую мову: Н. А. Круталевіч, С. А. Шукан ; перакладчыкі на англійскую мову: Т. А. Аладчанка, Г. А. Матросава ; фота: Д. М. Казлоў]. – Мінск : Мастацкая літаратура, 2014. </a:t>
            </a:r>
            <a:r>
              <a:rPr lang="be-BY" sz="1200">
                <a:latin typeface="Times New Roman" pitchFamily="18" charset="0"/>
              </a:rPr>
              <a:t>–</a:t>
            </a:r>
            <a:r>
              <a:rPr lang="be-BY" sz="1200">
                <a:latin typeface="Times New Roman" pitchFamily="18" charset="0"/>
                <a:cs typeface="Times New Roman" pitchFamily="18" charset="0"/>
              </a:rPr>
              <a:t> 189, [1] с. : іл., каляр. іл., партр.</a:t>
            </a:r>
          </a:p>
        </p:txBody>
      </p:sp>
      <p:sp>
        <p:nvSpPr>
          <p:cNvPr id="53253" name="Прямоугольник 6"/>
          <p:cNvSpPr>
            <a:spLocks noChangeArrowheads="1"/>
          </p:cNvSpPr>
          <p:nvPr/>
        </p:nvSpPr>
        <p:spPr bwMode="auto">
          <a:xfrm>
            <a:off x="5072063" y="4714875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АР449857</a:t>
            </a:r>
          </a:p>
        </p:txBody>
      </p:sp>
      <p:sp>
        <p:nvSpPr>
          <p:cNvPr id="53254" name="Прямоугольник 7"/>
          <p:cNvSpPr>
            <a:spLocks noChangeArrowheads="1"/>
          </p:cNvSpPr>
          <p:nvPr/>
        </p:nvSpPr>
        <p:spPr bwMode="auto">
          <a:xfrm>
            <a:off x="4857750" y="5072063"/>
            <a:ext cx="42862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Беларускі савецкі жывапіс = Белорусская советская живопись : Альбом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 / Аўт.уступ.тэксту і склад.А.В.Аладава. – Мн. : Беларусь, 1978. </a:t>
            </a:r>
            <a:r>
              <a:rPr lang="ru-RU" sz="1200">
                <a:latin typeface="Times New Roman" pitchFamily="18" charset="0"/>
              </a:rPr>
              <a:t>–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 227 с.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500938" y="5857875"/>
            <a:ext cx="10795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3256" name="TextBox 1"/>
          <p:cNvSpPr txBox="1">
            <a:spLocks noChangeArrowheads="1"/>
          </p:cNvSpPr>
          <p:nvPr/>
        </p:nvSpPr>
        <p:spPr bwMode="auto">
          <a:xfrm>
            <a:off x="3429000" y="6429375"/>
            <a:ext cx="328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4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kurpicheva_e_y\Desktop\SKAN\Михаил Савицкий\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57188"/>
            <a:ext cx="3055937" cy="403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kurpicheva_e_y\Desktop\SKAN\Михаил Савицкий\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85750"/>
            <a:ext cx="2428875" cy="369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275" name="Прямоугольник 3"/>
          <p:cNvSpPr>
            <a:spLocks noChangeArrowheads="1"/>
          </p:cNvSpPr>
          <p:nvPr/>
        </p:nvSpPr>
        <p:spPr bwMode="auto">
          <a:xfrm>
            <a:off x="4786313" y="4572000"/>
            <a:ext cx="3929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1Н//555260К(022)</a:t>
            </a:r>
          </a:p>
        </p:txBody>
      </p:sp>
      <p:sp>
        <p:nvSpPr>
          <p:cNvPr id="54276" name="Прямоугольник 4"/>
          <p:cNvSpPr>
            <a:spLocks noChangeArrowheads="1"/>
          </p:cNvSpPr>
          <p:nvPr/>
        </p:nvSpPr>
        <p:spPr bwMode="auto">
          <a:xfrm>
            <a:off x="4714875" y="4857750"/>
            <a:ext cx="40719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Беларускія мастакі пра Вялікую Айчынную вайну = Белорусские художники о Великой Отечественной войне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: [Альбом / Аўт. тэксту і склад. М.І. Ганчароў. – Мн. : Беларусь, 1985. </a:t>
            </a:r>
            <a:r>
              <a:rPr lang="ru-RU" sz="1400">
                <a:latin typeface="Times New Roman" pitchFamily="18" charset="0"/>
              </a:rPr>
              <a:t>–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298, [1] с.</a:t>
            </a:r>
          </a:p>
        </p:txBody>
      </p:sp>
      <p:sp>
        <p:nvSpPr>
          <p:cNvPr id="54277" name="Прямоугольник 5"/>
          <p:cNvSpPr>
            <a:spLocks noChangeArrowheads="1"/>
          </p:cNvSpPr>
          <p:nvPr/>
        </p:nvSpPr>
        <p:spPr bwMode="auto">
          <a:xfrm>
            <a:off x="428625" y="4143375"/>
            <a:ext cx="509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1Н//89642К(022)</a:t>
            </a:r>
          </a:p>
        </p:txBody>
      </p:sp>
      <p:sp>
        <p:nvSpPr>
          <p:cNvPr id="54278" name="Прямоугольник 6"/>
          <p:cNvSpPr>
            <a:spLocks noChangeArrowheads="1"/>
          </p:cNvSpPr>
          <p:nvPr/>
        </p:nvSpPr>
        <p:spPr bwMode="auto">
          <a:xfrm>
            <a:off x="285750" y="4572000"/>
            <a:ext cx="41433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Белорусская тематическая живопись 1960</a:t>
            </a:r>
            <a:r>
              <a:rPr lang="ru-RU" sz="1400">
                <a:latin typeface="Times New Roman" pitchFamily="18" charset="0"/>
              </a:rPr>
              <a:t>–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1990-х годов : пособие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 С. В. Медвецкий ; Министерство образования Республики Беларусь, Учреждение образования "Витебский государственный университет им. П. М. Машерова". – Витебск : Издательство ВГУ, 2006. </a:t>
            </a:r>
            <a:r>
              <a:rPr lang="ru-RU" sz="1400">
                <a:latin typeface="Times New Roman" pitchFamily="18" charset="0"/>
              </a:rPr>
              <a:t>–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135 с. : ил. ; 29 см.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7197725" y="5956300"/>
            <a:ext cx="1008063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4280" name="TextBox 2"/>
          <p:cNvSpPr txBox="1">
            <a:spLocks noChangeArrowheads="1"/>
          </p:cNvSpPr>
          <p:nvPr/>
        </p:nvSpPr>
        <p:spPr bwMode="auto">
          <a:xfrm>
            <a:off x="3000375" y="6286500"/>
            <a:ext cx="357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onstantia" pitchFamily="18" charset="0"/>
                <a:hlinkClick r:id="rId4" action="ppaction://hlinksldjump"/>
              </a:rPr>
              <a:t>Книги о Михаиле Савицком</a:t>
            </a:r>
            <a:endParaRPr lang="ru-RU" b="1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85728"/>
            <a:ext cx="764386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Избранные статьи о художнике</a:t>
            </a:r>
          </a:p>
        </p:txBody>
      </p:sp>
      <p:pic>
        <p:nvPicPr>
          <p:cNvPr id="7170" name="Picture 2" descr="C:\Documents and Settings\kurpicheva_e_y\Desktop\SKAN\Михаил Савицкий\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" y="3681413"/>
            <a:ext cx="185737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Documents and Settings\kurpicheva_e_y\Desktop\SKAN\Михаил Савицкий\1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4000500"/>
            <a:ext cx="169227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Documents and Settings\kurpicheva_e_y\Desktop\SKAN\Михаил Савицкий\1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5" y="3929063"/>
            <a:ext cx="170815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Documents and Settings\kurpicheva_e_y\Desktop\SKAN\Михаил Савицкий\16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38" y="928688"/>
            <a:ext cx="176053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C:\Documents and Settings\kurpicheva_e_y\Desktop\SKAN\Михаил Савицкий\14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1500" y="857250"/>
            <a:ext cx="18573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C:\Documents and Settings\kurpicheva_e_y\Desktop\SKAN\Михаил Савицкий\17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43188" y="1214438"/>
            <a:ext cx="1508125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C:\Documents and Settings\kurpicheva_e_y\Desktop\SKAN\Михаил Савицкий\12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43500" y="1143000"/>
            <a:ext cx="155257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9" descr="C:\Documents and Settings\kurpicheva_e_y\Desktop\SKAN\Михаил Савицкий\1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86188" y="1071563"/>
            <a:ext cx="16494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C:\Documents and Settings\kurpicheva_e_y\Desktop\SKAN\Михаил Савицкий\20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72250" y="3786188"/>
            <a:ext cx="17891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/>
          <p:cNvSpPr/>
          <p:nvPr/>
        </p:nvSpPr>
        <p:spPr>
          <a:xfrm>
            <a:off x="7634288" y="6237288"/>
            <a:ext cx="102235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5308" name="TextBox 3"/>
          <p:cNvSpPr txBox="1">
            <a:spLocks noChangeArrowheads="1"/>
          </p:cNvSpPr>
          <p:nvPr/>
        </p:nvSpPr>
        <p:spPr bwMode="auto">
          <a:xfrm>
            <a:off x="2928938" y="6215063"/>
            <a:ext cx="4538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17" action="ppaction://hlinksldjump"/>
              </a:rPr>
              <a:t>Вернуться в разделы выставки</a:t>
            </a:r>
            <a:endParaRPr lang="ru-RU">
              <a:latin typeface="Constantia" pitchFamily="18" charset="0"/>
            </a:endParaRPr>
          </a:p>
        </p:txBody>
      </p:sp>
      <p:sp>
        <p:nvSpPr>
          <p:cNvPr id="55309" name="TextBox 4"/>
          <p:cNvSpPr txBox="1">
            <a:spLocks noChangeArrowheads="1"/>
          </p:cNvSpPr>
          <p:nvPr/>
        </p:nvSpPr>
        <p:spPr bwMode="auto">
          <a:xfrm>
            <a:off x="107950" y="6381750"/>
            <a:ext cx="2574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Кликните на издание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14290"/>
            <a:ext cx="72152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Основные работы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1000125" y="928688"/>
            <a:ext cx="2714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3" action="ppaction://hlinksldjump"/>
              </a:rPr>
              <a:t>Партизаны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690563" y="1328738"/>
            <a:ext cx="4071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4" action="ppaction://hlinksldjump"/>
              </a:rPr>
              <a:t>Витебские ворота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741363" y="1795463"/>
            <a:ext cx="5500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5" action="ppaction://hlinksldjump"/>
              </a:rPr>
              <a:t>Партизанская мадонна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3492500" y="3103563"/>
            <a:ext cx="1355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6" action="ppaction://hlinksldjump"/>
              </a:rPr>
              <a:t>Поле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4" name="TextBox 7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386013" y="2763838"/>
            <a:ext cx="1106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7" action="ppaction://hlinksldjump"/>
              </a:rPr>
              <a:t>Хлебы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642938" y="2703513"/>
            <a:ext cx="163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8" action="ppaction://hlinksldjump"/>
              </a:rPr>
              <a:t>Куст роз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5703888" y="1795463"/>
            <a:ext cx="2395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9" action="ppaction://hlinksldjump"/>
              </a:rPr>
              <a:t>Чудо о хлебах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4762500" y="3986213"/>
            <a:ext cx="571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0" action="ppaction://hlinksldjump"/>
              </a:rPr>
              <a:t>Погребение Евфросинии Полоцкой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7358063" y="58578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17419" name="TextBox 19"/>
          <p:cNvSpPr txBox="1">
            <a:spLocks noChangeArrowheads="1"/>
          </p:cNvSpPr>
          <p:nvPr/>
        </p:nvSpPr>
        <p:spPr bwMode="auto">
          <a:xfrm>
            <a:off x="773113" y="2232025"/>
            <a:ext cx="5883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1" action="ppaction://hlinksldjump"/>
              </a:rPr>
              <a:t>Партизанская мадонна (Минская)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0" name="TextBox 17"/>
          <p:cNvSpPr txBox="1">
            <a:spLocks noChangeArrowheads="1"/>
          </p:cNvSpPr>
          <p:nvPr/>
        </p:nvSpPr>
        <p:spPr bwMode="auto">
          <a:xfrm>
            <a:off x="500063" y="6072188"/>
            <a:ext cx="3714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onstantia" pitchFamily="18" charset="0"/>
              </a:rPr>
              <a:t>Кликните на название</a:t>
            </a:r>
          </a:p>
        </p:txBody>
      </p:sp>
      <p:sp>
        <p:nvSpPr>
          <p:cNvPr id="17421" name="TextBox 8"/>
          <p:cNvSpPr txBox="1">
            <a:spLocks noChangeArrowheads="1"/>
          </p:cNvSpPr>
          <p:nvPr/>
        </p:nvSpPr>
        <p:spPr bwMode="auto">
          <a:xfrm>
            <a:off x="5467350" y="828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2" action="ppaction://hlinksldjump"/>
              </a:rPr>
              <a:t>Казнь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2" name="TextBox 6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785813" y="3214688"/>
            <a:ext cx="2154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3" action="ppaction://hlinksldjump"/>
              </a:rPr>
              <a:t>Поздние груши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3" name="TextBox 9"/>
          <p:cNvSpPr txBox="1">
            <a:spLocks noChangeArrowheads="1"/>
          </p:cNvSpPr>
          <p:nvPr/>
        </p:nvSpPr>
        <p:spPr bwMode="auto">
          <a:xfrm>
            <a:off x="5273675" y="1241425"/>
            <a:ext cx="3084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41-й День Победы</a:t>
            </a:r>
            <a:endParaRPr lang="ru-RU" sz="20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4" name="TextBox 11"/>
          <p:cNvSpPr txBox="1">
            <a:spLocks noChangeArrowheads="1"/>
          </p:cNvSpPr>
          <p:nvPr/>
        </p:nvSpPr>
        <p:spPr bwMode="auto">
          <a:xfrm>
            <a:off x="544513" y="3670300"/>
            <a:ext cx="477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5" action="ppaction://hlinksldjump"/>
              </a:rPr>
              <a:t>Николай Коперник и Франциск Скорина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5" name="TextBox 20"/>
          <p:cNvSpPr txBox="1">
            <a:spLocks noChangeArrowheads="1"/>
          </p:cNvSpPr>
          <p:nvPr/>
        </p:nvSpPr>
        <p:spPr bwMode="auto">
          <a:xfrm>
            <a:off x="993775" y="4132263"/>
            <a:ext cx="2786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6" action="ppaction://hlinksldjump"/>
              </a:rPr>
              <a:t>Максим Богданович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6" name="TextBox 21"/>
          <p:cNvSpPr txBox="1">
            <a:spLocks noChangeArrowheads="1"/>
          </p:cNvSpPr>
          <p:nvPr/>
        </p:nvSpPr>
        <p:spPr bwMode="auto">
          <a:xfrm>
            <a:off x="471488" y="4614863"/>
            <a:ext cx="7375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6" action="ppaction://hlinksldjump"/>
              </a:rPr>
              <a:t>Янка Купала с Владиславой Францевной Станкевич (Луцевич)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7" name="TextBox 22"/>
          <p:cNvSpPr txBox="1">
            <a:spLocks noChangeArrowheads="1"/>
          </p:cNvSpPr>
          <p:nvPr/>
        </p:nvSpPr>
        <p:spPr bwMode="auto">
          <a:xfrm>
            <a:off x="1647825" y="5018088"/>
            <a:ext cx="12509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onstantia" pitchFamily="18" charset="0"/>
                <a:hlinkClick r:id="rId17" action="ppaction://hlinksldjump"/>
              </a:rPr>
              <a:t>Старики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28" name="TextBox 23"/>
          <p:cNvSpPr txBox="1">
            <a:spLocks noChangeArrowheads="1"/>
          </p:cNvSpPr>
          <p:nvPr/>
        </p:nvSpPr>
        <p:spPr bwMode="auto">
          <a:xfrm>
            <a:off x="979488" y="5487988"/>
            <a:ext cx="5470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onstantia" pitchFamily="18" charset="0"/>
                <a:hlinkClick r:id="rId18" action="ppaction://hlinksldjump"/>
              </a:rPr>
              <a:t>Чистые сердцем из серии «Заповеди блаженства»</a:t>
            </a:r>
            <a:endParaRPr lang="ru-RU" i="1">
              <a:latin typeface="Constantia" pitchFamily="18" charset="0"/>
            </a:endParaRPr>
          </a:p>
        </p:txBody>
      </p:sp>
      <p:sp>
        <p:nvSpPr>
          <p:cNvPr id="17429" name="TextBox 25"/>
          <p:cNvSpPr txBox="1">
            <a:spLocks noChangeArrowheads="1"/>
          </p:cNvSpPr>
          <p:nvPr/>
        </p:nvSpPr>
        <p:spPr bwMode="auto">
          <a:xfrm>
            <a:off x="4848225" y="2752725"/>
            <a:ext cx="4108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9" action="ppaction://hlinksldjump"/>
              </a:rPr>
              <a:t>Чернобыльская Мадонна из серии «Черная быль»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30" name="TextBox 26"/>
          <p:cNvSpPr txBox="1">
            <a:spLocks noChangeArrowheads="1"/>
          </p:cNvSpPr>
          <p:nvPr/>
        </p:nvSpPr>
        <p:spPr bwMode="auto">
          <a:xfrm>
            <a:off x="5054600" y="3486150"/>
            <a:ext cx="416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19" action="ppaction://hlinksldjump"/>
              </a:rPr>
              <a:t>Реквием из серии «Черная быль»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17431" name="TextBox 27"/>
          <p:cNvSpPr txBox="1">
            <a:spLocks noChangeArrowheads="1"/>
          </p:cNvSpPr>
          <p:nvPr/>
        </p:nvSpPr>
        <p:spPr bwMode="auto">
          <a:xfrm>
            <a:off x="5786438" y="2286000"/>
            <a:ext cx="2214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  <a:hlinkClick r:id="rId20" action="ppaction://hlinksldjump"/>
              </a:rPr>
              <a:t>Оплакивание </a:t>
            </a:r>
            <a:endParaRPr lang="ru-RU" sz="2000" i="1">
              <a:latin typeface="Constantia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4572000" y="6143625"/>
            <a:ext cx="1857375" cy="7143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hlinkClick r:id="rId21" action="ppaction://hlinksldjump"/>
              </a:rPr>
              <a:t>Вернуться в разделы выставки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urpicheva_e_y\Desktop\SKAN\Михаил Савицкий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5" y="620688"/>
            <a:ext cx="3163884" cy="429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Documents and Settings\kurpicheva_e_y\Desktop\SKAN\Михаил Савицкий\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3488" y="1268413"/>
            <a:ext cx="3363912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Прямоугольник 1"/>
          <p:cNvSpPr>
            <a:spLocks noChangeArrowheads="1"/>
          </p:cNvSpPr>
          <p:nvPr/>
        </p:nvSpPr>
        <p:spPr bwMode="auto">
          <a:xfrm>
            <a:off x="5867400" y="1438275"/>
            <a:ext cx="30368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3ОК1214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Ад "песні" да "рэквіема" : галерэя твораў Міхаіла Савіцкага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/ Алена Каваленка // Мастацтва : часопіс / заснавальнік Міністэрства культуры Рэспублікі Беларусь.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2010.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№ 5.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С. 17 : іл. – Рэзюмэ на англійскай мове: с. 56.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386638" y="5589588"/>
            <a:ext cx="1217612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6325" name="TextBox 3"/>
          <p:cNvSpPr txBox="1">
            <a:spLocks noChangeArrowheads="1"/>
          </p:cNvSpPr>
          <p:nvPr/>
        </p:nvSpPr>
        <p:spPr bwMode="auto">
          <a:xfrm>
            <a:off x="827088" y="6381750"/>
            <a:ext cx="2125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  <a:hlinkClick r:id="rId4" action="ppaction://hlinksldjump"/>
              </a:rPr>
              <a:t>Избранные статьи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Прямоугольник 1"/>
          <p:cNvSpPr>
            <a:spLocks noChangeArrowheads="1"/>
          </p:cNvSpPr>
          <p:nvPr/>
        </p:nvSpPr>
        <p:spPr bwMode="auto">
          <a:xfrm>
            <a:off x="4143375" y="1143000"/>
            <a:ext cx="43894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>
              <a:latin typeface="Constantia" pitchFamily="18" charset="0"/>
            </a:endParaRPr>
          </a:p>
          <a:p>
            <a:endParaRPr lang="ru-RU" b="1">
              <a:latin typeface="Constantia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Роспись М. А. Савицкого "Великая Отечественная война. 1944 год"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художественный символ главного события в истории белорусского народа / Мельник К. В. // Беларусь: история и современность : международная научно-практическая конференция (Минск, 25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27 мая 2011 года) : доклады и сообщения / под общей редакцией И. И. Ганчеренка. – Минск, 2011.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С. 74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77.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81038"/>
            <a:ext cx="34004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/>
          <p:cNvSpPr/>
          <p:nvPr/>
        </p:nvSpPr>
        <p:spPr>
          <a:xfrm>
            <a:off x="6875463" y="5373688"/>
            <a:ext cx="1368425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750888" y="5949950"/>
            <a:ext cx="4375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3" action="ppaction://hlinksldjump"/>
              </a:rPr>
              <a:t>Избранные статьи</a:t>
            </a:r>
            <a:endParaRPr lang="ru-RU">
              <a:latin typeface="Constantia" pitchFamily="18" charset="0"/>
            </a:endParaRP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5072063" y="1071563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1Н//290946(039)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28596" y="571480"/>
            <a:ext cx="2463320" cy="3477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1428750"/>
            <a:ext cx="27051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Прямоугольник 1"/>
          <p:cNvSpPr>
            <a:spLocks noChangeArrowheads="1"/>
          </p:cNvSpPr>
          <p:nvPr/>
        </p:nvSpPr>
        <p:spPr bwMode="auto">
          <a:xfrm>
            <a:off x="5305425" y="1020763"/>
            <a:ext cx="33480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3Н//2566</a:t>
            </a:r>
          </a:p>
          <a:p>
            <a:endParaRPr lang="ru-RU">
              <a:latin typeface="Constantia" pitchFamily="18" charset="0"/>
            </a:endParaRPr>
          </a:p>
          <a:p>
            <a:r>
              <a:rPr lang="be-BY" b="1">
                <a:latin typeface="Times New Roman" pitchFamily="18" charset="0"/>
                <a:cs typeface="Times New Roman" pitchFamily="18" charset="0"/>
              </a:rPr>
              <a:t>Міхаіл Андрэевіч Савіцкі : народны мастак Беларусі і СССР, Герой Беларусі </a:t>
            </a:r>
            <a:r>
              <a:rPr lang="be-BY">
                <a:latin typeface="Times New Roman" pitchFamily="18" charset="0"/>
                <a:cs typeface="Times New Roman" pitchFamily="18" charset="0"/>
              </a:rPr>
              <a:t>/ </a:t>
            </a:r>
          </a:p>
          <a:p>
            <a:r>
              <a:rPr lang="be-BY">
                <a:latin typeface="Times New Roman" pitchFamily="18" charset="0"/>
                <a:cs typeface="Times New Roman" pitchFamily="18" charset="0"/>
              </a:rPr>
              <a:t>К. Д. Варанько // Мастацкая і музычная адукацыя : навукова-метадычны часопіс / заснавальнік РУП "Выдавецтва "Адукацыя і выхаванне". </a:t>
            </a:r>
            <a:r>
              <a:rPr lang="be-BY">
                <a:latin typeface="Times New Roman" pitchFamily="18" charset="0"/>
              </a:rPr>
              <a:t>–</a:t>
            </a:r>
            <a:r>
              <a:rPr lang="be-BY">
                <a:latin typeface="Times New Roman" pitchFamily="18" charset="0"/>
                <a:cs typeface="Times New Roman" pitchFamily="18" charset="0"/>
              </a:rPr>
              <a:t> 2013. </a:t>
            </a:r>
            <a:r>
              <a:rPr lang="be-BY">
                <a:latin typeface="Times New Roman" pitchFamily="18" charset="0"/>
              </a:rPr>
              <a:t>–</a:t>
            </a:r>
            <a:r>
              <a:rPr lang="be-BY">
                <a:latin typeface="Times New Roman" pitchFamily="18" charset="0"/>
                <a:cs typeface="Times New Roman" pitchFamily="18" charset="0"/>
              </a:rPr>
              <a:t> № 3. </a:t>
            </a:r>
            <a:r>
              <a:rPr lang="be-BY">
                <a:latin typeface="Times New Roman" pitchFamily="18" charset="0"/>
              </a:rPr>
              <a:t>–</a:t>
            </a:r>
            <a:r>
              <a:rPr lang="be-BY">
                <a:latin typeface="Times New Roman" pitchFamily="18" charset="0"/>
                <a:cs typeface="Times New Roman" pitchFamily="18" charset="0"/>
              </a:rPr>
              <a:t> 2-я с. вокладкі; С. 15 : іл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6875463" y="5516563"/>
            <a:ext cx="1152525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8373" name="Прямоугольник 3"/>
          <p:cNvSpPr>
            <a:spLocks noChangeArrowheads="1"/>
          </p:cNvSpPr>
          <p:nvPr/>
        </p:nvSpPr>
        <p:spPr bwMode="auto">
          <a:xfrm>
            <a:off x="468313" y="6092825"/>
            <a:ext cx="4662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4" action="ppaction://hlinksldjump"/>
              </a:rPr>
              <a:t>Избранные статьи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Прямоугольник 1"/>
          <p:cNvSpPr>
            <a:spLocks noChangeArrowheads="1"/>
          </p:cNvSpPr>
          <p:nvPr/>
        </p:nvSpPr>
        <p:spPr bwMode="auto">
          <a:xfrm>
            <a:off x="2492375" y="450850"/>
            <a:ext cx="280828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3ОК1467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"Чтобы война была только на сцене…"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 Михаил Андреевич Савицкий [и др.] ; [беседовала Татьяна Куварина] ; фото Елены Занкевич и из архива редакции // Нёман : литературно-художественный и общественно-политический журнал / учредители: Министерство информации Республики Беларусь, ОО "Союз писателей Беларуси", Издательский дом "Звязда". — 2010. ― № 5. ― С. 4―11 : фот. </a:t>
            </a:r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3375"/>
            <a:ext cx="189388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3652838"/>
            <a:ext cx="16525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Прямоугольник 2"/>
          <p:cNvSpPr>
            <a:spLocks noChangeArrowheads="1"/>
          </p:cNvSpPr>
          <p:nvPr/>
        </p:nvSpPr>
        <p:spPr bwMode="auto">
          <a:xfrm>
            <a:off x="2571750" y="3929063"/>
            <a:ext cx="392906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onstantia" pitchFamily="18" charset="0"/>
            </a:endParaRP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3ОК1467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Творческий подвиг художника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 Кирилл Мельник // Нёман : литературно-художественный и общественно-политический журнал / учредители: Министерство информации Республики Беларусь, ОО "Союз писателей Беларуси", Издательский дом "Звязда". — 2015. ― № 8. ― С. 168―192 : ил. 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1000125"/>
            <a:ext cx="13668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Прямоугольник 3"/>
          <p:cNvSpPr>
            <a:spLocks noChangeArrowheads="1"/>
          </p:cNvSpPr>
          <p:nvPr/>
        </p:nvSpPr>
        <p:spPr bwMode="auto">
          <a:xfrm>
            <a:off x="6659563" y="574675"/>
            <a:ext cx="228600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3ОК1467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Феномен Савицкого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 Кирилл Мельник // Нёман : литературно-художественный и общественно-политический журнал / учредители: Министерство информации Республики Беларусь, ОО "Союз писателей Беларуси", Издательский дом "Звязда". — 2010. ― № 7. ― С. 191―202 : ил. </a:t>
            </a:r>
          </a:p>
        </p:txBody>
      </p:sp>
      <p:sp>
        <p:nvSpPr>
          <p:cNvPr id="59399" name="TextBox 5"/>
          <p:cNvSpPr txBox="1">
            <a:spLocks noChangeArrowheads="1"/>
          </p:cNvSpPr>
          <p:nvPr/>
        </p:nvSpPr>
        <p:spPr bwMode="auto">
          <a:xfrm>
            <a:off x="539750" y="6394450"/>
            <a:ext cx="2125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  <a:hlinkClick r:id="rId5" action="ppaction://hlinksldjump"/>
              </a:rPr>
              <a:t>Избранные статьи</a:t>
            </a:r>
            <a:endParaRPr lang="ru-RU">
              <a:latin typeface="Constantia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6875463" y="5445125"/>
            <a:ext cx="122555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600075"/>
            <a:ext cx="4032250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Прямоугольник 1"/>
          <p:cNvSpPr>
            <a:spLocks noChangeArrowheads="1"/>
          </p:cNvSpPr>
          <p:nvPr/>
        </p:nvSpPr>
        <p:spPr bwMode="auto">
          <a:xfrm>
            <a:off x="5148263" y="1341438"/>
            <a:ext cx="34559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М. А. Савицкий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/ Т. В. Лойко // Научные труды кафедры "История, мировая и отечественная культура" БНТУ : [сборник статей] / Министерство образования Республики Беларусь, Белорусский национальный технический университет. – Минск, 2011. 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С. 101</a:t>
            </a:r>
            <a:r>
              <a:rPr lang="ru-RU">
                <a:latin typeface="Times New Roman" pitchFamily="18" charset="0"/>
              </a:rPr>
              <a:t>–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107.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380288" y="5516563"/>
            <a:ext cx="1223962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684213" y="6381750"/>
            <a:ext cx="2628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3" action="ppaction://hlinksldjump"/>
              </a:rPr>
              <a:t>Избранные статьи</a:t>
            </a:r>
            <a:endParaRPr lang="ru-RU">
              <a:latin typeface="Constantia" pitchFamily="18" charset="0"/>
            </a:endParaRPr>
          </a:p>
        </p:txBody>
      </p:sp>
      <p:sp>
        <p:nvSpPr>
          <p:cNvPr id="60421" name="Прямоугольник 5"/>
          <p:cNvSpPr>
            <a:spLocks noChangeArrowheads="1"/>
          </p:cNvSpPr>
          <p:nvPr/>
        </p:nvSpPr>
        <p:spPr bwMode="auto">
          <a:xfrm>
            <a:off x="5214938" y="857250"/>
            <a:ext cx="178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e-BY">
                <a:latin typeface="Times New Roman" pitchFamily="18" charset="0"/>
                <a:cs typeface="Times New Roman" pitchFamily="18" charset="0"/>
              </a:rPr>
              <a:t>1Н//326653(039)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1"/>
          <p:cNvSpPr>
            <a:spLocks noChangeArrowheads="1"/>
          </p:cNvSpPr>
          <p:nvPr/>
        </p:nvSpPr>
        <p:spPr bwMode="auto">
          <a:xfrm>
            <a:off x="4067175" y="404813"/>
            <a:ext cx="352901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3ОК235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Создатель времени : памяти народного художника Беларуси Михаила Савицкого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 Кирилл Мельник // Беларуская думка : штомесячны грамадска-палітычны і навукова-папулярны часопіс / заснавальнік Адміністрацыя Прэзідэнта Рэспублікі Беларусь. — 2010. ― № 11. ― С. 170―176 : ил. 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25450"/>
            <a:ext cx="30416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489200"/>
            <a:ext cx="269875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Прямоугольник 2"/>
          <p:cNvSpPr>
            <a:spLocks noChangeArrowheads="1"/>
          </p:cNvSpPr>
          <p:nvPr/>
        </p:nvSpPr>
        <p:spPr bwMode="auto">
          <a:xfrm>
            <a:off x="4214813" y="3214688"/>
            <a:ext cx="415607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3ОК235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Философ, творец, патриот : единство гражданской и творческой позиции народного художника Беларуси Михаила Савицкого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/ Кирилл Мельник // Беларуская думка : штомесячны грамадска-палітычны і навукова-папулярны часопіс / заснавальнік Адміністрацыя Прэзідэнта Рэспублікі Беларусь. — 2012. ― № 7. ― С. 82―86 : ил. </a:t>
            </a:r>
            <a:r>
              <a:rPr lang="ru-RU">
                <a:latin typeface="Times New Roman" pitchFamily="18" charset="0"/>
              </a:rPr>
              <a:t>―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Резюме на английском языке в конце журнала. ― Библиография: 6 назв. 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308850" y="5868988"/>
            <a:ext cx="1062038" cy="439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61446" name="TextBox 4"/>
          <p:cNvSpPr txBox="1">
            <a:spLocks noChangeArrowheads="1"/>
          </p:cNvSpPr>
          <p:nvPr/>
        </p:nvSpPr>
        <p:spPr bwMode="auto">
          <a:xfrm>
            <a:off x="539750" y="6176963"/>
            <a:ext cx="2341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4" action="ppaction://hlinksldjump"/>
              </a:rPr>
              <a:t>Избранные статьи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urpicheva_e_y\Desktop\SKAN\Михаил Савицкий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428625"/>
            <a:ext cx="35687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kurpicheva_e_y\Desktop\SKAN\Михаил Савицкий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214313"/>
            <a:ext cx="5138737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kurpicheva_e_y\Desktop\SKAN\Михаил Савицкий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2143125"/>
            <a:ext cx="43973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/>
          <p:cNvSpPr/>
          <p:nvPr/>
        </p:nvSpPr>
        <p:spPr>
          <a:xfrm>
            <a:off x="7451725" y="6092825"/>
            <a:ext cx="1008063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62469" name="TextBox 2"/>
          <p:cNvSpPr txBox="1">
            <a:spLocks noChangeArrowheads="1"/>
          </p:cNvSpPr>
          <p:nvPr/>
        </p:nvSpPr>
        <p:spPr bwMode="auto">
          <a:xfrm>
            <a:off x="428625" y="6357938"/>
            <a:ext cx="2451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onstantia" pitchFamily="18" charset="0"/>
                <a:hlinkClick r:id="rId5" action="ppaction://hlinksldjump"/>
              </a:rPr>
              <a:t>Избранные статьи</a:t>
            </a:r>
            <a:endParaRPr lang="ru-RU" sz="1400">
              <a:latin typeface="Constantia" pitchFamily="18" charset="0"/>
            </a:endParaRPr>
          </a:p>
        </p:txBody>
      </p:sp>
      <p:sp>
        <p:nvSpPr>
          <p:cNvPr id="62470" name="TextBox 6"/>
          <p:cNvSpPr txBox="1">
            <a:spLocks noChangeArrowheads="1"/>
          </p:cNvSpPr>
          <p:nvPr/>
        </p:nvSpPr>
        <p:spPr bwMode="auto">
          <a:xfrm>
            <a:off x="214313" y="5500688"/>
            <a:ext cx="86947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 Михаил Савицкий. 75 лет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интервью, статьи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 выпуск подготовила Светлана Бартохова. – Минск: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б.и.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1997. –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[16] c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включая обложку: ил., портр.; 29 см. – (Автограф: журнал / Министерство культуры Республики Беларусь, Клуб творческой интеллигенции «На ростанях», 1997, №1).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1" name="Прямоугольник 7"/>
          <p:cNvSpPr>
            <a:spLocks noChangeArrowheads="1"/>
          </p:cNvSpPr>
          <p:nvPr/>
        </p:nvSpPr>
        <p:spPr bwMode="auto">
          <a:xfrm>
            <a:off x="1143000" y="357188"/>
            <a:ext cx="1074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3Ок5015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F:\Михаил Савицкий\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339407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25252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Иллюстрации к детским книгам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71868" y="785794"/>
            <a:ext cx="3074341" cy="38725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72198" y="2071678"/>
            <a:ext cx="2799839" cy="355646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</p:pic>
      <p:pic>
        <p:nvPicPr>
          <p:cNvPr id="6" name="Picture 2" descr="G:\Михаил Савицкий\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000504"/>
            <a:ext cx="1909648" cy="261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494" name="TextBox 1"/>
          <p:cNvSpPr txBox="1">
            <a:spLocks noChangeArrowheads="1"/>
          </p:cNvSpPr>
          <p:nvPr/>
        </p:nvSpPr>
        <p:spPr bwMode="auto">
          <a:xfrm>
            <a:off x="323850" y="6308725"/>
            <a:ext cx="3527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6" action="ppaction://hlinksldjump"/>
              </a:rPr>
              <a:t>Вернуться в разделы выставки</a:t>
            </a:r>
            <a:endParaRPr lang="ru-RU">
              <a:latin typeface="Constantia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7472363" y="5876925"/>
            <a:ext cx="915987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F:\Михаил Савицкий\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357188"/>
            <a:ext cx="320833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Михаил Савицкий\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032448" cy="507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G:\Михаил Савицкий\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3714750"/>
            <a:ext cx="4138612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1"/>
          <p:cNvSpPr txBox="1">
            <a:spLocks noChangeArrowheads="1"/>
          </p:cNvSpPr>
          <p:nvPr/>
        </p:nvSpPr>
        <p:spPr bwMode="auto">
          <a:xfrm>
            <a:off x="468313" y="6453188"/>
            <a:ext cx="3167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5" action="ppaction://hlinksldjump"/>
              </a:rPr>
              <a:t>Вернуться в разделы выставки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7524750" y="6072188"/>
            <a:ext cx="1060450" cy="465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14290"/>
            <a:ext cx="81439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Фотографии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61098" t="52673" r="6824" b="10176"/>
          <a:stretch>
            <a:fillRect/>
          </a:stretch>
        </p:blipFill>
        <p:spPr bwMode="auto">
          <a:xfrm>
            <a:off x="1714500" y="857250"/>
            <a:ext cx="60579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1979613" y="5857875"/>
            <a:ext cx="5472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М. Савицкий с юными художниками.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1976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250825" y="6340475"/>
            <a:ext cx="3024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разделы выставки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7596188" y="6057900"/>
            <a:ext cx="936625" cy="452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Міхаіл Савіцкі\32.jpg"/>
          <p:cNvPicPr>
            <a:picLocks noChangeAspect="1" noChangeArrowheads="1"/>
          </p:cNvPicPr>
          <p:nvPr/>
        </p:nvPicPr>
        <p:blipFill>
          <a:blip r:embed="rId2"/>
          <a:srcRect l="1308" t="4337" r="5695" b="22726"/>
          <a:stretch>
            <a:fillRect/>
          </a:stretch>
        </p:blipFill>
        <p:spPr bwMode="auto">
          <a:xfrm>
            <a:off x="1403350" y="792163"/>
            <a:ext cx="5961063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429000" y="285750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Партизаны. 1963</a:t>
            </a: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858125" y="60007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395288" y="6381750"/>
            <a:ext cx="439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mitrenko_e_s\Desktop\СКАН\Новая папка (2)\2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l="36661" t="1639" r="1408"/>
          <a:stretch>
            <a:fillRect/>
          </a:stretch>
        </p:blipFill>
        <p:spPr bwMode="auto">
          <a:xfrm>
            <a:off x="4929190" y="822219"/>
            <a:ext cx="3357586" cy="457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04048" y="5572139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Савицкий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автопортрета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Узник 32815».1976 г.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dmitrenko_e_s\Desktop\СКАН\Новая папка (2)\5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7129" t="7276" r="6626" b="8429"/>
          <a:stretch>
            <a:fillRect/>
          </a:stretch>
        </p:blipFill>
        <p:spPr bwMode="auto">
          <a:xfrm>
            <a:off x="755576" y="751727"/>
            <a:ext cx="3500462" cy="466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00232" y="5572140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1974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6218470"/>
            <a:ext cx="366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Вернуться в разделы выставки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7668344" y="6172304"/>
            <a:ext cx="936104" cy="461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mitrenko_e_s\Desktop\СКАН\Новая папка (2)\3.jpg"/>
          <p:cNvPicPr>
            <a:picLocks noChangeAspect="1" noChangeArrowheads="1"/>
          </p:cNvPicPr>
          <p:nvPr/>
        </p:nvPicPr>
        <p:blipFill rotWithShape="1">
          <a:blip r:embed="rId2" cstate="print"/>
          <a:srcRect l="2995" t="5098" r="2629" b="8930"/>
          <a:stretch/>
        </p:blipFill>
        <p:spPr bwMode="auto">
          <a:xfrm>
            <a:off x="534578" y="1330036"/>
            <a:ext cx="4500594" cy="310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dmitrenko_e_s\Desktop\СКАН\Новая папка (2)\1.jpg"/>
          <p:cNvPicPr>
            <a:picLocks noChangeAspect="1" noChangeArrowheads="1"/>
          </p:cNvPicPr>
          <p:nvPr/>
        </p:nvPicPr>
        <p:blipFill rotWithShape="1">
          <a:blip r:embed="rId3" cstate="print"/>
          <a:srcRect l="8894" t="3156" r="4396" b="8899"/>
          <a:stretch/>
        </p:blipFill>
        <p:spPr bwMode="auto">
          <a:xfrm>
            <a:off x="5472430" y="672344"/>
            <a:ext cx="3012239" cy="430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71604" y="4572008"/>
            <a:ext cx="2081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Раубичи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1974 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687" y="5143512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Савицкий на Кургане Славы. 1980 г.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578" y="6114385"/>
            <a:ext cx="320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Вернуться в разделы выставки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380312" y="5877272"/>
            <a:ext cx="100811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 l="2739"/>
          <a:stretch>
            <a:fillRect/>
          </a:stretch>
        </p:blipFill>
        <p:spPr bwMode="auto">
          <a:xfrm>
            <a:off x="5246688" y="692150"/>
            <a:ext cx="2924175" cy="487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" y="933450"/>
            <a:ext cx="3851275" cy="438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2428875" y="5500688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1976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6443663" y="5746750"/>
            <a:ext cx="830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2007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667625" y="6088063"/>
            <a:ext cx="1008063" cy="511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66566" name="TextBox 4"/>
          <p:cNvSpPr txBox="1">
            <a:spLocks noChangeArrowheads="1"/>
          </p:cNvSpPr>
          <p:nvPr/>
        </p:nvSpPr>
        <p:spPr bwMode="auto">
          <a:xfrm>
            <a:off x="539750" y="6318250"/>
            <a:ext cx="3382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  <a:hlinkClick r:id="rId4" action="ppaction://hlinksldjump"/>
              </a:rPr>
              <a:t>Вернуться в разделы выставки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Новая папка (2)\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34" t="6280" r="8299" b="7640"/>
          <a:stretch/>
        </p:blipFill>
        <p:spPr bwMode="auto">
          <a:xfrm>
            <a:off x="971600" y="476672"/>
            <a:ext cx="3600400" cy="539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5984" y="5929330"/>
            <a:ext cx="175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H:\Новая папка (2)\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780"/>
          <a:stretch/>
        </p:blipFill>
        <p:spPr bwMode="auto">
          <a:xfrm>
            <a:off x="4788024" y="393619"/>
            <a:ext cx="3966766" cy="5452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5975991"/>
            <a:ext cx="382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интерьера мастерской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Савицкого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382117"/>
            <a:ext cx="2536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Вернуться в разделы выставки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956376" y="6299156"/>
            <a:ext cx="1008112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93613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Новая папка (2)\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0" t="5136" r="5866" b="9065"/>
          <a:stretch/>
        </p:blipFill>
        <p:spPr bwMode="auto">
          <a:xfrm>
            <a:off x="755576" y="404664"/>
            <a:ext cx="3546763" cy="532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7356" y="578645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H:\Новая папка (2)\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7" t="7437" r="4281" b="10681"/>
          <a:stretch/>
        </p:blipFill>
        <p:spPr bwMode="auto">
          <a:xfrm>
            <a:off x="4090337" y="1700808"/>
            <a:ext cx="4621322" cy="3030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4997152"/>
            <a:ext cx="428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Прокопцов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М. Савицкий,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 Мищенко. 2007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7308304" y="5724809"/>
            <a:ext cx="1152128" cy="553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6491" y="6340678"/>
            <a:ext cx="320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Вернуться в разделы выставки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9668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 l="6192" t="5199" r="7008" b="2200"/>
          <a:stretch>
            <a:fillRect/>
          </a:stretch>
        </p:blipFill>
        <p:spPr bwMode="auto">
          <a:xfrm>
            <a:off x="611188" y="836613"/>
            <a:ext cx="3309937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428625" y="5667375"/>
            <a:ext cx="4071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В мастерской с Василем Быковым. 1970-е  гг.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2647"/>
          <a:stretch>
            <a:fillRect/>
          </a:stretch>
        </p:blipFill>
        <p:spPr bwMode="auto">
          <a:xfrm>
            <a:off x="4140200" y="1412875"/>
            <a:ext cx="4476750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2"/>
          <p:cNvSpPr txBox="1">
            <a:spLocks noChangeArrowheads="1"/>
          </p:cNvSpPr>
          <p:nvPr/>
        </p:nvSpPr>
        <p:spPr bwMode="auto">
          <a:xfrm>
            <a:off x="4357688" y="5286375"/>
            <a:ext cx="4643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В залах Музея истории Минска. 2010 г.</a:t>
            </a: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250825" y="6457950"/>
            <a:ext cx="3024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4" action="ppaction://hlinksldjump"/>
              </a:rPr>
              <a:t>Вернуться в разделы выставки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524750" y="6021388"/>
            <a:ext cx="1008063" cy="354012"/>
          </a:xfrm>
          <a:prstGeom prst="rightArrow">
            <a:avLst>
              <a:gd name="adj1" fmla="val 7911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1500174"/>
            <a:ext cx="7286675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Все материалы виртуальной выставки находятся в фондах Национальной библиотеки Беларуси. Часть из них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-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в зале документов по искусству.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288" y="5783263"/>
            <a:ext cx="8615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onstantia" pitchFamily="18" charset="0"/>
              </a:rPr>
              <a:t>В презентации использована музыка монахини Свято-Елисаветинского монастыря Иулиании (в миру Ирина Денисова)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:\Міхаіл Савіцкі\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143000"/>
            <a:ext cx="8161338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000375" y="428625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Витебские ворота.1967</a:t>
            </a: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7500938" y="6000750"/>
            <a:ext cx="114300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468313" y="6381750"/>
            <a:ext cx="4579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Картинки по запросу партизанская мадонна савицкий"/>
          <p:cNvPicPr>
            <a:picLocks noChangeAspect="1" noChangeArrowheads="1"/>
          </p:cNvPicPr>
          <p:nvPr/>
        </p:nvPicPr>
        <p:blipFill>
          <a:blip r:embed="rId2"/>
          <a:srcRect r="1076"/>
          <a:stretch>
            <a:fillRect/>
          </a:stretch>
        </p:blipFill>
        <p:spPr bwMode="auto">
          <a:xfrm>
            <a:off x="1857375" y="571500"/>
            <a:ext cx="5510213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786063" y="142875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Партизанская мадонна.1967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7956550" y="62372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33363" y="5492750"/>
            <a:ext cx="1439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Картинки по запросу партизанская мадонна минск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928688"/>
            <a:ext cx="3600450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857375" y="285750"/>
            <a:ext cx="5857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Партизанская мадонна (Минская). 1972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7596188" y="5997575"/>
            <a:ext cx="936625" cy="45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280988" y="6302375"/>
            <a:ext cx="4365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F:\Міхаіл Савіцкі\28.jpg"/>
          <p:cNvPicPr>
            <a:picLocks noChangeAspect="1" noChangeArrowheads="1"/>
          </p:cNvPicPr>
          <p:nvPr/>
        </p:nvPicPr>
        <p:blipFill>
          <a:blip r:embed="rId2"/>
          <a:srcRect l="7886" t="4916" r="5980" b="20259"/>
          <a:stretch>
            <a:fillRect/>
          </a:stretch>
        </p:blipFill>
        <p:spPr bwMode="auto">
          <a:xfrm>
            <a:off x="1835150" y="908050"/>
            <a:ext cx="553878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643313" y="285750"/>
            <a:ext cx="2066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Куст роз. 1974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524750" y="6165850"/>
            <a:ext cx="1150938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hlinkClick r:id="" action="ppaction://hlinkshowjump?jump=nextslide"/>
              </a:rPr>
              <a:t>Далее</a:t>
            </a:r>
            <a:endParaRPr lang="ru-RU" dirty="0"/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139700" y="6489700"/>
            <a:ext cx="3798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onstantia" pitchFamily="18" charset="0"/>
                <a:hlinkClick r:id="rId3" action="ppaction://hlinksldjump"/>
              </a:rPr>
              <a:t>Вернуться в меню «Основные работы»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6030</TotalTime>
  <Words>2351</Words>
  <Application>Microsoft Office PowerPoint</Application>
  <PresentationFormat>Экран (4:3)</PresentationFormat>
  <Paragraphs>278</Paragraphs>
  <Slides>56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ignatyeva_o_t</cp:lastModifiedBy>
  <cp:revision>343</cp:revision>
  <dcterms:created xsi:type="dcterms:W3CDTF">2016-12-09T11:06:47Z</dcterms:created>
  <dcterms:modified xsi:type="dcterms:W3CDTF">2017-02-09T11:15:01Z</dcterms:modified>
</cp:coreProperties>
</file>