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61" r:id="rId6"/>
    <p:sldId id="260" r:id="rId7"/>
    <p:sldId id="266" r:id="rId8"/>
    <p:sldId id="265" r:id="rId9"/>
    <p:sldId id="264" r:id="rId10"/>
    <p:sldId id="263" r:id="rId11"/>
    <p:sldId id="269" r:id="rId12"/>
    <p:sldId id="270" r:id="rId13"/>
    <p:sldId id="268" r:id="rId14"/>
    <p:sldId id="25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00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686993-3880-40CA-B10C-09BD86200270}" type="datetimeFigureOut">
              <a:rPr lang="ru-RU"/>
              <a:pPr>
                <a:defRPr/>
              </a:pPr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367045-F3FF-479C-AFC6-C8ADE924B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V="1">
            <a:off x="0" y="0"/>
            <a:ext cx="9144000" cy="1071546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V="1">
            <a:off x="0" y="0"/>
            <a:ext cx="1214414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>
            <a:off x="0" y="0"/>
            <a:ext cx="1214414" cy="1071546"/>
          </a:xfrm>
          <a:custGeom>
            <a:avLst/>
            <a:gdLst>
              <a:gd name="connsiteX0" fmla="*/ 0 w 1071538"/>
              <a:gd name="connsiteY0" fmla="*/ 0 h 928670"/>
              <a:gd name="connsiteX1" fmla="*/ 1071538 w 1071538"/>
              <a:gd name="connsiteY1" fmla="*/ 0 h 928670"/>
              <a:gd name="connsiteX2" fmla="*/ 1071538 w 1071538"/>
              <a:gd name="connsiteY2" fmla="*/ 928670 h 928670"/>
              <a:gd name="connsiteX3" fmla="*/ 0 w 1071538"/>
              <a:gd name="connsiteY3" fmla="*/ 928670 h 928670"/>
              <a:gd name="connsiteX4" fmla="*/ 0 w 1071538"/>
              <a:gd name="connsiteY4" fmla="*/ 0 h 928670"/>
              <a:gd name="connsiteX0" fmla="*/ 0 w 1214414"/>
              <a:gd name="connsiteY0" fmla="*/ 0 h 928670"/>
              <a:gd name="connsiteX1" fmla="*/ 1214414 w 1214414"/>
              <a:gd name="connsiteY1" fmla="*/ 0 h 928670"/>
              <a:gd name="connsiteX2" fmla="*/ 1071538 w 1214414"/>
              <a:gd name="connsiteY2" fmla="*/ 928670 h 928670"/>
              <a:gd name="connsiteX3" fmla="*/ 0 w 1214414"/>
              <a:gd name="connsiteY3" fmla="*/ 928670 h 928670"/>
              <a:gd name="connsiteX4" fmla="*/ 0 w 1214414"/>
              <a:gd name="connsiteY4" fmla="*/ 0 h 928670"/>
              <a:gd name="connsiteX0" fmla="*/ 0 w 1214414"/>
              <a:gd name="connsiteY0" fmla="*/ 0 h 1071546"/>
              <a:gd name="connsiteX1" fmla="*/ 1214414 w 1214414"/>
              <a:gd name="connsiteY1" fmla="*/ 0 h 1071546"/>
              <a:gd name="connsiteX2" fmla="*/ 1071538 w 1214414"/>
              <a:gd name="connsiteY2" fmla="*/ 928670 h 1071546"/>
              <a:gd name="connsiteX3" fmla="*/ 0 w 1214414"/>
              <a:gd name="connsiteY3" fmla="*/ 1071546 h 1071546"/>
              <a:gd name="connsiteX4" fmla="*/ 0 w 1214414"/>
              <a:gd name="connsiteY4" fmla="*/ 0 h 107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414" h="1071546">
                <a:moveTo>
                  <a:pt x="0" y="0"/>
                </a:moveTo>
                <a:lnTo>
                  <a:pt x="1214414" y="0"/>
                </a:lnTo>
                <a:lnTo>
                  <a:pt x="1071538" y="928670"/>
                </a:lnTo>
                <a:lnTo>
                  <a:pt x="0" y="10715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 userDrawn="1"/>
        </p:nvSpPr>
        <p:spPr bwMode="auto">
          <a:xfrm>
            <a:off x="0" y="6673334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214282" y="214290"/>
            <a:ext cx="571504" cy="571504"/>
            <a:chOff x="571472" y="3929066"/>
            <a:chExt cx="785818" cy="785818"/>
          </a:xfrm>
        </p:grpSpPr>
        <p:sp>
          <p:nvSpPr>
            <p:cNvPr id="14" name="Овал 13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785794"/>
            <a:ext cx="6500858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Глобальные</a:t>
            </a:r>
          </a:p>
          <a:p>
            <a:pPr algn="ctr"/>
            <a:r>
              <a:rPr lang="ru-RU" sz="7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проблемы</a:t>
            </a:r>
          </a:p>
          <a:p>
            <a:pPr algn="ctr"/>
            <a:r>
              <a:rPr lang="ru-RU" sz="7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человечества</a:t>
            </a:r>
            <a:endParaRPr lang="ru-RU" sz="7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1\Рабочий стол\m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071546"/>
            <a:ext cx="2248212" cy="22482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user\Рабочий стол\451327.jpeg"/>
          <p:cNvPicPr>
            <a:picLocks noChangeAspect="1" noChangeArrowheads="1"/>
          </p:cNvPicPr>
          <p:nvPr/>
        </p:nvPicPr>
        <p:blipFill>
          <a:blip r:embed="rId3"/>
          <a:srcRect b="5455"/>
          <a:stretch>
            <a:fillRect/>
          </a:stretch>
        </p:blipFill>
        <p:spPr bwMode="auto">
          <a:xfrm>
            <a:off x="5214942" y="4143380"/>
            <a:ext cx="3143272" cy="222886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user\Рабочий стол\img14.jpg"/>
          <p:cNvPicPr>
            <a:picLocks noChangeAspect="1" noChangeArrowheads="1"/>
          </p:cNvPicPr>
          <p:nvPr/>
        </p:nvPicPr>
        <p:blipFill>
          <a:blip r:embed="rId4" cstate="print"/>
          <a:srcRect l="3390" t="2825" r="1694" b="4519"/>
          <a:stretch>
            <a:fillRect/>
          </a:stretch>
        </p:blipFill>
        <p:spPr bwMode="auto">
          <a:xfrm>
            <a:off x="857224" y="4071942"/>
            <a:ext cx="3500462" cy="256283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357166"/>
            <a:ext cx="85779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642918"/>
            <a:ext cx="78013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Экологические проблемы</a:t>
            </a:r>
            <a:endParaRPr lang="ru-RU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141" y="1471407"/>
            <a:ext cx="4104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УГРОЗА ЖИЗНИ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среда обитания, созданная человеком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3818838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озрастание общего фона электромагнитного излучения от радио- и телевещательных станций, промышленных объектов;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рост нервно-психических, раковых и сердечно-сосудистых заболеваний, появление новых болезней;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природные и техногенные катастрофы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741683" y="2031070"/>
            <a:ext cx="108686" cy="432048"/>
          </a:xfrm>
          <a:prstGeom prst="downArrow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Documents and Settings\User1\Рабочий стол\resize_R1mN7xc2GtQDZSL5ygkfTBXCEi63qKbI_980x5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429132"/>
            <a:ext cx="3013352" cy="1814161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1\Рабочий стол\50011276a45b8b035a29875fef4667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70" y="1556792"/>
            <a:ext cx="3425254" cy="2140783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84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357166"/>
            <a:ext cx="85779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34137"/>
            <a:ext cx="78013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неравномерности развития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7224" y="2071678"/>
            <a:ext cx="7848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Оценка динамики перемен в различных странах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ндекс развития человеческого потенциала (ИРЧП)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9730" y="3650281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азмер ВВП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душу населения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1860" y="3948607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средняя продолжительность жизни человека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3645023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доступ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образованию, медпомощи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9124" y="2500306"/>
            <a:ext cx="216024" cy="36004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535996" y="3343637"/>
            <a:ext cx="0" cy="519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699792" y="3343637"/>
            <a:ext cx="1512168" cy="519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824028" y="3343637"/>
            <a:ext cx="1836204" cy="4454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0052" y="5085184"/>
            <a:ext cx="8460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Максимально высокий показатель ИРЧП – Канада,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инимальный - Нигер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8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357166"/>
            <a:ext cx="85779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5612" y="395467"/>
            <a:ext cx="75080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неравномерности развития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0268" y="1755121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Преодолеть бедность и нищету в развивающихся странах – обеспечить им широкий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доступ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 передовым информационным технологиям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212976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2001 год в ООН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создана Целевая группа по информационным и коммуникационным технологиям (ИКТ)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224" y="4947632"/>
            <a:ext cx="5197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помощь странам                            в преодолении отставания, доступность ИКТ всем государствам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1\Рабочий стол\1_52552bafefcd252552bafefd0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70" y="3789040"/>
            <a:ext cx="3048000" cy="2182813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44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357166"/>
            <a:ext cx="85779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34137"/>
            <a:ext cx="78013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неравномерности развития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4480" y="1975679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2003 г., 2005 г. в Женеве, Тунисе 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Всемирный саммит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информационному обществу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28" y="4154785"/>
            <a:ext cx="8602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Основное условие построения информационного общества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предоставление всем желающим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свободного и бесплатного доступа к информации и знаниям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всех их формах и на любых носителях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8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357166"/>
            <a:ext cx="85779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29000"/>
            <a:ext cx="869405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</a:t>
            </a:r>
          </a:p>
          <a:p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 – </a:t>
            </a:r>
          </a:p>
          <a:p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тесное и плодотворное сотрудничество всех государств мира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9742" y="2366894"/>
            <a:ext cx="1946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644008" y="3212976"/>
            <a:ext cx="216024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Documents and Settings\User1\Рабочий стол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282" y="710354"/>
            <a:ext cx="5361288" cy="402096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22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100" y="500042"/>
            <a:ext cx="86079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Военная и </a:t>
            </a:r>
          </a:p>
          <a:p>
            <a:pPr algn="ctr"/>
            <a:r>
              <a:rPr lang="ru-RU" sz="4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террористическая угрозы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143116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Начало ХХ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века –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военная угроза остаётся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страны, обладающие ядерным оружием (США, Англия, Россия, Китай, Франция)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572000" y="3357562"/>
            <a:ext cx="214314" cy="288032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7842" y="5013176"/>
            <a:ext cx="8438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1968 г. – договор о нераспространении ядерного оружия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357166"/>
            <a:ext cx="85779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9919" y="714356"/>
            <a:ext cx="79640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2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гроза ядерного оружия</a:t>
            </a:r>
            <a:endParaRPr lang="ru-RU" sz="5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571612"/>
            <a:ext cx="2282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рименение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локальных конфликтах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1643050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опадание в руки международных террористов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50" y="2571744"/>
            <a:ext cx="3728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имическое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бактериологическое оружие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1\Рабочий стол\0edc8b3b2a4a4c474b66bbbbd30a972e-800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929066"/>
            <a:ext cx="3430635" cy="264320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1\Рабочий стол\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934283"/>
            <a:ext cx="3571900" cy="259219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rot="5400000">
            <a:off x="4215604" y="221376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3214678" y="1571612"/>
            <a:ext cx="93028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073654" y="1571612"/>
            <a:ext cx="71279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357166"/>
            <a:ext cx="85779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8810" y="500042"/>
            <a:ext cx="77551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Международный терроризм</a:t>
            </a:r>
            <a:endParaRPr lang="ru-RU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944" y="1418995"/>
            <a:ext cx="4075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охищение и убийство политических деятелей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5001" y="2455298"/>
            <a:ext cx="2360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предъявление требований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обмен на их освобождение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609460"/>
            <a:ext cx="3207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попытки запугать власти и население страны уничтожением гражданских и военных объектов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000636"/>
            <a:ext cx="67687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 информационных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технологий и оружия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массового поражения (ОМП)</a:t>
            </a:r>
            <a:endParaRPr lang="ru-RU" sz="3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1\Рабочий стол\1522902737_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000372"/>
            <a:ext cx="2592606" cy="192882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User1\Рабочий стол\pakistan-peshawar-bomb-blas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79" y="1428737"/>
            <a:ext cx="2667018" cy="2000264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87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357166"/>
            <a:ext cx="85779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42" y="534137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Международный терроризм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871" y="3665042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базы подготовки боевиков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4327" y="1226081"/>
            <a:ext cx="4223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шахиды – исполнители терактов,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террористы-смертники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642" y="4797152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Повреждение террористами метрополитена, промышленных объектов,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химических заводов, атомных электростанций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КАТАСТРОФИЧЕСКИЕ ПОСЛЕДСТВИЯ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1\Рабочий стол\162406_origin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374"/>
          <a:stretch/>
        </p:blipFill>
        <p:spPr bwMode="auto">
          <a:xfrm>
            <a:off x="1109668" y="1448123"/>
            <a:ext cx="3473809" cy="221691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1\Рабочий стол\shakhi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29" y="2479608"/>
            <a:ext cx="3272319" cy="23226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4270251" y="587727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586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357166"/>
            <a:ext cx="85779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42" y="534137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Экологические проблемы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722" y="1428736"/>
            <a:ext cx="8358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вв. – угроза всей биосфере Земли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1\Рабочий стол\210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857628"/>
            <a:ext cx="4360447" cy="252905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2348880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озрастание потребления энергоресурсов,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сырья, воды, увеличение отходов производственной деятельности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4572000" y="2000240"/>
            <a:ext cx="142876" cy="357190"/>
          </a:xfrm>
          <a:prstGeom prst="upDownArrow">
            <a:avLst/>
          </a:prstGeom>
          <a:solidFill>
            <a:srgbClr val="0020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85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357166"/>
            <a:ext cx="85779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7659" y="260648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Экологические проблемы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868" y="968534"/>
            <a:ext cx="543582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разрушение озонового слоя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(угроза жизни живых существ,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рост числа раковых заболеваний среди людей);</a:t>
            </a:r>
          </a:p>
          <a:p>
            <a:pPr algn="ct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глобальное потепление климата, истощение плодородия почвы;</a:t>
            </a:r>
          </a:p>
          <a:p>
            <a:pPr algn="ctr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загрязнение воздуха, почвы токсичными отходами производства, химическими веществами и т.д.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071810"/>
            <a:ext cx="403586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Большинство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мира</a:t>
            </a:r>
          </a:p>
          <a:p>
            <a:pPr algn="ctr"/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внимание </a:t>
            </a:r>
          </a:p>
          <a:p>
            <a:pPr algn="ctr"/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риродоохранным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мерам</a:t>
            </a:r>
            <a:endParaRPr lang="ru-RU" sz="32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285984" y="4786322"/>
            <a:ext cx="141320" cy="288032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Documents and Settings\User1\Рабочий стол\770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214422"/>
            <a:ext cx="2507847" cy="166046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ser1\Рабочий стол\127725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143380"/>
            <a:ext cx="3400416" cy="242886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58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357166"/>
            <a:ext cx="85779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7096" y="642918"/>
            <a:ext cx="81369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Экологические проблемы</a:t>
            </a:r>
            <a:endParaRPr lang="ru-RU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7659" y="1428736"/>
            <a:ext cx="433642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1992 год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– конференция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окружающей среде и развитию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1\Рабочий стол\4327555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428736"/>
            <a:ext cx="3071802" cy="2303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ser1\Рабочий стол\усто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3240360" cy="235306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3933056"/>
            <a:ext cx="51557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действий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ХХ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в. – </a:t>
            </a: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концепция </a:t>
            </a: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устойчиво-безопасного развития человечества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1312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357166"/>
            <a:ext cx="85779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2336" y="534137"/>
            <a:ext cx="81369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Экологические проблемы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1\Рабочий стол\964452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29" y="2060848"/>
            <a:ext cx="5317144" cy="45727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2824" y="1361768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2005 год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вступление в силу Киотского протокола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714620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США,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Австралия,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Китай,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Индия,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протоколу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присоединились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63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431</Words>
  <Application>Microsoft Office PowerPoint</Application>
  <PresentationFormat>Экран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2014-06-24T15:51:35Z</dcterms:created>
  <dcterms:modified xsi:type="dcterms:W3CDTF">2019-12-17T14:50:08Z</dcterms:modified>
</cp:coreProperties>
</file>