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27"/>
  </p:notesMasterIdLst>
  <p:sldIdLst>
    <p:sldId id="269" r:id="rId2"/>
    <p:sldId id="283" r:id="rId3"/>
    <p:sldId id="285" r:id="rId4"/>
    <p:sldId id="278" r:id="rId5"/>
    <p:sldId id="293" r:id="rId6"/>
    <p:sldId id="294" r:id="rId7"/>
    <p:sldId id="258" r:id="rId8"/>
    <p:sldId id="296" r:id="rId9"/>
    <p:sldId id="291" r:id="rId10"/>
    <p:sldId id="272" r:id="rId11"/>
    <p:sldId id="288" r:id="rId12"/>
    <p:sldId id="266" r:id="rId13"/>
    <p:sldId id="257" r:id="rId14"/>
    <p:sldId id="301" r:id="rId15"/>
    <p:sldId id="299" r:id="rId16"/>
    <p:sldId id="302" r:id="rId17"/>
    <p:sldId id="303" r:id="rId18"/>
    <p:sldId id="306" r:id="rId19"/>
    <p:sldId id="305" r:id="rId20"/>
    <p:sldId id="307" r:id="rId21"/>
    <p:sldId id="308" r:id="rId22"/>
    <p:sldId id="267" r:id="rId23"/>
    <p:sldId id="309" r:id="rId24"/>
    <p:sldId id="310" r:id="rId25"/>
    <p:sldId id="29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0000FF"/>
    <a:srgbClr val="9200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4FACAC-823C-4C22-822B-7243CF55C78C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296D721-959F-4581-A97B-50A83E11E5A1}">
      <dgm:prSet phldrT="[Текст]"/>
      <dgm:spPr/>
      <dgm:t>
        <a:bodyPr/>
        <a:lstStyle/>
        <a:p>
          <a:r>
            <a:rPr lang="ru-RU" b="1" dirty="0" smtClean="0"/>
            <a:t>Египет</a:t>
          </a:r>
          <a:endParaRPr lang="ru-RU" b="1" dirty="0"/>
        </a:p>
      </dgm:t>
    </dgm:pt>
    <dgm:pt modelId="{CD22E221-7EBC-4142-AC76-0B66341E878D}" type="parTrans" cxnId="{9B9CB9F6-F1C5-448C-9250-1CC1E3F37C7C}">
      <dgm:prSet/>
      <dgm:spPr/>
      <dgm:t>
        <a:bodyPr/>
        <a:lstStyle/>
        <a:p>
          <a:endParaRPr lang="ru-RU"/>
        </a:p>
      </dgm:t>
    </dgm:pt>
    <dgm:pt modelId="{42C91E51-718F-44AA-B66C-387B34DCF1F3}" type="sibTrans" cxnId="{9B9CB9F6-F1C5-448C-9250-1CC1E3F37C7C}">
      <dgm:prSet/>
      <dgm:spPr/>
      <dgm:t>
        <a:bodyPr/>
        <a:lstStyle/>
        <a:p>
          <a:endParaRPr lang="ru-RU"/>
        </a:p>
      </dgm:t>
    </dgm:pt>
    <dgm:pt modelId="{E9619545-BF14-4804-9BFF-1E14E765B18F}">
      <dgm:prSet phldrT="[Текст]"/>
      <dgm:spPr/>
      <dgm:t>
        <a:bodyPr/>
        <a:lstStyle/>
        <a:p>
          <a:r>
            <a:rPr lang="ru-RU" b="1" dirty="0" smtClean="0"/>
            <a:t>Клеопатра</a:t>
          </a:r>
          <a:endParaRPr lang="ru-RU" b="1" dirty="0"/>
        </a:p>
      </dgm:t>
    </dgm:pt>
    <dgm:pt modelId="{8BE87A66-9FF9-4083-8253-F439906F16F8}" type="parTrans" cxnId="{59BAF6AD-CABF-49B4-BB63-8CA657B5AE42}">
      <dgm:prSet/>
      <dgm:spPr/>
      <dgm:t>
        <a:bodyPr/>
        <a:lstStyle/>
        <a:p>
          <a:endParaRPr lang="ru-RU"/>
        </a:p>
      </dgm:t>
    </dgm:pt>
    <dgm:pt modelId="{36BEB751-FA2B-4F87-B9F7-F25352A9E10C}" type="sibTrans" cxnId="{59BAF6AD-CABF-49B4-BB63-8CA657B5AE42}">
      <dgm:prSet/>
      <dgm:spPr/>
      <dgm:t>
        <a:bodyPr/>
        <a:lstStyle/>
        <a:p>
          <a:endParaRPr lang="ru-RU"/>
        </a:p>
      </dgm:t>
    </dgm:pt>
    <dgm:pt modelId="{3D3C5A9C-2927-415B-87BD-48642AF2FD60}">
      <dgm:prSet phldrT="[Текст]"/>
      <dgm:spPr/>
      <dgm:t>
        <a:bodyPr/>
        <a:lstStyle/>
        <a:p>
          <a:r>
            <a:rPr lang="ru-RU" b="1" dirty="0" smtClean="0"/>
            <a:t>Ювелирные украшения</a:t>
          </a:r>
          <a:endParaRPr lang="ru-RU" b="1" dirty="0"/>
        </a:p>
      </dgm:t>
    </dgm:pt>
    <dgm:pt modelId="{89B60165-1D50-41F4-982A-CDCB9F0CD7AE}" type="parTrans" cxnId="{2B1B16E4-28A5-4372-AC61-9A5DB42A1E92}">
      <dgm:prSet/>
      <dgm:spPr/>
      <dgm:t>
        <a:bodyPr/>
        <a:lstStyle/>
        <a:p>
          <a:endParaRPr lang="ru-RU"/>
        </a:p>
      </dgm:t>
    </dgm:pt>
    <dgm:pt modelId="{075A53A5-1530-4A64-A316-14850E0C39EC}" type="sibTrans" cxnId="{2B1B16E4-28A5-4372-AC61-9A5DB42A1E92}">
      <dgm:prSet/>
      <dgm:spPr/>
      <dgm:t>
        <a:bodyPr/>
        <a:lstStyle/>
        <a:p>
          <a:endParaRPr lang="ru-RU"/>
        </a:p>
      </dgm:t>
    </dgm:pt>
    <dgm:pt modelId="{0F2CB54C-4EAF-4B66-9698-10E099451BD7}" type="pres">
      <dgm:prSet presAssocID="{F84FACAC-823C-4C22-822B-7243CF55C78C}" presName="linear" presStyleCnt="0">
        <dgm:presLayoutVars>
          <dgm:dir/>
          <dgm:animLvl val="lvl"/>
          <dgm:resizeHandles val="exact"/>
        </dgm:presLayoutVars>
      </dgm:prSet>
      <dgm:spPr/>
    </dgm:pt>
    <dgm:pt modelId="{522856B5-2875-49F8-934F-EACD084E3E69}" type="pres">
      <dgm:prSet presAssocID="{6296D721-959F-4581-A97B-50A83E11E5A1}" presName="parentLin" presStyleCnt="0"/>
      <dgm:spPr/>
    </dgm:pt>
    <dgm:pt modelId="{B4575FE5-3B56-4F50-835F-6DB22E2FBFAF}" type="pres">
      <dgm:prSet presAssocID="{6296D721-959F-4581-A97B-50A83E11E5A1}" presName="parentLeftMargin" presStyleLbl="node1" presStyleIdx="0" presStyleCnt="3"/>
      <dgm:spPr/>
    </dgm:pt>
    <dgm:pt modelId="{3E29F2DB-2517-466A-9856-D2541B8B883B}" type="pres">
      <dgm:prSet presAssocID="{6296D721-959F-4581-A97B-50A83E11E5A1}" presName="parentText" presStyleLbl="node1" presStyleIdx="0" presStyleCnt="3" custScaleX="35848" custScaleY="57022" custLinFactX="-5" custLinFactNeighborX="-100000" custLinFactNeighborY="38979">
        <dgm:presLayoutVars>
          <dgm:chMax val="0"/>
          <dgm:bulletEnabled val="1"/>
        </dgm:presLayoutVars>
      </dgm:prSet>
      <dgm:spPr/>
    </dgm:pt>
    <dgm:pt modelId="{000EB2BE-EB70-45CE-BBB9-7129640EC37F}" type="pres">
      <dgm:prSet presAssocID="{6296D721-959F-4581-A97B-50A83E11E5A1}" presName="negativeSpace" presStyleCnt="0"/>
      <dgm:spPr/>
    </dgm:pt>
    <dgm:pt modelId="{87DF2B11-C4D6-47BE-A75F-B8D295FD6A66}" type="pres">
      <dgm:prSet presAssocID="{6296D721-959F-4581-A97B-50A83E11E5A1}" presName="childText" presStyleLbl="conFgAcc1" presStyleIdx="0" presStyleCnt="3" custScaleY="102869" custLinFactNeighborX="2071" custLinFactNeighborY="91158">
        <dgm:presLayoutVars>
          <dgm:bulletEnabled val="1"/>
        </dgm:presLayoutVars>
      </dgm:prSet>
      <dgm:spPr/>
    </dgm:pt>
    <dgm:pt modelId="{28A3B092-708A-4C7B-9A83-FE8EA3F3AED8}" type="pres">
      <dgm:prSet presAssocID="{42C91E51-718F-44AA-B66C-387B34DCF1F3}" presName="spaceBetweenRectangles" presStyleCnt="0"/>
      <dgm:spPr/>
    </dgm:pt>
    <dgm:pt modelId="{E30F00BC-9626-4589-92E1-D386A4B71C4B}" type="pres">
      <dgm:prSet presAssocID="{E9619545-BF14-4804-9BFF-1E14E765B18F}" presName="parentLin" presStyleCnt="0"/>
      <dgm:spPr/>
    </dgm:pt>
    <dgm:pt modelId="{F80E59AD-67F6-4A5F-88FF-CAD9A6F555F5}" type="pres">
      <dgm:prSet presAssocID="{E9619545-BF14-4804-9BFF-1E14E765B18F}" presName="parentLeftMargin" presStyleLbl="node1" presStyleIdx="0" presStyleCnt="3"/>
      <dgm:spPr/>
    </dgm:pt>
    <dgm:pt modelId="{19305460-467C-49AB-BBB9-584CAE742C38}" type="pres">
      <dgm:prSet presAssocID="{E9619545-BF14-4804-9BFF-1E14E765B18F}" presName="parentText" presStyleLbl="node1" presStyleIdx="1" presStyleCnt="3" custScaleX="57320" custScaleY="59344" custLinFactX="-5" custLinFactNeighborX="-100000" custLinFactNeighborY="29560">
        <dgm:presLayoutVars>
          <dgm:chMax val="0"/>
          <dgm:bulletEnabled val="1"/>
        </dgm:presLayoutVars>
      </dgm:prSet>
      <dgm:spPr/>
    </dgm:pt>
    <dgm:pt modelId="{DE5D54FA-C126-4C2F-9459-8C267D79AA99}" type="pres">
      <dgm:prSet presAssocID="{E9619545-BF14-4804-9BFF-1E14E765B18F}" presName="negativeSpace" presStyleCnt="0"/>
      <dgm:spPr/>
    </dgm:pt>
    <dgm:pt modelId="{83645331-572E-41A1-8383-29FAB8DFF1F4}" type="pres">
      <dgm:prSet presAssocID="{E9619545-BF14-4804-9BFF-1E14E765B18F}" presName="childText" presStyleLbl="conFgAcc1" presStyleIdx="1" presStyleCnt="3" custLinFactNeighborX="-834" custLinFactNeighborY="45464">
        <dgm:presLayoutVars>
          <dgm:bulletEnabled val="1"/>
        </dgm:presLayoutVars>
      </dgm:prSet>
      <dgm:spPr/>
    </dgm:pt>
    <dgm:pt modelId="{05B4747A-1639-425D-ABFF-E4373D6357DB}" type="pres">
      <dgm:prSet presAssocID="{36BEB751-FA2B-4F87-B9F7-F25352A9E10C}" presName="spaceBetweenRectangles" presStyleCnt="0"/>
      <dgm:spPr/>
    </dgm:pt>
    <dgm:pt modelId="{EBDA4E1B-CD0B-4D18-978A-D321179704D0}" type="pres">
      <dgm:prSet presAssocID="{3D3C5A9C-2927-415B-87BD-48642AF2FD60}" presName="parentLin" presStyleCnt="0"/>
      <dgm:spPr/>
    </dgm:pt>
    <dgm:pt modelId="{649E87CC-56B0-4741-BB10-1C628AB8EC75}" type="pres">
      <dgm:prSet presAssocID="{3D3C5A9C-2927-415B-87BD-48642AF2FD60}" presName="parentLeftMargin" presStyleLbl="node1" presStyleIdx="1" presStyleCnt="3"/>
      <dgm:spPr/>
    </dgm:pt>
    <dgm:pt modelId="{995F31D4-F2B7-4502-9130-6CCAEA109EF4}" type="pres">
      <dgm:prSet presAssocID="{3D3C5A9C-2927-415B-87BD-48642AF2FD60}" presName="parentText" presStyleLbl="node1" presStyleIdx="2" presStyleCnt="3" custScaleX="81011" custScaleY="53677" custLinFactX="-1192" custLinFactNeighborX="-100000" custLinFactNeighborY="23648">
        <dgm:presLayoutVars>
          <dgm:chMax val="0"/>
          <dgm:bulletEnabled val="1"/>
        </dgm:presLayoutVars>
      </dgm:prSet>
      <dgm:spPr/>
    </dgm:pt>
    <dgm:pt modelId="{929A86BD-857D-4AE2-AD30-B3E948DE4E5E}" type="pres">
      <dgm:prSet presAssocID="{3D3C5A9C-2927-415B-87BD-48642AF2FD60}" presName="negativeSpace" presStyleCnt="0"/>
      <dgm:spPr/>
    </dgm:pt>
    <dgm:pt modelId="{D4A92317-C29E-494D-B567-CBF2EB539ABC}" type="pres">
      <dgm:prSet presAssocID="{3D3C5A9C-2927-415B-87BD-48642AF2FD60}" presName="childText" presStyleLbl="conFgAcc1" presStyleIdx="2" presStyleCnt="3" custScaleY="91696" custLinFactNeighborX="-834" custLinFactNeighborY="16144">
        <dgm:presLayoutVars>
          <dgm:bulletEnabled val="1"/>
        </dgm:presLayoutVars>
      </dgm:prSet>
      <dgm:spPr/>
    </dgm:pt>
  </dgm:ptLst>
  <dgm:cxnLst>
    <dgm:cxn modelId="{9B9CB9F6-F1C5-448C-9250-1CC1E3F37C7C}" srcId="{F84FACAC-823C-4C22-822B-7243CF55C78C}" destId="{6296D721-959F-4581-A97B-50A83E11E5A1}" srcOrd="0" destOrd="0" parTransId="{CD22E221-7EBC-4142-AC76-0B66341E878D}" sibTransId="{42C91E51-718F-44AA-B66C-387B34DCF1F3}"/>
    <dgm:cxn modelId="{77E35636-4D04-4FC7-AB90-4E526701C3E9}" type="presOf" srcId="{6296D721-959F-4581-A97B-50A83E11E5A1}" destId="{3E29F2DB-2517-466A-9856-D2541B8B883B}" srcOrd="1" destOrd="0" presId="urn:microsoft.com/office/officeart/2005/8/layout/list1"/>
    <dgm:cxn modelId="{D8C798EC-BCEB-408F-822C-54DCEDEF4656}" type="presOf" srcId="{F84FACAC-823C-4C22-822B-7243CF55C78C}" destId="{0F2CB54C-4EAF-4B66-9698-10E099451BD7}" srcOrd="0" destOrd="0" presId="urn:microsoft.com/office/officeart/2005/8/layout/list1"/>
    <dgm:cxn modelId="{2B1B16E4-28A5-4372-AC61-9A5DB42A1E92}" srcId="{F84FACAC-823C-4C22-822B-7243CF55C78C}" destId="{3D3C5A9C-2927-415B-87BD-48642AF2FD60}" srcOrd="2" destOrd="0" parTransId="{89B60165-1D50-41F4-982A-CDCB9F0CD7AE}" sibTransId="{075A53A5-1530-4A64-A316-14850E0C39EC}"/>
    <dgm:cxn modelId="{59BAF6AD-CABF-49B4-BB63-8CA657B5AE42}" srcId="{F84FACAC-823C-4C22-822B-7243CF55C78C}" destId="{E9619545-BF14-4804-9BFF-1E14E765B18F}" srcOrd="1" destOrd="0" parTransId="{8BE87A66-9FF9-4083-8253-F439906F16F8}" sibTransId="{36BEB751-FA2B-4F87-B9F7-F25352A9E10C}"/>
    <dgm:cxn modelId="{E2F62CC3-963F-4F56-A00A-652038A7C169}" type="presOf" srcId="{6296D721-959F-4581-A97B-50A83E11E5A1}" destId="{B4575FE5-3B56-4F50-835F-6DB22E2FBFAF}" srcOrd="0" destOrd="0" presId="urn:microsoft.com/office/officeart/2005/8/layout/list1"/>
    <dgm:cxn modelId="{88ED3425-D7C2-440C-9B3E-2A2A706FCC0A}" type="presOf" srcId="{3D3C5A9C-2927-415B-87BD-48642AF2FD60}" destId="{995F31D4-F2B7-4502-9130-6CCAEA109EF4}" srcOrd="1" destOrd="0" presId="urn:microsoft.com/office/officeart/2005/8/layout/list1"/>
    <dgm:cxn modelId="{ACC3C9A9-40B1-40C3-85F7-DFF74FE0DBF8}" type="presOf" srcId="{E9619545-BF14-4804-9BFF-1E14E765B18F}" destId="{F80E59AD-67F6-4A5F-88FF-CAD9A6F555F5}" srcOrd="0" destOrd="0" presId="urn:microsoft.com/office/officeart/2005/8/layout/list1"/>
    <dgm:cxn modelId="{2DCB38BA-1A8A-4EDB-961E-578CE30565DE}" type="presOf" srcId="{E9619545-BF14-4804-9BFF-1E14E765B18F}" destId="{19305460-467C-49AB-BBB9-584CAE742C38}" srcOrd="1" destOrd="0" presId="urn:microsoft.com/office/officeart/2005/8/layout/list1"/>
    <dgm:cxn modelId="{26BF8334-B155-4CE9-8E6C-4D1F4899BFC2}" type="presOf" srcId="{3D3C5A9C-2927-415B-87BD-48642AF2FD60}" destId="{649E87CC-56B0-4741-BB10-1C628AB8EC75}" srcOrd="0" destOrd="0" presId="urn:microsoft.com/office/officeart/2005/8/layout/list1"/>
    <dgm:cxn modelId="{638CF81D-5B8B-4671-8E94-94ECEE8C8F9E}" type="presParOf" srcId="{0F2CB54C-4EAF-4B66-9698-10E099451BD7}" destId="{522856B5-2875-49F8-934F-EACD084E3E69}" srcOrd="0" destOrd="0" presId="urn:microsoft.com/office/officeart/2005/8/layout/list1"/>
    <dgm:cxn modelId="{3495EEAE-395A-419A-B77E-B8DE814AAAF2}" type="presParOf" srcId="{522856B5-2875-49F8-934F-EACD084E3E69}" destId="{B4575FE5-3B56-4F50-835F-6DB22E2FBFAF}" srcOrd="0" destOrd="0" presId="urn:microsoft.com/office/officeart/2005/8/layout/list1"/>
    <dgm:cxn modelId="{5537204B-B7AF-4B9A-859F-708BD5AC55EF}" type="presParOf" srcId="{522856B5-2875-49F8-934F-EACD084E3E69}" destId="{3E29F2DB-2517-466A-9856-D2541B8B883B}" srcOrd="1" destOrd="0" presId="urn:microsoft.com/office/officeart/2005/8/layout/list1"/>
    <dgm:cxn modelId="{4EEE40F6-72DB-4B24-94D5-7ED3FBE9FD44}" type="presParOf" srcId="{0F2CB54C-4EAF-4B66-9698-10E099451BD7}" destId="{000EB2BE-EB70-45CE-BBB9-7129640EC37F}" srcOrd="1" destOrd="0" presId="urn:microsoft.com/office/officeart/2005/8/layout/list1"/>
    <dgm:cxn modelId="{164B99D8-13D9-4FCE-B90C-C4C1F8FF8F03}" type="presParOf" srcId="{0F2CB54C-4EAF-4B66-9698-10E099451BD7}" destId="{87DF2B11-C4D6-47BE-A75F-B8D295FD6A66}" srcOrd="2" destOrd="0" presId="urn:microsoft.com/office/officeart/2005/8/layout/list1"/>
    <dgm:cxn modelId="{961E4BF4-687D-493F-BCE4-71EA8D1C9B35}" type="presParOf" srcId="{0F2CB54C-4EAF-4B66-9698-10E099451BD7}" destId="{28A3B092-708A-4C7B-9A83-FE8EA3F3AED8}" srcOrd="3" destOrd="0" presId="urn:microsoft.com/office/officeart/2005/8/layout/list1"/>
    <dgm:cxn modelId="{CB47E618-E473-495C-ABAA-8C77ABB31DB3}" type="presParOf" srcId="{0F2CB54C-4EAF-4B66-9698-10E099451BD7}" destId="{E30F00BC-9626-4589-92E1-D386A4B71C4B}" srcOrd="4" destOrd="0" presId="urn:microsoft.com/office/officeart/2005/8/layout/list1"/>
    <dgm:cxn modelId="{994EA81A-6B9E-4FAF-B2A3-CC723A2092F4}" type="presParOf" srcId="{E30F00BC-9626-4589-92E1-D386A4B71C4B}" destId="{F80E59AD-67F6-4A5F-88FF-CAD9A6F555F5}" srcOrd="0" destOrd="0" presId="urn:microsoft.com/office/officeart/2005/8/layout/list1"/>
    <dgm:cxn modelId="{20562D0D-C0CA-4413-9B67-492D56CC59A8}" type="presParOf" srcId="{E30F00BC-9626-4589-92E1-D386A4B71C4B}" destId="{19305460-467C-49AB-BBB9-584CAE742C38}" srcOrd="1" destOrd="0" presId="urn:microsoft.com/office/officeart/2005/8/layout/list1"/>
    <dgm:cxn modelId="{1951F24F-A86B-4F69-A3B0-53F12F4022EB}" type="presParOf" srcId="{0F2CB54C-4EAF-4B66-9698-10E099451BD7}" destId="{DE5D54FA-C126-4C2F-9459-8C267D79AA99}" srcOrd="5" destOrd="0" presId="urn:microsoft.com/office/officeart/2005/8/layout/list1"/>
    <dgm:cxn modelId="{19137229-413B-4768-B129-DB796A0C7BD0}" type="presParOf" srcId="{0F2CB54C-4EAF-4B66-9698-10E099451BD7}" destId="{83645331-572E-41A1-8383-29FAB8DFF1F4}" srcOrd="6" destOrd="0" presId="urn:microsoft.com/office/officeart/2005/8/layout/list1"/>
    <dgm:cxn modelId="{F2B565E8-E8D2-42DE-BCEF-45D2A687510B}" type="presParOf" srcId="{0F2CB54C-4EAF-4B66-9698-10E099451BD7}" destId="{05B4747A-1639-425D-ABFF-E4373D6357DB}" srcOrd="7" destOrd="0" presId="urn:microsoft.com/office/officeart/2005/8/layout/list1"/>
    <dgm:cxn modelId="{23D02CD4-D456-42FC-AEB6-30E1F013FEA0}" type="presParOf" srcId="{0F2CB54C-4EAF-4B66-9698-10E099451BD7}" destId="{EBDA4E1B-CD0B-4D18-978A-D321179704D0}" srcOrd="8" destOrd="0" presId="urn:microsoft.com/office/officeart/2005/8/layout/list1"/>
    <dgm:cxn modelId="{4716BCF4-55E4-43F1-A2BB-63AC155D86AB}" type="presParOf" srcId="{EBDA4E1B-CD0B-4D18-978A-D321179704D0}" destId="{649E87CC-56B0-4741-BB10-1C628AB8EC75}" srcOrd="0" destOrd="0" presId="urn:microsoft.com/office/officeart/2005/8/layout/list1"/>
    <dgm:cxn modelId="{249C48F9-B983-47CC-8C18-15785039AE23}" type="presParOf" srcId="{EBDA4E1B-CD0B-4D18-978A-D321179704D0}" destId="{995F31D4-F2B7-4502-9130-6CCAEA109EF4}" srcOrd="1" destOrd="0" presId="urn:microsoft.com/office/officeart/2005/8/layout/list1"/>
    <dgm:cxn modelId="{B27F4F26-D38F-4FCB-9B37-768438B8CE0E}" type="presParOf" srcId="{0F2CB54C-4EAF-4B66-9698-10E099451BD7}" destId="{929A86BD-857D-4AE2-AD30-B3E948DE4E5E}" srcOrd="9" destOrd="0" presId="urn:microsoft.com/office/officeart/2005/8/layout/list1"/>
    <dgm:cxn modelId="{5B83768A-E374-44C9-B020-5B6A81E71B36}" type="presParOf" srcId="{0F2CB54C-4EAF-4B66-9698-10E099451BD7}" destId="{D4A92317-C29E-494D-B567-CBF2EB539AB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7DF2B11-C4D6-47BE-A75F-B8D295FD6A66}">
      <dsp:nvSpPr>
        <dsp:cNvPr id="0" name=""/>
        <dsp:cNvSpPr/>
      </dsp:nvSpPr>
      <dsp:spPr>
        <a:xfrm>
          <a:off x="0" y="402617"/>
          <a:ext cx="8667750" cy="10628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29F2DB-2517-466A-9856-D2541B8B883B}">
      <dsp:nvSpPr>
        <dsp:cNvPr id="0" name=""/>
        <dsp:cNvSpPr/>
      </dsp:nvSpPr>
      <dsp:spPr>
        <a:xfrm>
          <a:off x="0" y="587575"/>
          <a:ext cx="2175050" cy="69014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9334" tIns="0" rIns="229334" bIns="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/>
            <a:t>Египет</a:t>
          </a:r>
          <a:endParaRPr lang="ru-RU" sz="3300" b="1" kern="1200" dirty="0"/>
        </a:p>
      </dsp:txBody>
      <dsp:txXfrm>
        <a:off x="0" y="587575"/>
        <a:ext cx="2175050" cy="690148"/>
      </dsp:txXfrm>
    </dsp:sp>
    <dsp:sp modelId="{83645331-572E-41A1-8383-29FAB8DFF1F4}">
      <dsp:nvSpPr>
        <dsp:cNvPr id="0" name=""/>
        <dsp:cNvSpPr/>
      </dsp:nvSpPr>
      <dsp:spPr>
        <a:xfrm>
          <a:off x="0" y="1698785"/>
          <a:ext cx="866775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305460-467C-49AB-BBB9-584CAE742C38}">
      <dsp:nvSpPr>
        <dsp:cNvPr id="0" name=""/>
        <dsp:cNvSpPr/>
      </dsp:nvSpPr>
      <dsp:spPr>
        <a:xfrm>
          <a:off x="0" y="1842806"/>
          <a:ext cx="3477848" cy="71825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9334" tIns="0" rIns="229334" bIns="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/>
            <a:t>Клеопатра</a:t>
          </a:r>
          <a:endParaRPr lang="ru-RU" sz="3300" b="1" kern="1200" dirty="0"/>
        </a:p>
      </dsp:txBody>
      <dsp:txXfrm>
        <a:off x="0" y="1842806"/>
        <a:ext cx="3477848" cy="718252"/>
      </dsp:txXfrm>
    </dsp:sp>
    <dsp:sp modelId="{D4A92317-C29E-494D-B567-CBF2EB539ABC}">
      <dsp:nvSpPr>
        <dsp:cNvPr id="0" name=""/>
        <dsp:cNvSpPr/>
      </dsp:nvSpPr>
      <dsp:spPr>
        <a:xfrm>
          <a:off x="0" y="2994928"/>
          <a:ext cx="8667750" cy="9474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5F31D4-F2B7-4502-9130-6CCAEA109EF4}">
      <dsp:nvSpPr>
        <dsp:cNvPr id="0" name=""/>
        <dsp:cNvSpPr/>
      </dsp:nvSpPr>
      <dsp:spPr>
        <a:xfrm>
          <a:off x="0" y="3138944"/>
          <a:ext cx="4915281" cy="64966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9334" tIns="0" rIns="229334" bIns="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/>
            <a:t>Ювелирные украшения</a:t>
          </a:r>
          <a:endParaRPr lang="ru-RU" sz="3300" b="1" kern="1200" dirty="0"/>
        </a:p>
      </dsp:txBody>
      <dsp:txXfrm>
        <a:off x="0" y="3138944"/>
        <a:ext cx="4915281" cy="6496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ADBF7-2EF1-4727-BADD-CA898643C9C6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A0A935-4DDD-4C56-8B2C-6A568E810CA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5D28E-8494-4369-A6BF-045FF6010C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hyperlink" Target="http://zakazhisebetur.ru/wp-content/uploads/2012/04/giza2.jpg" TargetMode="Externa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/index.php?title=%D0%A3%D1%81%D0%BA%D1%85&amp;action=edit&amp;redlink=1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olga-mir.blogspot.ru/2012/05/blog-post_24.html" TargetMode="External"/><Relationship Id="rId3" Type="http://schemas.openxmlformats.org/officeDocument/2006/relationships/hyperlink" Target="http://www.egypt.ru/c1gold.php" TargetMode="External"/><Relationship Id="rId7" Type="http://schemas.openxmlformats.org/officeDocument/2006/relationships/hyperlink" Target="http://olga-mir.blogspot.ru/2011/03/blog-post_23.html" TargetMode="External"/><Relationship Id="rId2" Type="http://schemas.openxmlformats.org/officeDocument/2006/relationships/hyperlink" Target="http://earth-chronicles.ru/news/2012-06-18-2498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rnament-i-stil.livejournal.com/15535.html" TargetMode="External"/><Relationship Id="rId5" Type="http://schemas.openxmlformats.org/officeDocument/2006/relationships/hyperlink" Target="http://gleamnight.ru/?category=22&amp;product_id=366" TargetMode="External"/><Relationship Id="rId4" Type="http://schemas.openxmlformats.org/officeDocument/2006/relationships/hyperlink" Target="http://ru.wikipedia.org/wiki/%D0%9A%D0%BE%D1%81%D1%82%D1%8E%D0%BC_%D0%94%D1%80%D0%B5%D0%B2%D0%BD%D0%B5%D0%B3%D0%BE_%D0%95%D0%B3%D0%B8%D0%BF%D1%82%D0%B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Мои документы\для презент\Для презен др ег\орнаменты4.gif"/>
          <p:cNvPicPr>
            <a:picLocks noChangeAspect="1" noChangeArrowheads="1"/>
          </p:cNvPicPr>
          <p:nvPr/>
        </p:nvPicPr>
        <p:blipFill>
          <a:blip r:embed="rId2" cstate="print"/>
          <a:srcRect l="4818" r="6049"/>
          <a:stretch>
            <a:fillRect/>
          </a:stretch>
        </p:blipFill>
        <p:spPr bwMode="auto">
          <a:xfrm rot="5400000">
            <a:off x="-331003" y="1831177"/>
            <a:ext cx="2643206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D:\Мои документы\для презент\Для презен др ег\орнаменты4.gif"/>
          <p:cNvPicPr>
            <a:picLocks noChangeAspect="1" noChangeArrowheads="1"/>
          </p:cNvPicPr>
          <p:nvPr/>
        </p:nvPicPr>
        <p:blipFill>
          <a:blip r:embed="rId2" cstate="print"/>
          <a:srcRect l="4945" t="6251" r="6049"/>
          <a:stretch>
            <a:fillRect/>
          </a:stretch>
        </p:blipFill>
        <p:spPr bwMode="auto">
          <a:xfrm>
            <a:off x="1857356" y="5000636"/>
            <a:ext cx="2714644" cy="185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2" descr="D:\Мои документы\для презент\Для презен др ег\орнаменты4.gif"/>
          <p:cNvPicPr>
            <a:picLocks noChangeAspect="1" noChangeArrowheads="1"/>
          </p:cNvPicPr>
          <p:nvPr/>
        </p:nvPicPr>
        <p:blipFill>
          <a:blip r:embed="rId2" cstate="print"/>
          <a:srcRect l="4818" t="6251" r="6049"/>
          <a:stretch>
            <a:fillRect/>
          </a:stretch>
        </p:blipFill>
        <p:spPr bwMode="auto">
          <a:xfrm>
            <a:off x="4572000" y="5000636"/>
            <a:ext cx="2714644" cy="185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1"/>
          <p:cNvSpPr txBox="1">
            <a:spLocks noGrp="1"/>
          </p:cNvSpPr>
          <p:nvPr>
            <p:ph type="ctrTitle"/>
          </p:nvPr>
        </p:nvSpPr>
        <p:spPr>
          <a:xfrm>
            <a:off x="214282" y="214291"/>
            <a:ext cx="8643998" cy="1214446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100" b="1" dirty="0" smtClean="0">
                <a:solidFill>
                  <a:srgbClr val="FF0000"/>
                </a:solidFill>
              </a:rPr>
              <a:t>«</a:t>
            </a:r>
            <a:r>
              <a:rPr lang="ru-RU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Декор и положение человека в </a:t>
            </a:r>
            <a:r>
              <a:rPr lang="ru-RU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обществе.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Ювелирные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украшения  мастеров 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Древнего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Египта»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Изобразительное </a:t>
            </a:r>
            <a:r>
              <a:rPr lang="ru-RU" sz="27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искусство </a:t>
            </a:r>
            <a:r>
              <a:rPr lang="ru-RU" sz="27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класс</a:t>
            </a:r>
            <a:r>
              <a:rPr lang="ru-RU" u="sng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u="sng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u="sng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79" name="TextBox 6"/>
          <p:cNvSpPr txBox="1">
            <a:spLocks noChangeArrowheads="1"/>
          </p:cNvSpPr>
          <p:nvPr/>
        </p:nvSpPr>
        <p:spPr bwMode="auto">
          <a:xfrm>
            <a:off x="1857357" y="4214818"/>
            <a:ext cx="5143536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Calibri" pitchFamily="34" charset="0"/>
              </a:rPr>
              <a:t>Составитель</a:t>
            </a:r>
            <a:r>
              <a:rPr lang="ru-RU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ru-RU" b="1" dirty="0" smtClean="0">
                <a:solidFill>
                  <a:srgbClr val="0033CC"/>
                </a:solidFill>
                <a:latin typeface="Calibri" pitchFamily="34" charset="0"/>
              </a:rPr>
              <a:t>Ершова Людмила Викторовна, </a:t>
            </a:r>
          </a:p>
          <a:p>
            <a:pPr algn="ctr"/>
            <a:r>
              <a:rPr lang="ru-RU" sz="1600" b="1" dirty="0" smtClean="0">
                <a:latin typeface="Calibri" pitchFamily="34" charset="0"/>
              </a:rPr>
              <a:t>учитель ИЗО, первой квалификационной категории,</a:t>
            </a:r>
          </a:p>
          <a:p>
            <a:pPr algn="ctr"/>
            <a:r>
              <a:rPr lang="ru-RU" sz="1600" b="1" dirty="0" smtClean="0">
                <a:latin typeface="Calibri" pitchFamily="34" charset="0"/>
              </a:rPr>
              <a:t> МОБУ «СОШ №3», г. Оренбурга</a:t>
            </a:r>
            <a:endParaRPr lang="ru-RU" sz="1600" b="1" dirty="0">
              <a:latin typeface="Calibri" pitchFamily="34" charset="0"/>
            </a:endParaRPr>
          </a:p>
        </p:txBody>
      </p:sp>
      <p:pic>
        <p:nvPicPr>
          <p:cNvPr id="9" name="Picture 2" descr="D:\Мои документы\для презент\Для презен др ег\орнаменты4.gif"/>
          <p:cNvPicPr>
            <a:picLocks noChangeAspect="1" noChangeArrowheads="1"/>
          </p:cNvPicPr>
          <p:nvPr/>
        </p:nvPicPr>
        <p:blipFill>
          <a:blip r:embed="rId2" cstate="print"/>
          <a:srcRect l="3640" t="6251" r="4817"/>
          <a:stretch>
            <a:fillRect/>
          </a:stretch>
        </p:blipFill>
        <p:spPr bwMode="auto">
          <a:xfrm rot="5400000">
            <a:off x="-428644" y="4572000"/>
            <a:ext cx="2714644" cy="1857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D:\Мои документы\для презент\Для презен др ег\орнаменты4.gif"/>
          <p:cNvPicPr>
            <a:picLocks noChangeAspect="1" noChangeArrowheads="1"/>
          </p:cNvPicPr>
          <p:nvPr/>
        </p:nvPicPr>
        <p:blipFill>
          <a:blip r:embed="rId2" cstate="print"/>
          <a:srcRect l="4818" t="6251" r="6049"/>
          <a:stretch>
            <a:fillRect/>
          </a:stretch>
        </p:blipFill>
        <p:spPr bwMode="auto">
          <a:xfrm rot="16200000">
            <a:off x="6893719" y="4607719"/>
            <a:ext cx="2643206" cy="1857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D:\Мои документы\для презент\Для презен др ег\орнаменты4.gif"/>
          <p:cNvPicPr>
            <a:picLocks noChangeAspect="1" noChangeArrowheads="1"/>
          </p:cNvPicPr>
          <p:nvPr/>
        </p:nvPicPr>
        <p:blipFill>
          <a:blip r:embed="rId2" cstate="print"/>
          <a:srcRect l="4818" t="6251" r="6049"/>
          <a:stretch>
            <a:fillRect/>
          </a:stretch>
        </p:blipFill>
        <p:spPr bwMode="auto">
          <a:xfrm rot="16200000">
            <a:off x="6893719" y="2035975"/>
            <a:ext cx="2643206" cy="1857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 descr="2c1b06f6a4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428736"/>
            <a:ext cx="3714744" cy="279702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IMGP62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654"/>
            <a:ext cx="5778872" cy="6812346"/>
          </a:xfrm>
          <a:prstGeom prst="rect">
            <a:avLst/>
          </a:prstGeom>
          <a:noFill/>
          <a:ln w="57150">
            <a:solidFill>
              <a:srgbClr val="663300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C3300"/>
                </a:solidFill>
              </a:rPr>
              <a:t>Северо-восток </a:t>
            </a:r>
            <a:r>
              <a:rPr lang="ru-RU" sz="3200" b="1" dirty="0" smtClean="0">
                <a:solidFill>
                  <a:srgbClr val="CC3300"/>
                </a:solidFill>
              </a:rPr>
              <a:t>Африки</a:t>
            </a:r>
            <a:endParaRPr lang="ru-RU" sz="3200" b="1" dirty="0" smtClean="0">
              <a:solidFill>
                <a:srgbClr val="CC33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40152" y="2321496"/>
            <a:ext cx="3024336" cy="45365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Она берет начало в </a:t>
            </a:r>
            <a:r>
              <a:rPr lang="ru-RU" sz="2400" b="1" dirty="0" smtClean="0">
                <a:solidFill>
                  <a:srgbClr val="0000FF"/>
                </a:solidFill>
              </a:rPr>
              <a:t>Центральной Африке </a:t>
            </a:r>
            <a:r>
              <a:rPr lang="ru-RU" sz="2400" b="1" dirty="0" smtClean="0">
                <a:solidFill>
                  <a:schemeClr val="tx1"/>
                </a:solidFill>
              </a:rPr>
              <a:t>и течет на север к </a:t>
            </a:r>
            <a:r>
              <a:rPr lang="ru-RU" sz="2400" b="1" dirty="0" smtClean="0">
                <a:solidFill>
                  <a:srgbClr val="0000FF"/>
                </a:solidFill>
              </a:rPr>
              <a:t>Средиземному морю.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Пять с половиной тысяч лет назад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</a:rPr>
              <a:t> в нижнем течении реки Нил </a:t>
            </a:r>
            <a:r>
              <a:rPr lang="ru-RU" sz="2400" b="1" dirty="0" smtClean="0">
                <a:solidFill>
                  <a:schemeClr val="tx1"/>
                </a:solidFill>
              </a:rPr>
              <a:t>зародилась </a:t>
            </a:r>
            <a:r>
              <a:rPr lang="ru-RU" sz="2400" b="1" dirty="0" smtClean="0">
                <a:solidFill>
                  <a:srgbClr val="0000FF"/>
                </a:solidFill>
              </a:rPr>
              <a:t>цивилизация</a:t>
            </a:r>
            <a:endParaRPr lang="ru-RU" sz="2400" b="1" dirty="0">
              <a:solidFill>
                <a:srgbClr val="0000FF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40152" y="908720"/>
            <a:ext cx="3024336" cy="13681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latin typeface="Garamond" pitchFamily="18" charset="0"/>
              </a:rPr>
              <a:t>Река Нил, </a:t>
            </a:r>
            <a:r>
              <a:rPr lang="ru-RU" sz="2800" b="1" dirty="0" smtClean="0">
                <a:solidFill>
                  <a:schemeClr val="tx1"/>
                </a:solidFill>
                <a:latin typeface="Garamond" pitchFamily="18" charset="0"/>
              </a:rPr>
              <a:t>самая протяженная в мире</a:t>
            </a:r>
            <a:endParaRPr lang="ru-RU" sz="2800" b="1" dirty="0">
              <a:solidFill>
                <a:schemeClr val="tx1"/>
              </a:solidFill>
              <a:latin typeface="Garamond" pitchFamily="18" charset="0"/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16216" y="548680"/>
            <a:ext cx="2475384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C3300"/>
                </a:solidFill>
              </a:rPr>
              <a:t>Древний Египет</a:t>
            </a:r>
            <a:endParaRPr lang="ru-RU" b="1" dirty="0">
              <a:solidFill>
                <a:srgbClr val="CC3300"/>
              </a:solidFill>
            </a:endParaRPr>
          </a:p>
        </p:txBody>
      </p:sp>
      <p:pic>
        <p:nvPicPr>
          <p:cNvPr id="4" name="Content Placeholder 3" descr="1352107702_140207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480720" cy="5303957"/>
          </a:xfrm>
        </p:spPr>
      </p:pic>
      <p:sp>
        <p:nvSpPr>
          <p:cNvPr id="6" name="Прямоугольник 5"/>
          <p:cNvSpPr/>
          <p:nvPr/>
        </p:nvSpPr>
        <p:spPr>
          <a:xfrm>
            <a:off x="6588224" y="1844824"/>
            <a:ext cx="2376264" cy="19442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Franklin Gothic Medium" pitchFamily="34" charset="0"/>
              </a:rPr>
              <a:t>Что мы знаем об этой стране и </a:t>
            </a:r>
            <a:r>
              <a:rPr lang="ru-RU" sz="2800" b="1" smtClean="0">
                <a:solidFill>
                  <a:schemeClr val="tx1"/>
                </a:solidFill>
                <a:latin typeface="Franklin Gothic Medium" pitchFamily="34" charset="0"/>
              </a:rPr>
              <a:t>её жителях? </a:t>
            </a:r>
            <a:endParaRPr lang="ru-RU" sz="2800" b="1" dirty="0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5856" y="5373216"/>
            <a:ext cx="5616624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климатические условия повлияли на образ костюмов жителей Древнего Египта? 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од"/>
          <p:cNvPicPr>
            <a:picLocks noChangeAspect="1" noChangeArrowheads="1"/>
          </p:cNvPicPr>
          <p:nvPr/>
        </p:nvPicPr>
        <p:blipFill>
          <a:blip r:embed="rId3" cstate="print"/>
          <a:srcRect l="7413" r="-287" b="7097"/>
          <a:stretch>
            <a:fillRect/>
          </a:stretch>
        </p:blipFill>
        <p:spPr>
          <a:xfrm>
            <a:off x="0" y="3182353"/>
            <a:ext cx="3168352" cy="3675647"/>
          </a:xfrm>
          <a:prstGeom prst="rect">
            <a:avLst/>
          </a:prstGeom>
          <a:noFill/>
          <a:ln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lum contrast="24000"/>
          </a:blip>
          <a:srcRect t="21400"/>
          <a:stretch>
            <a:fillRect/>
          </a:stretch>
        </p:blipFill>
        <p:spPr bwMode="auto">
          <a:xfrm>
            <a:off x="0" y="0"/>
            <a:ext cx="4032449" cy="246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5" descr="http://1.1.1.4/bmi/zakazhisebetur.ru/wp-content/uploads/2012/04/giza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l="5978" t="10305"/>
          <a:stretch>
            <a:fillRect/>
          </a:stretch>
        </p:blipFill>
        <p:spPr bwMode="auto">
          <a:xfrm>
            <a:off x="5148064" y="1628800"/>
            <a:ext cx="3995936" cy="2853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79208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Жители Древнего Египта носили  светлую, легкую одежду, которая  подчеркивала их красоту загорелых тел.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D:\Мои документы\для презент\Для презен др ег\4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56918"/>
            <a:ext cx="3491880" cy="5001082"/>
          </a:xfrm>
          <a:prstGeom prst="rect">
            <a:avLst/>
          </a:prstGeom>
        </p:spPr>
      </p:pic>
      <p:pic>
        <p:nvPicPr>
          <p:cNvPr id="9" name="Picture 2" descr="D:\Мои документы\для презент\Для презен др ег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0794" y="1700808"/>
            <a:ext cx="2435341" cy="5157192"/>
          </a:xfrm>
          <a:prstGeom prst="rect">
            <a:avLst/>
          </a:prstGeom>
          <a:noFill/>
        </p:spPr>
      </p:pic>
      <p:pic>
        <p:nvPicPr>
          <p:cNvPr id="10" name="Picture 4" descr="од"/>
          <p:cNvPicPr>
            <a:picLocks noChangeAspect="1" noChangeArrowheads="1"/>
          </p:cNvPicPr>
          <p:nvPr/>
        </p:nvPicPr>
        <p:blipFill>
          <a:blip r:embed="rId4" cstate="print"/>
          <a:srcRect l="7413" r="-287" b="7097"/>
          <a:stretch>
            <a:fillRect/>
          </a:stretch>
        </p:blipFill>
        <p:spPr>
          <a:xfrm>
            <a:off x="5724128" y="2492896"/>
            <a:ext cx="3168352" cy="3675647"/>
          </a:xfrm>
          <a:prstGeom prst="rect">
            <a:avLst/>
          </a:prstGeom>
          <a:noFill/>
          <a:ln/>
        </p:spPr>
      </p:pic>
      <p:sp>
        <p:nvSpPr>
          <p:cNvPr id="14" name="Прямоугольник 13"/>
          <p:cNvSpPr/>
          <p:nvPr/>
        </p:nvSpPr>
        <p:spPr>
          <a:xfrm>
            <a:off x="0" y="332656"/>
            <a:ext cx="9144000" cy="14401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179512" y="404664"/>
          <a:ext cx="8784976" cy="1224136"/>
        </p:xfrm>
        <a:graphic>
          <a:graphicData uri="http://schemas.openxmlformats.org/drawingml/2006/table">
            <a:tbl>
              <a:tblPr/>
              <a:tblGrid>
                <a:gridCol w="8784976"/>
              </a:tblGrid>
              <a:tr h="12241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Выполни</a:t>
                      </a:r>
                      <a:r>
                        <a:rPr lang="ru-RU" sz="24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з</a:t>
                      </a:r>
                      <a:r>
                        <a:rPr lang="ru-RU" sz="2400" b="1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адание </a:t>
                      </a:r>
                      <a:r>
                        <a:rPr lang="ru-RU" sz="24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   </a:t>
                      </a:r>
                      <a:r>
                        <a:rPr lang="ru-RU" sz="2400" b="1" i="1" dirty="0">
                          <a:solidFill>
                            <a:srgbClr val="0000F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«Костюмы египтян»</a:t>
                      </a:r>
                      <a:endParaRPr lang="ru-RU" sz="2400" dirty="0">
                        <a:solidFill>
                          <a:srgbClr val="0000FF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Стрелочками укажите </a:t>
                      </a:r>
                      <a:r>
                        <a:rPr lang="ru-RU" sz="24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соответствие «вещи и её хозяина».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59688" cy="10347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Задание 2.   </a:t>
            </a:r>
            <a:r>
              <a:rPr lang="ru-RU" sz="27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«Костюмы египтян»</a:t>
            </a:r>
            <a:br>
              <a:rPr lang="ru-RU" sz="27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соответствие </a:t>
            </a:r>
            <a:r>
              <a:rPr lang="ru-RU" sz="27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«вещи и её хозяина».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8991600" cy="5328592"/>
          </a:xfrm>
        </p:spPr>
        <p:txBody>
          <a:bodyPr>
            <a:normAutofit fontScale="92500" lnSpcReduction="20000"/>
          </a:bodyPr>
          <a:lstStyle/>
          <a:p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400" b="1" dirty="0" smtClean="0">
                <a:solidFill>
                  <a:srgbClr val="0000FF"/>
                </a:solidFill>
              </a:rPr>
              <a:t>Тиара</a:t>
            </a:r>
            <a:r>
              <a:rPr lang="ru-RU" sz="2400" b="1" dirty="0" smtClean="0">
                <a:solidFill>
                  <a:srgbClr val="0000FF"/>
                </a:solidFill>
              </a:rPr>
              <a:t> </a:t>
            </a:r>
            <a:r>
              <a:rPr lang="ru-RU" sz="2400" b="1" dirty="0" smtClean="0"/>
              <a:t>- двойная корона </a:t>
            </a:r>
            <a:r>
              <a:rPr lang="ru-RU" sz="2400" b="1" dirty="0" smtClean="0"/>
              <a:t>фараона</a:t>
            </a:r>
          </a:p>
          <a:p>
            <a:r>
              <a:rPr lang="ru-RU" sz="2400" b="1" dirty="0" smtClean="0">
                <a:solidFill>
                  <a:srgbClr val="0000FF"/>
                </a:solidFill>
              </a:rPr>
              <a:t> </a:t>
            </a:r>
            <a:r>
              <a:rPr lang="ru-RU" sz="2400" b="1" dirty="0" err="1" smtClean="0">
                <a:solidFill>
                  <a:srgbClr val="0000FF"/>
                </a:solidFill>
              </a:rPr>
              <a:t>Калазирис</a:t>
            </a:r>
            <a:r>
              <a:rPr lang="ru-RU" sz="2400" b="1" dirty="0" smtClean="0">
                <a:solidFill>
                  <a:srgbClr val="0000FF"/>
                </a:solidFill>
              </a:rPr>
              <a:t> </a:t>
            </a:r>
            <a:r>
              <a:rPr lang="ru-RU" sz="2400" b="1" dirty="0" smtClean="0"/>
              <a:t>- узкое платье на </a:t>
            </a:r>
            <a:r>
              <a:rPr lang="ru-RU" sz="2400" b="1" dirty="0" smtClean="0"/>
              <a:t>лямках</a:t>
            </a:r>
          </a:p>
          <a:p>
            <a:r>
              <a:rPr lang="ru-RU" sz="2400" b="1" dirty="0" smtClean="0">
                <a:solidFill>
                  <a:srgbClr val="0000FF"/>
                </a:solidFill>
              </a:rPr>
              <a:t> </a:t>
            </a:r>
            <a:r>
              <a:rPr lang="ru-RU" sz="2400" b="1" dirty="0" err="1" smtClean="0">
                <a:solidFill>
                  <a:srgbClr val="0000FF"/>
                </a:solidFill>
              </a:rPr>
              <a:t>Клафт</a:t>
            </a:r>
            <a:r>
              <a:rPr lang="ru-RU" sz="2400" b="1" dirty="0" smtClean="0">
                <a:solidFill>
                  <a:srgbClr val="0000FF"/>
                </a:solidFill>
              </a:rPr>
              <a:t> </a:t>
            </a:r>
            <a:r>
              <a:rPr lang="ru-RU" sz="2400" b="1" dirty="0" smtClean="0"/>
              <a:t>- полосатый платок фараона и его </a:t>
            </a:r>
            <a:r>
              <a:rPr lang="ru-RU" sz="2400" b="1" dirty="0" smtClean="0"/>
              <a:t>сановников</a:t>
            </a:r>
          </a:p>
          <a:p>
            <a:r>
              <a:rPr lang="ru-RU" sz="2400" b="1" dirty="0" smtClean="0">
                <a:solidFill>
                  <a:srgbClr val="0000FF"/>
                </a:solidFill>
              </a:rPr>
              <a:t> </a:t>
            </a:r>
            <a:r>
              <a:rPr lang="ru-RU" sz="2400" b="1" dirty="0" err="1" smtClean="0">
                <a:solidFill>
                  <a:srgbClr val="0000FF"/>
                </a:solidFill>
              </a:rPr>
              <a:t>Схенти</a:t>
            </a:r>
            <a:r>
              <a:rPr lang="ru-RU" sz="2400" b="1" dirty="0" smtClean="0">
                <a:solidFill>
                  <a:srgbClr val="0000FF"/>
                </a:solidFill>
              </a:rPr>
              <a:t> </a:t>
            </a:r>
            <a:r>
              <a:rPr lang="ru-RU" sz="2400" b="1" dirty="0" smtClean="0"/>
              <a:t>- набедренник, передник, крепившийся на поясе</a:t>
            </a:r>
          </a:p>
          <a:p>
            <a:r>
              <a:rPr lang="ru-RU" sz="2400" b="1" dirty="0" smtClean="0">
                <a:solidFill>
                  <a:srgbClr val="0000FF"/>
                </a:solidFill>
              </a:rPr>
              <a:t> Урей (кобра-защитница) и </a:t>
            </a:r>
            <a:r>
              <a:rPr lang="ru-RU" sz="2400" b="1" dirty="0" smtClean="0">
                <a:solidFill>
                  <a:srgbClr val="0000FF"/>
                </a:solidFill>
              </a:rPr>
              <a:t>грифон</a:t>
            </a:r>
            <a:r>
              <a:rPr lang="ru-RU" sz="2400" b="1" dirty="0" smtClean="0">
                <a:solidFill>
                  <a:srgbClr val="0000FF"/>
                </a:solidFill>
              </a:rPr>
              <a:t> </a:t>
            </a:r>
            <a:r>
              <a:rPr lang="ru-RU" sz="2400" b="1" dirty="0" smtClean="0"/>
              <a:t>- священные символы </a:t>
            </a:r>
            <a:r>
              <a:rPr lang="ru-RU" sz="2400" b="1" dirty="0" smtClean="0"/>
              <a:t>фараона</a:t>
            </a:r>
          </a:p>
          <a:p>
            <a:r>
              <a:rPr lang="ru-RU" sz="2400" b="1" dirty="0" smtClean="0">
                <a:solidFill>
                  <a:srgbClr val="0000FF"/>
                </a:solidFill>
              </a:rPr>
              <a:t>Два скипетра </a:t>
            </a:r>
            <a:r>
              <a:rPr lang="ru-RU" sz="2400" b="1" dirty="0" smtClean="0">
                <a:solidFill>
                  <a:srgbClr val="0000FF"/>
                </a:solidFill>
              </a:rPr>
              <a:t>фараона </a:t>
            </a:r>
            <a:r>
              <a:rPr lang="ru-RU" sz="2400" b="1" dirty="0" smtClean="0"/>
              <a:t>- </a:t>
            </a:r>
            <a:r>
              <a:rPr lang="ru-RU" sz="2400" b="1" dirty="0" smtClean="0"/>
              <a:t>изогнутый жезл и треххвостый </a:t>
            </a:r>
            <a:r>
              <a:rPr lang="ru-RU" sz="2400" b="1" dirty="0" smtClean="0"/>
              <a:t>бич</a:t>
            </a:r>
          </a:p>
          <a:p>
            <a:r>
              <a:rPr lang="ru-RU" sz="2400" b="1" dirty="0" smtClean="0">
                <a:solidFill>
                  <a:srgbClr val="0000FF"/>
                </a:solidFill>
              </a:rPr>
              <a:t>Короткая искусственная </a:t>
            </a:r>
            <a:r>
              <a:rPr lang="ru-RU" sz="2400" b="1" dirty="0" smtClean="0">
                <a:solidFill>
                  <a:srgbClr val="0000FF"/>
                </a:solidFill>
              </a:rPr>
              <a:t>борода</a:t>
            </a:r>
            <a:r>
              <a:rPr lang="ru-RU" sz="2400" b="1" dirty="0" smtClean="0">
                <a:solidFill>
                  <a:srgbClr val="0000FF"/>
                </a:solidFill>
              </a:rPr>
              <a:t> </a:t>
            </a:r>
            <a:r>
              <a:rPr lang="ru-RU" sz="2400" b="1" dirty="0" smtClean="0"/>
              <a:t>- знак высокого положения </a:t>
            </a:r>
            <a:r>
              <a:rPr lang="ru-RU" sz="2400" b="1" dirty="0" smtClean="0"/>
              <a:t>чиновника</a:t>
            </a:r>
          </a:p>
          <a:p>
            <a:r>
              <a:rPr lang="ru-RU" sz="2400" b="1" dirty="0" smtClean="0">
                <a:solidFill>
                  <a:srgbClr val="0000FF"/>
                </a:solidFill>
              </a:rPr>
              <a:t> </a:t>
            </a:r>
            <a:r>
              <a:rPr lang="ru-RU" sz="2400" b="1" dirty="0" smtClean="0">
                <a:solidFill>
                  <a:srgbClr val="0000FF"/>
                </a:solidFill>
              </a:rPr>
              <a:t>Сандалии</a:t>
            </a:r>
            <a:r>
              <a:rPr lang="ru-RU" sz="2400" b="1" dirty="0" smtClean="0">
                <a:solidFill>
                  <a:srgbClr val="0000FF"/>
                </a:solidFill>
              </a:rPr>
              <a:t>- </a:t>
            </a:r>
            <a:r>
              <a:rPr lang="ru-RU" sz="2400" b="1" dirty="0" smtClean="0"/>
              <a:t>обувь фараона и знатных египтян</a:t>
            </a:r>
          </a:p>
          <a:p>
            <a:r>
              <a:rPr lang="ru-RU" sz="2400" b="1" dirty="0" smtClean="0">
                <a:solidFill>
                  <a:srgbClr val="0000FF"/>
                </a:solidFill>
              </a:rPr>
              <a:t>Знак жизни и скипетр в форме </a:t>
            </a:r>
            <a:r>
              <a:rPr lang="ru-RU" sz="2400" b="1" dirty="0" smtClean="0">
                <a:solidFill>
                  <a:srgbClr val="0000FF"/>
                </a:solidFill>
              </a:rPr>
              <a:t>лотоса</a:t>
            </a:r>
            <a:r>
              <a:rPr lang="ru-RU" sz="2400" b="1" dirty="0" smtClean="0">
                <a:solidFill>
                  <a:srgbClr val="0000FF"/>
                </a:solidFill>
              </a:rPr>
              <a:t> </a:t>
            </a:r>
            <a:r>
              <a:rPr lang="ru-RU" sz="2400" b="1" dirty="0" smtClean="0"/>
              <a:t>- знаки величия царицы </a:t>
            </a:r>
          </a:p>
          <a:p>
            <a:r>
              <a:rPr lang="ru-RU" sz="2400" b="1" dirty="0" smtClean="0">
                <a:solidFill>
                  <a:srgbClr val="0000FF"/>
                </a:solidFill>
              </a:rPr>
              <a:t>Ожерелье в виде </a:t>
            </a:r>
            <a:r>
              <a:rPr lang="ru-RU" sz="2400" b="1" dirty="0" smtClean="0">
                <a:solidFill>
                  <a:srgbClr val="0000FF"/>
                </a:solidFill>
              </a:rPr>
              <a:t>солнца </a:t>
            </a:r>
            <a:r>
              <a:rPr lang="ru-RU" sz="2400" b="1" dirty="0" smtClean="0"/>
              <a:t>- </a:t>
            </a:r>
            <a:r>
              <a:rPr lang="ru-RU" sz="2400" b="1" dirty="0" smtClean="0"/>
              <a:t>орнаментированный воротник фараона и </a:t>
            </a:r>
            <a:r>
              <a:rPr lang="ru-RU" sz="2400" b="1" dirty="0" smtClean="0"/>
              <a:t>знати</a:t>
            </a:r>
          </a:p>
          <a:p>
            <a:r>
              <a:rPr lang="ru-RU" sz="2400" b="1" dirty="0" smtClean="0">
                <a:solidFill>
                  <a:srgbClr val="0000FF"/>
                </a:solidFill>
              </a:rPr>
              <a:t>Украшение </a:t>
            </a:r>
            <a:r>
              <a:rPr lang="ru-RU" sz="2400" b="1" dirty="0" smtClean="0">
                <a:solidFill>
                  <a:srgbClr val="0000FF"/>
                </a:solidFill>
              </a:rPr>
              <a:t>парика </a:t>
            </a:r>
            <a:r>
              <a:rPr lang="ru-RU" sz="2400" b="1" dirty="0" smtClean="0"/>
              <a:t>-  </a:t>
            </a:r>
            <a:r>
              <a:rPr lang="ru-RU" sz="2400" b="1" dirty="0" smtClean="0"/>
              <a:t>нарядная повязка с </a:t>
            </a:r>
            <a:r>
              <a:rPr lang="ru-RU" sz="2400" b="1" dirty="0" err="1" smtClean="0"/>
              <a:t>уреем</a:t>
            </a:r>
            <a:r>
              <a:rPr lang="ru-RU" sz="2400" b="1" dirty="0" smtClean="0"/>
              <a:t> или металлический обруч</a:t>
            </a:r>
          </a:p>
          <a:p>
            <a:r>
              <a:rPr lang="ru-RU" sz="2400" b="1" dirty="0" smtClean="0">
                <a:solidFill>
                  <a:srgbClr val="0000FF"/>
                </a:solidFill>
              </a:rPr>
              <a:t>Шкура </a:t>
            </a:r>
            <a:r>
              <a:rPr lang="ru-RU" sz="2400" b="1" dirty="0" smtClean="0">
                <a:solidFill>
                  <a:srgbClr val="0000FF"/>
                </a:solidFill>
              </a:rPr>
              <a:t>леопарда </a:t>
            </a:r>
            <a:r>
              <a:rPr lang="ru-RU" sz="2400" b="1" dirty="0" smtClean="0"/>
              <a:t>- </a:t>
            </a:r>
            <a:r>
              <a:rPr lang="ru-RU" sz="2400" b="1" dirty="0" smtClean="0"/>
              <a:t>верхняя одежда жрецов</a:t>
            </a:r>
          </a:p>
          <a:p>
            <a:endParaRPr lang="ru-RU" sz="1800" b="1" dirty="0" smtClean="0"/>
          </a:p>
          <a:p>
            <a:endParaRPr lang="ru-RU" sz="1800" b="1" dirty="0" smtClean="0"/>
          </a:p>
          <a:p>
            <a:endParaRPr lang="ru-RU" sz="1800" b="1" dirty="0" smtClean="0"/>
          </a:p>
          <a:p>
            <a:endParaRPr lang="ru-RU" sz="1800" b="1" dirty="0" smtClean="0"/>
          </a:p>
          <a:p>
            <a:endParaRPr lang="ru-RU" sz="1800" b="1" dirty="0" smtClean="0"/>
          </a:p>
          <a:p>
            <a:endParaRPr lang="ru-RU" sz="1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188640"/>
            <a:ext cx="8784976" cy="367240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Костюм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человека, включает в себя не только одежду, но также прическу или парик, головной убор, обувь, различные дополнения (пояс, воротник, ювелирные украшения)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 b="1" dirty="0" smtClean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Какую 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роль играет костюм в жизни человека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Что он помогает определить?</a:t>
            </a:r>
            <a:endParaRPr lang="ru-RU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323528" y="2348879"/>
            <a:ext cx="8424936" cy="230425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4005064"/>
            <a:ext cx="8784976" cy="230425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Костюм</a:t>
            </a:r>
            <a:r>
              <a:rPr lang="ru-RU" sz="2800" b="1" dirty="0" smtClean="0">
                <a:solidFill>
                  <a:schemeClr val="tx1"/>
                </a:solidFill>
              </a:rPr>
              <a:t> четко определял место и роль человека в данном обществе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315616"/>
          </a:xfr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Используя  опорные  слова,  сформулируйте тему нашего урока</a:t>
            </a:r>
            <a:endParaRPr lang="ru-RU" sz="2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1772816"/>
          <a:ext cx="8667750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79512" y="188640"/>
            <a:ext cx="8964488" cy="37444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Роль декоративного искусства в жизни древнего общества</a:t>
            </a:r>
            <a:r>
              <a:rPr lang="ru-RU" sz="28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 урока: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Ювелирные украшения мастеров Древнего </a:t>
            </a: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Египта</a:t>
            </a:r>
            <a:endParaRPr lang="ru-RU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7" cstate="print"/>
          <a:srcRect r="3211" b="8273"/>
          <a:stretch>
            <a:fillRect/>
          </a:stretch>
        </p:blipFill>
        <p:spPr bwMode="auto">
          <a:xfrm>
            <a:off x="0" y="3425958"/>
            <a:ext cx="5148064" cy="3432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amulet+2055BC-1650BC+british+museum+silver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80112" y="3717032"/>
            <a:ext cx="3334970" cy="295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12088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Царица Древнего Египта  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Клеопатра</a:t>
            </a:r>
            <a:b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User\Documents\ЛЮДМИЛА\ИЗО\ИЗО 2013\КЛЕОПАТРА\21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764704"/>
            <a:ext cx="3528392" cy="3513690"/>
          </a:xfrm>
          <a:prstGeom prst="rect">
            <a:avLst/>
          </a:prstGeom>
          <a:noFill/>
        </p:spPr>
      </p:pic>
      <p:pic>
        <p:nvPicPr>
          <p:cNvPr id="1029" name="Picture 5" descr="C:\Users\User\Documents\ЛЮДМИЛА\ИЗО\ИЗО 2013\КЛЕОПАТРА\244-Cleopatra.jpg"/>
          <p:cNvPicPr>
            <a:picLocks noChangeAspect="1" noChangeArrowheads="1"/>
          </p:cNvPicPr>
          <p:nvPr/>
        </p:nvPicPr>
        <p:blipFill>
          <a:blip r:embed="rId3" cstate="print"/>
          <a:srcRect l="6096" r="7905"/>
          <a:stretch>
            <a:fillRect/>
          </a:stretch>
        </p:blipFill>
        <p:spPr bwMode="auto">
          <a:xfrm>
            <a:off x="5580112" y="836712"/>
            <a:ext cx="2808312" cy="403655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1520" y="4581128"/>
            <a:ext cx="8568952" cy="2016224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Особое внимание царица уделяла своей внешности. Ожерелье с драгоценными камнями было повседневным украшением великой повелительницы. Лучшие  мастера ювелирных дел выполняли её заказы из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драгоценных камней. В изобразительных элементах декора этих украшений заключался особый смысл с 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загадочными узорами – текстами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это были 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знаки-обереги, знаки-символы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богов и царей.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57200"/>
            <a:ext cx="8452048" cy="109959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Задача урока: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052736"/>
            <a:ext cx="8812088" cy="201622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представить себя в роли ювелирных мастеров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ревнего Египта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выполнить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эскизы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украшений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царицы Клеопатры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фараона Тутанхамона</a:t>
            </a:r>
            <a:endParaRPr lang="ru-RU" dirty="0">
              <a:solidFill>
                <a:srgbClr val="920000"/>
              </a:solidFill>
            </a:endParaRPr>
          </a:p>
        </p:txBody>
      </p:sp>
      <p:pic>
        <p:nvPicPr>
          <p:cNvPr id="4" name="Picture 2" descr="C:\Users\User\Documents\ЛЮДМИЛА\ИЗО\ИЗО 2013\КЛЕОПАТРА\21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925544"/>
            <a:ext cx="3672408" cy="3657106"/>
          </a:xfrm>
          <a:prstGeom prst="rect">
            <a:avLst/>
          </a:prstGeom>
          <a:noFill/>
        </p:spPr>
      </p:pic>
      <p:pic>
        <p:nvPicPr>
          <p:cNvPr id="6" name="Picture 2" descr="C:\Users\User\Documents\ЛЮДМИЛА\ИЗО\ИЗО 2013\ЮВЕЛИРНЫЕ УКРАШЕНИЯ ЕГИПТА\I5OS00ZT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791498"/>
            <a:ext cx="2915816" cy="4066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93610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</a:rPr>
              <a:t>Как вы думаете, что нам необходимо узнать для успешного выполнения  работы?</a:t>
            </a:r>
            <a:endParaRPr lang="ru-RU" sz="2400" b="1" dirty="0">
              <a:solidFill>
                <a:srgbClr val="0000FF"/>
              </a:solidFill>
            </a:endParaRPr>
          </a:p>
        </p:txBody>
      </p:sp>
      <p:pic>
        <p:nvPicPr>
          <p:cNvPr id="7" name="Picture 5" descr="D:\Мои документы\для презент\Для презен др ег\украшения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1268760"/>
            <a:ext cx="6449124" cy="5589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Древнеегипетская символика.</a:t>
            </a:r>
          </a:p>
        </p:txBody>
      </p:sp>
      <p:pic>
        <p:nvPicPr>
          <p:cNvPr id="29699" name="Picture 4" descr="древнеегипетская символика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513" t="3178" r="4411"/>
          <a:stretch>
            <a:fillRect/>
          </a:stretch>
        </p:blipFill>
        <p:spPr>
          <a:xfrm>
            <a:off x="323528" y="1628800"/>
            <a:ext cx="4283968" cy="4979501"/>
          </a:xfrm>
          <a:noFill/>
        </p:spPr>
      </p:pic>
      <p:sp>
        <p:nvSpPr>
          <p:cNvPr id="29700" name="Text Box 7"/>
          <p:cNvSpPr txBox="1">
            <a:spLocks noChangeArrowheads="1"/>
          </p:cNvSpPr>
          <p:nvPr/>
        </p:nvSpPr>
        <p:spPr bwMode="auto">
          <a:xfrm>
            <a:off x="4860032" y="1628800"/>
            <a:ext cx="3960440" cy="501675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 smtClean="0">
                <a:solidFill>
                  <a:srgbClr val="0033CC"/>
                </a:solidFill>
              </a:rPr>
              <a:t>1. Лотос - </a:t>
            </a:r>
            <a:r>
              <a:rPr lang="ru-RU" sz="2000" b="1" dirty="0" smtClean="0"/>
              <a:t>символ </a:t>
            </a:r>
            <a:r>
              <a:rPr lang="ru-RU" sz="2000" b="1" dirty="0"/>
              <a:t>красоты, бессмертия, вечной жизни.</a:t>
            </a:r>
          </a:p>
          <a:p>
            <a:pPr>
              <a:spcBef>
                <a:spcPct val="50000"/>
              </a:spcBef>
            </a:pPr>
            <a:r>
              <a:rPr lang="ru-RU" sz="2000" b="1" dirty="0" smtClean="0">
                <a:solidFill>
                  <a:srgbClr val="0033CC"/>
                </a:solidFill>
              </a:rPr>
              <a:t>2. Путь </a:t>
            </a:r>
            <a:r>
              <a:rPr lang="ru-RU" sz="2000" b="1" dirty="0">
                <a:solidFill>
                  <a:srgbClr val="0033CC"/>
                </a:solidFill>
              </a:rPr>
              <a:t>Солнца по небу.</a:t>
            </a:r>
          </a:p>
          <a:p>
            <a:pPr>
              <a:spcBef>
                <a:spcPct val="50000"/>
              </a:spcBef>
            </a:pPr>
            <a:r>
              <a:rPr lang="ru-RU" sz="2000" b="1" dirty="0" smtClean="0">
                <a:solidFill>
                  <a:srgbClr val="0033CC"/>
                </a:solidFill>
              </a:rPr>
              <a:t>3. Скарабей </a:t>
            </a:r>
            <a:r>
              <a:rPr lang="ru-RU" sz="2000" b="1" dirty="0" smtClean="0"/>
              <a:t>-  символ  </a:t>
            </a:r>
            <a:r>
              <a:rPr lang="ru-RU" sz="2000" b="1" dirty="0"/>
              <a:t>бога утреннего солнца, катящего диск по небу так - же  как жук катит навозный шарик по песку.</a:t>
            </a:r>
          </a:p>
          <a:p>
            <a:pPr>
              <a:spcBef>
                <a:spcPct val="50000"/>
              </a:spcBef>
            </a:pPr>
            <a:r>
              <a:rPr lang="ru-RU" sz="2000" b="1" dirty="0" smtClean="0">
                <a:solidFill>
                  <a:srgbClr val="0033CC"/>
                </a:solidFill>
              </a:rPr>
              <a:t>4. Символ </a:t>
            </a:r>
            <a:r>
              <a:rPr lang="ru-RU" sz="2000" b="1" dirty="0">
                <a:solidFill>
                  <a:srgbClr val="0033CC"/>
                </a:solidFill>
              </a:rPr>
              <a:t>власти.</a:t>
            </a:r>
          </a:p>
          <a:p>
            <a:pPr>
              <a:spcBef>
                <a:spcPct val="50000"/>
              </a:spcBef>
            </a:pPr>
            <a:r>
              <a:rPr lang="ru-RU" sz="2000" b="1" dirty="0" smtClean="0">
                <a:solidFill>
                  <a:srgbClr val="0033CC"/>
                </a:solidFill>
              </a:rPr>
              <a:t>5. Глаз </a:t>
            </a:r>
            <a:r>
              <a:rPr lang="ru-RU" sz="2000" b="1" dirty="0">
                <a:solidFill>
                  <a:srgbClr val="0033CC"/>
                </a:solidFill>
              </a:rPr>
              <a:t>– </a:t>
            </a:r>
            <a:r>
              <a:rPr lang="ru-RU" sz="2000" b="1" dirty="0" err="1">
                <a:solidFill>
                  <a:srgbClr val="0033CC"/>
                </a:solidFill>
              </a:rPr>
              <a:t>уаджет</a:t>
            </a:r>
            <a:r>
              <a:rPr lang="ru-RU" sz="2000" b="1" dirty="0">
                <a:solidFill>
                  <a:srgbClr val="0033CC"/>
                </a:solidFill>
              </a:rPr>
              <a:t> </a:t>
            </a:r>
            <a:r>
              <a:rPr lang="ru-RU" sz="2000" b="1" dirty="0" smtClean="0">
                <a:solidFill>
                  <a:srgbClr val="0033CC"/>
                </a:solidFill>
              </a:rPr>
              <a:t> </a:t>
            </a:r>
            <a:r>
              <a:rPr lang="ru-RU" sz="2000" b="1" dirty="0" smtClean="0"/>
              <a:t>- защищает </a:t>
            </a:r>
            <a:r>
              <a:rPr lang="ru-RU" sz="2000" b="1" dirty="0"/>
              <a:t>от любой беды и символизирующий воскресение после смерти.</a:t>
            </a:r>
          </a:p>
          <a:p>
            <a:pPr>
              <a:spcBef>
                <a:spcPct val="50000"/>
              </a:spcBef>
            </a:pPr>
            <a:r>
              <a:rPr lang="ru-RU" sz="2000" b="1" dirty="0" smtClean="0">
                <a:solidFill>
                  <a:srgbClr val="0033CC"/>
                </a:solidFill>
              </a:rPr>
              <a:t>6. Знак </a:t>
            </a:r>
            <a:r>
              <a:rPr lang="ru-RU" sz="2000" b="1" dirty="0">
                <a:solidFill>
                  <a:srgbClr val="0033CC"/>
                </a:solidFill>
              </a:rPr>
              <a:t>жизни.</a:t>
            </a:r>
          </a:p>
          <a:p>
            <a:pPr>
              <a:spcBef>
                <a:spcPct val="50000"/>
              </a:spcBef>
            </a:pPr>
            <a:r>
              <a:rPr lang="ru-RU" sz="2000" b="1" dirty="0" smtClean="0">
                <a:solidFill>
                  <a:srgbClr val="0033CC"/>
                </a:solidFill>
              </a:rPr>
              <a:t>7. Знак </a:t>
            </a:r>
            <a:r>
              <a:rPr lang="ru-RU" sz="2000" b="1" dirty="0">
                <a:solidFill>
                  <a:srgbClr val="0033CC"/>
                </a:solidFill>
              </a:rPr>
              <a:t>силы</a:t>
            </a:r>
            <a:r>
              <a:rPr lang="ru-RU" sz="2000" b="1" dirty="0"/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/>
          </p:nvPr>
        </p:nvSpPr>
        <p:spPr>
          <a:xfrm>
            <a:off x="179512" y="980728"/>
            <a:ext cx="5328592" cy="2808312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Д</a:t>
            </a:r>
            <a:r>
              <a:rPr lang="ru-RU" sz="2000" b="1" dirty="0" smtClean="0">
                <a:solidFill>
                  <a:schemeClr val="tx1"/>
                </a:solidFill>
              </a:rPr>
              <a:t>ля  древних египтян Ювелирные изделия имели определенный </a:t>
            </a:r>
            <a:r>
              <a:rPr lang="ru-RU" sz="2000" b="1" dirty="0" smtClean="0">
                <a:solidFill>
                  <a:srgbClr val="0000FF"/>
                </a:solidFill>
              </a:rPr>
              <a:t>магический смысл.</a:t>
            </a:r>
            <a:br>
              <a:rPr lang="ru-RU" sz="2000" b="1" dirty="0" smtClean="0">
                <a:solidFill>
                  <a:srgbClr val="0000FF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с</a:t>
            </a:r>
            <a:r>
              <a:rPr lang="ru-RU" sz="2000" b="1" dirty="0" smtClean="0">
                <a:solidFill>
                  <a:schemeClr val="tx1"/>
                </a:solidFill>
              </a:rPr>
              <a:t>илу украшений они связывали с силами природы</a:t>
            </a:r>
            <a:r>
              <a:rPr lang="ru-RU" sz="2000" b="1" dirty="0" smtClean="0">
                <a:solidFill>
                  <a:srgbClr val="0000FF"/>
                </a:solidFill>
              </a:rPr>
              <a:t>.</a:t>
            </a:r>
            <a:br>
              <a:rPr lang="ru-RU" sz="2000" b="1" dirty="0" smtClean="0">
                <a:solidFill>
                  <a:srgbClr val="0000FF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Они верили, что </a:t>
            </a:r>
            <a:r>
              <a:rPr lang="ru-RU" sz="2000" b="1" dirty="0" smtClean="0">
                <a:solidFill>
                  <a:srgbClr val="0000FF"/>
                </a:solidFill>
              </a:rPr>
              <a:t>украшения – </a:t>
            </a:r>
            <a:r>
              <a:rPr lang="ru-RU" sz="2000" b="1" dirty="0" smtClean="0">
                <a:solidFill>
                  <a:schemeClr val="tx1"/>
                </a:solidFill>
              </a:rPr>
              <a:t>это прежде всего</a:t>
            </a:r>
            <a:r>
              <a:rPr lang="ru-RU" sz="2000" b="1" dirty="0" smtClean="0">
                <a:solidFill>
                  <a:srgbClr val="0000FF"/>
                </a:solidFill>
              </a:rPr>
              <a:t> обереги, амулеты для защиты их хозяина. </a:t>
            </a:r>
            <a:br>
              <a:rPr lang="ru-RU" sz="2000" b="1" dirty="0" smtClean="0">
                <a:solidFill>
                  <a:srgbClr val="0000FF"/>
                </a:solidFill>
              </a:rPr>
            </a:br>
            <a:r>
              <a:rPr lang="ru-RU" sz="2000" b="1" dirty="0" smtClean="0">
                <a:solidFill>
                  <a:srgbClr val="0000FF"/>
                </a:solidFill>
              </a:rPr>
              <a:t/>
            </a:r>
            <a:br>
              <a:rPr lang="ru-RU" sz="2000" b="1" dirty="0" smtClean="0">
                <a:solidFill>
                  <a:srgbClr val="0000FF"/>
                </a:solidFill>
              </a:rPr>
            </a:br>
            <a:endParaRPr lang="ru-RU" sz="2000" b="1" dirty="0" smtClean="0">
              <a:solidFill>
                <a:srgbClr val="0000FF"/>
              </a:solidFill>
            </a:endParaRPr>
          </a:p>
        </p:txBody>
      </p:sp>
      <p:pic>
        <p:nvPicPr>
          <p:cNvPr id="31749" name="Picture 5" descr="egypt%2Bhead%2Bornamen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05064"/>
            <a:ext cx="2845933" cy="2852936"/>
          </a:xfrm>
          <a:prstGeom prst="rect">
            <a:avLst/>
          </a:prstGeom>
          <a:noFill/>
        </p:spPr>
      </p:pic>
      <p:pic>
        <p:nvPicPr>
          <p:cNvPr id="31751" name="Picture 7" descr="egypt%2Bpectoral"/>
          <p:cNvPicPr>
            <a:picLocks noChangeAspect="1" noChangeArrowheads="1"/>
          </p:cNvPicPr>
          <p:nvPr/>
        </p:nvPicPr>
        <p:blipFill>
          <a:blip r:embed="rId3" cstate="print"/>
          <a:srcRect t="10500" r="-831"/>
          <a:stretch>
            <a:fillRect/>
          </a:stretch>
        </p:blipFill>
        <p:spPr bwMode="auto">
          <a:xfrm>
            <a:off x="5359415" y="1340768"/>
            <a:ext cx="3784585" cy="2520280"/>
          </a:xfrm>
          <a:prstGeom prst="rect">
            <a:avLst/>
          </a:prstGeom>
          <a:noFill/>
        </p:spPr>
      </p:pic>
      <p:pic>
        <p:nvPicPr>
          <p:cNvPr id="12" name="Picture 10" descr="egypt%2Bbrasle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018894"/>
            <a:ext cx="2526804" cy="2839106"/>
          </a:xfrm>
          <a:prstGeom prst="rect">
            <a:avLst/>
          </a:prstGeom>
          <a:noFill/>
        </p:spPr>
      </p:pic>
      <p:sp>
        <p:nvSpPr>
          <p:cNvPr id="13" name="Содержимое 4"/>
          <p:cNvSpPr>
            <a:spLocks noGrp="1"/>
          </p:cNvSpPr>
          <p:nvPr>
            <p:ph idx="1"/>
          </p:nvPr>
        </p:nvSpPr>
        <p:spPr>
          <a:xfrm>
            <a:off x="179512" y="188640"/>
            <a:ext cx="8640960" cy="706909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Ювелирные мастера работали при царском дворе.</a:t>
            </a:r>
          </a:p>
          <a:p>
            <a:pPr>
              <a:buNone/>
            </a:pPr>
            <a:endParaRPr lang="ru-RU" b="1" dirty="0"/>
          </a:p>
        </p:txBody>
      </p:sp>
      <p:pic>
        <p:nvPicPr>
          <p:cNvPr id="16" name="Picture 8" descr="egypt%2Bdiade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1423" y="4077072"/>
            <a:ext cx="3732577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4" descr="ювелирный музей – ювелирное искусство в древнем Египте: колье Неферусптар, 12 Династия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0" y="1484784"/>
            <a:ext cx="4286250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427984" y="5085184"/>
            <a:ext cx="47160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err="1" smtClean="0">
                <a:hlinkClick r:id="rId3" tooltip="Ускх (страница отсутствует)"/>
              </a:rPr>
              <a:t>Ускх</a:t>
            </a:r>
            <a:r>
              <a:rPr lang="ru-RU" sz="2000" b="1" dirty="0" smtClean="0"/>
              <a:t> </a:t>
            </a:r>
            <a:r>
              <a:rPr lang="ru-RU" sz="2000" b="1" dirty="0" smtClean="0"/>
              <a:t> - украшение символизирующее </a:t>
            </a:r>
            <a:r>
              <a:rPr lang="ru-RU" sz="2000" b="1" dirty="0" smtClean="0"/>
              <a:t>солнце. Оно делалось в форме разомкнутого круга, с завязками или застёжками на спине.</a:t>
            </a:r>
            <a:endParaRPr lang="ru-RU" sz="2000" b="1" dirty="0"/>
          </a:p>
        </p:txBody>
      </p:sp>
      <p:pic>
        <p:nvPicPr>
          <p:cNvPr id="10" name="Picture 5" descr="00thb05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556792"/>
            <a:ext cx="3029084" cy="2747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352925"/>
            <a:ext cx="4256087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79512" y="258435"/>
            <a:ext cx="820891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Воротник-ожерелье (</a:t>
            </a:r>
            <a:r>
              <a:rPr lang="ru-RU" sz="2400" b="1" i="1" dirty="0" smtClean="0">
                <a:hlinkClick r:id="rId3" tooltip="Ускх (страница отсутствует)"/>
              </a:rPr>
              <a:t> </a:t>
            </a:r>
            <a:r>
              <a:rPr lang="ru-RU" sz="2400" b="1" i="1" dirty="0" err="1" smtClean="0">
                <a:hlinkClick r:id="rId3" tooltip="Ускх (страница отсутствует)"/>
              </a:rPr>
              <a:t>Ускх</a:t>
            </a:r>
            <a:r>
              <a:rPr lang="ru-RU" sz="2400" dirty="0" smtClean="0"/>
              <a:t> </a:t>
            </a:r>
            <a:r>
              <a:rPr lang="ru-RU" sz="2400" b="1" dirty="0" smtClean="0"/>
              <a:t>)– традиционное  украшение  и мужчин и женщин. Выполнялся  из золотых  бус, пластин, драгоценных камней, жемчуга.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57200"/>
            <a:ext cx="8668072" cy="88356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</a:rPr>
              <a:t>Скарабей</a:t>
            </a:r>
            <a:r>
              <a:rPr lang="ru-RU" sz="2400" b="1" dirty="0" smtClean="0"/>
              <a:t> </a:t>
            </a:r>
            <a:r>
              <a:rPr lang="ru-RU" sz="2400" b="1" dirty="0" smtClean="0">
                <a:solidFill>
                  <a:schemeClr val="tx1"/>
                </a:solidFill>
              </a:rPr>
              <a:t>был </a:t>
            </a:r>
            <a:r>
              <a:rPr lang="ru-RU" sz="2400" b="1" dirty="0" smtClean="0">
                <a:solidFill>
                  <a:schemeClr val="tx1"/>
                </a:solidFill>
              </a:rPr>
              <a:t>символом </a:t>
            </a:r>
            <a:r>
              <a:rPr lang="ru-RU" sz="2400" b="1" dirty="0" smtClean="0">
                <a:solidFill>
                  <a:srgbClr val="0000FF"/>
                </a:solidFill>
              </a:rPr>
              <a:t>бога утреннего солнца, </a:t>
            </a:r>
            <a:r>
              <a:rPr lang="ru-RU" sz="2400" b="1" dirty="0" smtClean="0">
                <a:solidFill>
                  <a:schemeClr val="tx1"/>
                </a:solidFill>
              </a:rPr>
              <a:t>катящего диск по небу так же, как жук катит навозный шарик по песку. Это символ движения вперед.</a:t>
            </a:r>
            <a:r>
              <a:rPr lang="ru-RU" sz="2400" b="1" i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</a:rPr>
              <a:t/>
            </a:r>
            <a:br>
              <a:rPr lang="ru-RU" sz="2400" b="1" dirty="0" smtClean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b="13494"/>
          <a:stretch>
            <a:fillRect/>
          </a:stretch>
        </p:blipFill>
        <p:spPr bwMode="auto">
          <a:xfrm>
            <a:off x="0" y="2693821"/>
            <a:ext cx="4830322" cy="4164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268760"/>
            <a:ext cx="3371480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4227768"/>
            <a:ext cx="3135188" cy="2630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79512" y="1412776"/>
            <a:ext cx="50405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00FF"/>
                </a:solidFill>
              </a:rPr>
              <a:t>Пектораль -</a:t>
            </a:r>
            <a:r>
              <a:rPr lang="ru-RU" sz="2000" b="1" dirty="0" smtClean="0"/>
              <a:t> </a:t>
            </a:r>
            <a:r>
              <a:rPr lang="ru-RU" sz="2000" b="1" dirty="0" smtClean="0"/>
              <a:t>нагрудное украшение, носимое на цепи или как брошь и изображающее различных божеств и сценки из мифов</a:t>
            </a:r>
            <a:endParaRPr lang="ru-RU" sz="20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 idx="4294967295"/>
          </p:nvPr>
        </p:nvSpPr>
        <p:spPr>
          <a:xfrm>
            <a:off x="6228184" y="1556792"/>
            <a:ext cx="2664296" cy="530120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Ожерелья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были не только частью наряда — они служили также почётными знаками. </a:t>
            </a: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Фараоны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награждали </a:t>
            </a:r>
            <a:r>
              <a:rPr lang="ru-RU" sz="2000" b="1" dirty="0" smtClean="0">
                <a:solidFill>
                  <a:schemeClr val="tx1"/>
                </a:solidFill>
              </a:rPr>
              <a:t>золотыми ожерельями особо отличившихся военных и чиновников.</a:t>
            </a:r>
          </a:p>
        </p:txBody>
      </p:sp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76425"/>
            <a:ext cx="2311400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739900"/>
            <a:ext cx="2668587" cy="511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/>
          </p:cNvSpPr>
          <p:nvPr/>
        </p:nvSpPr>
        <p:spPr>
          <a:xfrm>
            <a:off x="304800" y="457200"/>
            <a:ext cx="8686800" cy="955576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0" y="80673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Часто на украшениях встречаются изображения символа власти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(священной змеи), ладьи вечности.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Этот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символ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связан с представлением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 дневном и ночном плавании солнца – Ра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 небесному и подземному Нилу.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 b="17284"/>
          <a:stretch>
            <a:fillRect/>
          </a:stretch>
        </p:blipFill>
        <p:spPr bwMode="auto">
          <a:xfrm>
            <a:off x="611560" y="1628800"/>
            <a:ext cx="7544073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67544" y="332656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00FF"/>
                </a:solidFill>
              </a:rPr>
              <a:t>Глаз – </a:t>
            </a:r>
            <a:r>
              <a:rPr lang="ru-RU" sz="2400" b="1" i="1" dirty="0" err="1" smtClean="0">
                <a:solidFill>
                  <a:srgbClr val="0000FF"/>
                </a:solidFill>
              </a:rPr>
              <a:t>уаджет</a:t>
            </a:r>
            <a:r>
              <a:rPr lang="ru-RU" sz="2400" b="1" dirty="0" smtClean="0">
                <a:solidFill>
                  <a:srgbClr val="0000FF"/>
                </a:solidFill>
              </a:rPr>
              <a:t> (Око </a:t>
            </a:r>
            <a:r>
              <a:rPr lang="ru-RU" sz="2400" b="1" dirty="0" smtClean="0">
                <a:solidFill>
                  <a:srgbClr val="0000FF"/>
                </a:solidFill>
              </a:rPr>
              <a:t>Гора) - </a:t>
            </a:r>
            <a:r>
              <a:rPr lang="ru-RU" sz="2400" b="1" dirty="0" smtClean="0"/>
              <a:t>символ </a:t>
            </a:r>
            <a:r>
              <a:rPr lang="ru-RU" sz="2400" b="1" dirty="0" smtClean="0"/>
              <a:t>защищающий от любой беды. Он символизировал воскресение после смерти (правый глаз обозначал Солнце, а левый – Луну. </a:t>
            </a:r>
          </a:p>
          <a:p>
            <a:r>
              <a:rPr lang="ru-RU" b="1" dirty="0" smtClean="0"/>
              <a:t>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6264"/>
            <a:ext cx="4608512" cy="6474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5111552" y="-243408"/>
            <a:ext cx="403244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Из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знаков-символов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выстраивались сложные узоры –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декоративные письмена,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которые обладали, по мнению египтян, магической силой.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4048" y="4221088"/>
            <a:ext cx="38884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Украшение </a:t>
            </a:r>
            <a:r>
              <a:rPr lang="ru-RU" sz="2400" b="1" dirty="0" smtClean="0"/>
              <a:t>великолепной работы с изображением крылатого скарабея, поддерживающего ладью Луны.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48064" y="2924944"/>
            <a:ext cx="31420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/>
              <a:t>Пектораль 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</a:rPr>
              <a:t>фараона Тутанхамона</a:t>
            </a:r>
            <a:endParaRPr lang="ru-RU" sz="2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6264"/>
            <a:ext cx="4608512" cy="6474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788024" y="332656"/>
            <a:ext cx="4104456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Обратите внимание на </a:t>
            </a:r>
            <a:r>
              <a:rPr lang="ru-RU" sz="2200" b="1" dirty="0" smtClean="0">
                <a:solidFill>
                  <a:srgbClr val="0000FF"/>
                </a:solidFill>
              </a:rPr>
              <a:t>сложный многоярусный узор, </a:t>
            </a:r>
            <a:r>
              <a:rPr lang="ru-RU" sz="2200" b="1" dirty="0" smtClean="0"/>
              <a:t>который включил в себя самые  </a:t>
            </a:r>
            <a:r>
              <a:rPr lang="ru-RU" sz="2200" b="1" dirty="0" smtClean="0">
                <a:solidFill>
                  <a:srgbClr val="0000FF"/>
                </a:solidFill>
              </a:rPr>
              <a:t>разные </a:t>
            </a:r>
            <a:r>
              <a:rPr lang="ru-RU" sz="2200" b="1" dirty="0" smtClean="0">
                <a:solidFill>
                  <a:srgbClr val="0000FF"/>
                </a:solidFill>
              </a:rPr>
              <a:t>символы</a:t>
            </a:r>
            <a:r>
              <a:rPr lang="ru-RU" sz="2200" b="1" dirty="0" smtClean="0"/>
              <a:t>,  </a:t>
            </a:r>
            <a:r>
              <a:rPr lang="ru-RU" sz="2200" b="1" dirty="0" smtClean="0"/>
              <a:t>на  </a:t>
            </a:r>
            <a:r>
              <a:rPr lang="ru-RU" sz="2200" b="1" dirty="0" smtClean="0">
                <a:solidFill>
                  <a:srgbClr val="0000FF"/>
                </a:solidFill>
              </a:rPr>
              <a:t>сочетание естественных природных цветов </a:t>
            </a:r>
            <a:r>
              <a:rPr lang="ru-RU" sz="2200" b="1" dirty="0" smtClean="0"/>
              <a:t>в украшении. В самом </a:t>
            </a:r>
            <a:r>
              <a:rPr lang="ru-RU" sz="2200" b="1" dirty="0" smtClean="0"/>
              <a:t>верху</a:t>
            </a:r>
            <a:r>
              <a:rPr lang="ru-RU" sz="2200" b="1" dirty="0" smtClean="0"/>
              <a:t> возвышается </a:t>
            </a:r>
            <a:r>
              <a:rPr lang="ru-RU" sz="2200" b="1" dirty="0" smtClean="0">
                <a:solidFill>
                  <a:srgbClr val="0000FF"/>
                </a:solidFill>
              </a:rPr>
              <a:t>лунный диск с изображением фараона среди  богов. </a:t>
            </a:r>
            <a:r>
              <a:rPr lang="ru-RU" sz="2200" b="1" dirty="0" smtClean="0"/>
              <a:t>Завершают сложный узор </a:t>
            </a:r>
            <a:r>
              <a:rPr lang="ru-RU" sz="2200" b="1" dirty="0" smtClean="0">
                <a:solidFill>
                  <a:srgbClr val="0000FF"/>
                </a:solidFill>
              </a:rPr>
              <a:t>орнамент из крупных цветов лотоса и изображения кобр-защитниц.</a:t>
            </a:r>
            <a:r>
              <a:rPr lang="ru-RU" sz="2200" b="1" dirty="0" smtClean="0">
                <a:solidFill>
                  <a:srgbClr val="0000FF"/>
                </a:solidFill>
              </a:rPr>
              <a:t> </a:t>
            </a:r>
          </a:p>
          <a:p>
            <a:pPr algn="ctr"/>
            <a:r>
              <a:rPr lang="ru-RU" sz="2200" b="1" dirty="0" smtClean="0"/>
              <a:t>Это украшение своим образным строем как бы выражало идею могущества и  бессмертия египетского царя.</a:t>
            </a:r>
          </a:p>
          <a:p>
            <a:pPr algn="ctr"/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0" y="80281"/>
            <a:ext cx="889248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 древних египтян был распространён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«культ мёртвых»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(вера в загробную жизнь).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царскую гробницу помещали украшенную золотом мебель, богатые одежды,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символы власти, золотые украшения, этим они обеспечивали умершему человеку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все блага, которые окружали его при жизни. Это и породило большое разнообразие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предметов декоративного искусства.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7586" name="Picture 2" descr="C:\Users\User\Documents\ЛЮДМИЛА\ИЗО\ИЗО 2013\ЮВЕЛИРНЫЕ УКРАШЕНИЯ ЕГИПТА\YtYzcxZi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3573016"/>
            <a:ext cx="2126468" cy="3076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611560" y="-513395"/>
            <a:ext cx="7920880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i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i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Ответьте на вопрос: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В</a:t>
            </a:r>
            <a:r>
              <a:rPr kumimoji="0" lang="ru-RU" sz="24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чем состоял смысл декора (украшения) в древнем обществе?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-Что помогают понять</a:t>
            </a:r>
            <a:r>
              <a:rPr lang="ru-RU" sz="24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нам </a:t>
            </a:r>
            <a:r>
              <a:rPr lang="ru-RU" sz="24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украшения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?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916832"/>
            <a:ext cx="8784976" cy="45365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251520" y="2260897"/>
            <a:ext cx="8496944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CC33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Декоративно-прикладное искусство 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Древнем Египте создавалось, прежде всего, во славу царей.</a:t>
            </a:r>
          </a:p>
          <a:p>
            <a:r>
              <a:rPr lang="ru-RU" sz="2800" b="1" dirty="0" smtClean="0">
                <a:solidFill>
                  <a:srgbClr val="CC3300"/>
                </a:solidFill>
              </a:rPr>
              <a:t>Декор</a:t>
            </a:r>
            <a:r>
              <a:rPr lang="ru-RU" sz="2800" b="1" dirty="0" smtClean="0"/>
              <a:t> </a:t>
            </a:r>
            <a:r>
              <a:rPr lang="ru-RU" sz="2800" b="1" dirty="0" smtClean="0">
                <a:solidFill>
                  <a:srgbClr val="0000FF"/>
                </a:solidFill>
              </a:rPr>
              <a:t>был средством выражения идеи могущества, силы, бессмертия царя, представлений о вечной жизни </a:t>
            </a:r>
            <a:r>
              <a:rPr lang="ru-RU" sz="2800" b="1" dirty="0" smtClean="0"/>
              <a:t>и помогал определить место и роль человека в обществе.</a:t>
            </a:r>
          </a:p>
          <a:p>
            <a:r>
              <a:rPr lang="ru-RU" sz="2800" b="1" dirty="0" smtClean="0"/>
              <a:t>Все предметы декоративного искусства </a:t>
            </a:r>
            <a:r>
              <a:rPr lang="ru-RU" sz="2800" b="1" dirty="0" smtClean="0">
                <a:solidFill>
                  <a:srgbClr val="0000FF"/>
                </a:solidFill>
              </a:rPr>
              <a:t>несут печать определенных человеческих взаимоотношений.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253975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CC3300"/>
                </a:solidFill>
              </a:rPr>
              <a:t>ФИЗМИНУТКА</a:t>
            </a:r>
            <a:endParaRPr lang="ru-RU" sz="4000" b="1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686800" cy="8382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00FF"/>
                </a:solidFill>
              </a:rPr>
              <a:t>Художественная задача урока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686800" cy="4811365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ru-RU" b="1" dirty="0" smtClean="0">
                <a:solidFill>
                  <a:srgbClr val="C00000"/>
                </a:solidFill>
              </a:rPr>
              <a:t>    </a:t>
            </a:r>
            <a:r>
              <a:rPr lang="ru-RU" b="1" dirty="0" smtClean="0">
                <a:solidFill>
                  <a:schemeClr val="tx1"/>
                </a:solidFill>
              </a:rPr>
              <a:t>При помощи шаблона создать </a:t>
            </a:r>
            <a:r>
              <a:rPr lang="ru-RU" b="1" dirty="0" smtClean="0">
                <a:solidFill>
                  <a:schemeClr val="tx1"/>
                </a:solidFill>
              </a:rPr>
              <a:t>эскиз одного из украшений,   используя древнеегипетскую символику. </a:t>
            </a:r>
            <a:endParaRPr lang="ru-RU" b="1" dirty="0" smtClean="0">
              <a:solidFill>
                <a:schemeClr val="tx1"/>
              </a:solidFill>
            </a:endParaRPr>
          </a:p>
          <a:p>
            <a:pPr lvl="0">
              <a:buNone/>
            </a:pPr>
            <a:r>
              <a:rPr lang="ru-RU" b="1" dirty="0" smtClean="0">
                <a:solidFill>
                  <a:srgbClr val="0000FF"/>
                </a:solidFill>
              </a:rPr>
              <a:t>Используй алгоритм</a:t>
            </a:r>
            <a:r>
              <a:rPr lang="ru-RU" b="1" dirty="0" smtClean="0"/>
              <a:t>:</a:t>
            </a:r>
          </a:p>
          <a:p>
            <a:pPr lvl="0"/>
            <a:r>
              <a:rPr lang="ru-RU" b="1" dirty="0" smtClean="0"/>
              <a:t>Размести </a:t>
            </a:r>
            <a:r>
              <a:rPr lang="ru-RU" b="1" dirty="0" smtClean="0"/>
              <a:t>на альбомном листе шаблон и </a:t>
            </a:r>
            <a:r>
              <a:rPr lang="ru-RU" b="1" dirty="0" smtClean="0"/>
              <a:t>обведи </a:t>
            </a:r>
            <a:r>
              <a:rPr lang="ru-RU" b="1" dirty="0" smtClean="0"/>
              <a:t>его простым карандашом.</a:t>
            </a:r>
          </a:p>
          <a:p>
            <a:pPr lvl="0"/>
            <a:r>
              <a:rPr lang="ru-RU" b="1" dirty="0" smtClean="0"/>
              <a:t>Простым карандашом </a:t>
            </a:r>
            <a:r>
              <a:rPr lang="ru-RU" b="1" dirty="0" smtClean="0"/>
              <a:t>наметь </a:t>
            </a:r>
            <a:r>
              <a:rPr lang="ru-RU" b="1" dirty="0" smtClean="0"/>
              <a:t>узоры </a:t>
            </a:r>
          </a:p>
          <a:p>
            <a:pPr lvl="0"/>
            <a:r>
              <a:rPr lang="ru-RU" b="1" dirty="0" smtClean="0"/>
              <a:t>Выполни </a:t>
            </a:r>
            <a:r>
              <a:rPr lang="ru-RU" b="1" dirty="0" smtClean="0"/>
              <a:t>цветовое решение.</a:t>
            </a:r>
          </a:p>
          <a:p>
            <a:pPr lvl="0"/>
            <a:r>
              <a:rPr lang="ru-RU" b="1" dirty="0" smtClean="0"/>
              <a:t>Законченную работу </a:t>
            </a:r>
            <a:r>
              <a:rPr lang="ru-RU" b="1" dirty="0" smtClean="0"/>
              <a:t>размести </a:t>
            </a:r>
            <a:r>
              <a:rPr lang="ru-RU" b="1" dirty="0" smtClean="0"/>
              <a:t>на доске.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642938" y="404664"/>
            <a:ext cx="7772400" cy="1065361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u="sng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Рефлексия</a:t>
            </a:r>
            <a:endParaRPr lang="ru-RU" sz="3600" b="1" u="sng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675" name="Подзаголовок 7"/>
          <p:cNvSpPr>
            <a:spLocks noGrp="1"/>
          </p:cNvSpPr>
          <p:nvPr>
            <p:ph type="subTitle" idx="1"/>
          </p:nvPr>
        </p:nvSpPr>
        <p:spPr>
          <a:xfrm>
            <a:off x="539552" y="1124744"/>
            <a:ext cx="7675761" cy="4176464"/>
          </a:xfrm>
        </p:spPr>
        <p:txBody>
          <a:bodyPr>
            <a:normAutofit lnSpcReduction="10000"/>
          </a:bodyPr>
          <a:lstStyle/>
          <a:p>
            <a:pPr marL="514350" indent="-514350" algn="l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-Что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самое главное и интересное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 узнали на уроке?</a:t>
            </a: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-О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чем бы вы хотели еще узнать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 кого остались трудности в усвоении  нового материала?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 Что можно посоветовать себе и одноклассникам, чтобы подробнее и  полнее изучить эту тему?  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- Где могут пригодиться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вам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эти знания?</a:t>
            </a:r>
          </a:p>
          <a:p>
            <a:pPr marL="514350" indent="-514350" algn="l">
              <a:buFont typeface="Calibri" pitchFamily="34" charset="0"/>
              <a:buAutoNum type="arabicPeriod"/>
            </a:pP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00FF"/>
                </a:solidFill>
              </a:rPr>
              <a:t>Самооценка.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/>
              <a:t>   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Оцените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свою работу на уроке. Довольны ли вы собой? Отметьте свое настроение теперь.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476672"/>
            <a:ext cx="8686800" cy="5832648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00FF"/>
                </a:solidFill>
              </a:rPr>
              <a:t>Домашнее задание.</a:t>
            </a:r>
            <a:r>
              <a:rPr lang="ru-RU" dirty="0" smtClean="0">
                <a:solidFill>
                  <a:srgbClr val="0000FF"/>
                </a:solidFill>
              </a:rPr>
              <a:t> </a:t>
            </a:r>
          </a:p>
          <a:p>
            <a:r>
              <a:rPr lang="ru-RU" dirty="0" smtClean="0"/>
              <a:t>Используя </a:t>
            </a:r>
            <a:r>
              <a:rPr lang="ru-RU" b="1" i="1" dirty="0" smtClean="0"/>
              <a:t>памятку ученика</a:t>
            </a:r>
            <a:r>
              <a:rPr lang="ru-RU" dirty="0" smtClean="0"/>
              <a:t> (кратко изложенный материал урока и использование ИКТ) </a:t>
            </a:r>
            <a:r>
              <a:rPr lang="ru-RU" dirty="0" smtClean="0"/>
              <a:t>выполнить </a:t>
            </a:r>
            <a:r>
              <a:rPr lang="ru-RU" dirty="0" smtClean="0"/>
              <a:t>кроссворд, </a:t>
            </a:r>
            <a:r>
              <a:rPr lang="ru-RU" dirty="0" smtClean="0"/>
              <a:t>выучить </a:t>
            </a:r>
            <a:r>
              <a:rPr lang="ru-RU" dirty="0" smtClean="0"/>
              <a:t>все термины древнеегипетских символов. </a:t>
            </a:r>
          </a:p>
          <a:p>
            <a:r>
              <a:rPr lang="ru-RU" dirty="0" smtClean="0"/>
              <a:t>Подобрать к следующему уроку материал по костюмам жителей древнего Китая.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00FF"/>
                </a:solidFill>
              </a:rPr>
              <a:t>Урок окончен</a:t>
            </a:r>
            <a:r>
              <a:rPr lang="ru-RU" b="1" dirty="0" smtClean="0">
                <a:solidFill>
                  <a:srgbClr val="0000FF"/>
                </a:solidFill>
              </a:rPr>
              <a:t>.</a:t>
            </a:r>
          </a:p>
          <a:p>
            <a:pPr algn="ctr">
              <a:buNone/>
            </a:pPr>
            <a:endParaRPr lang="ru-RU" b="1" dirty="0" smtClean="0">
              <a:solidFill>
                <a:srgbClr val="0000FF"/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CC3300"/>
                </a:solidFill>
              </a:rPr>
              <a:t>Спасибо за работу.</a:t>
            </a:r>
            <a:endParaRPr lang="ru-RU" b="1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Источники:</a:t>
            </a:r>
          </a:p>
        </p:txBody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000" dirty="0" smtClean="0">
                <a:hlinkClick r:id="rId2"/>
              </a:rPr>
              <a:t>http://earth-chronicles.ru/news/2012-06-18-24986</a:t>
            </a:r>
            <a:endParaRPr lang="ru-RU" sz="2000" dirty="0" smtClean="0"/>
          </a:p>
          <a:p>
            <a:pPr>
              <a:lnSpc>
                <a:spcPct val="90000"/>
              </a:lnSpc>
            </a:pPr>
            <a:r>
              <a:rPr lang="ru-RU" sz="2000" dirty="0" smtClean="0">
                <a:hlinkClick r:id="rId3"/>
              </a:rPr>
              <a:t>http://www.egypt.ru/c1gold.php</a:t>
            </a:r>
            <a:endParaRPr lang="ru-RU" sz="2000" dirty="0" smtClean="0"/>
          </a:p>
          <a:p>
            <a:pPr>
              <a:lnSpc>
                <a:spcPct val="90000"/>
              </a:lnSpc>
            </a:pPr>
            <a:r>
              <a:rPr lang="ru-RU" sz="2000" dirty="0" smtClean="0">
                <a:hlinkClick r:id="rId4"/>
              </a:rPr>
              <a:t>http://ru.wikipedia.org/wiki/%D0%9A%D0%BE%D1%81%D1%82%D1%8E%D0%BC_%D0%94%D1%80%D0%B5%D0%B2%D0%BD%D0%B5%D0%B3%D0%BE_%D0%95%D0%B3%D0%B8%D0%BF%D1%82%D0%B0</a:t>
            </a:r>
            <a:endParaRPr lang="ru-RU" sz="2000" dirty="0" smtClean="0"/>
          </a:p>
          <a:p>
            <a:pPr>
              <a:lnSpc>
                <a:spcPct val="90000"/>
              </a:lnSpc>
            </a:pPr>
            <a:r>
              <a:rPr lang="ru-RU" sz="2000" dirty="0" smtClean="0">
                <a:hlinkClick r:id="rId5"/>
              </a:rPr>
              <a:t>http://gleamnight.ru/?category=22&amp;product_id=366</a:t>
            </a:r>
            <a:r>
              <a:rPr lang="ru-RU" sz="20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ru-RU" sz="2000" dirty="0" smtClean="0">
                <a:hlinkClick r:id="rId6"/>
              </a:rPr>
              <a:t>http://ornament-i-stil.livejournal.com/15535.html</a:t>
            </a:r>
            <a:r>
              <a:rPr lang="ru-RU" sz="28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ru-RU" sz="2000" dirty="0" smtClean="0">
                <a:hlinkClick r:id="rId7"/>
              </a:rPr>
              <a:t>http://olga-mir.blogspot.ru/2011/03/blog-post_23.html</a:t>
            </a:r>
            <a:r>
              <a:rPr lang="ru-RU" sz="20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ru-RU" sz="2000" dirty="0" smtClean="0">
                <a:hlinkClick r:id="rId8"/>
              </a:rPr>
              <a:t>http://olga-mir.blogspot.ru/2012/05/blog-post_24.html</a:t>
            </a:r>
            <a:r>
              <a:rPr lang="ru-RU" sz="2000" dirty="0" smtClean="0"/>
              <a:t> </a:t>
            </a:r>
          </a:p>
          <a:p>
            <a:pPr>
              <a:lnSpc>
                <a:spcPct val="90000"/>
              </a:lnSpc>
              <a:buNone/>
            </a:pPr>
            <a:r>
              <a:rPr lang="ru-RU" sz="2000" dirty="0" smtClean="0"/>
              <a:t> </a:t>
            </a:r>
            <a:r>
              <a:rPr lang="ru-RU" sz="2000" dirty="0" smtClean="0"/>
              <a:t> (</a:t>
            </a:r>
            <a:r>
              <a:rPr lang="ru-RU" sz="2000" b="1" dirty="0" smtClean="0"/>
              <a:t>Ершова Людмила Викторовна, учитель ИЗО первой квалификационной категории, МОБУ «СОШ №3», </a:t>
            </a:r>
            <a:r>
              <a:rPr lang="ru-RU" sz="2000" b="1" dirty="0" smtClean="0"/>
              <a:t>г</a:t>
            </a:r>
            <a:r>
              <a:rPr lang="ru-RU" sz="2000" b="1" dirty="0" smtClean="0"/>
              <a:t>. Оренбурга.</a:t>
            </a:r>
            <a:r>
              <a:rPr lang="ru-RU" sz="2000" dirty="0" smtClean="0"/>
              <a:t>)</a:t>
            </a:r>
            <a:endParaRPr lang="ru-RU" sz="2000" dirty="0" smtClean="0"/>
          </a:p>
          <a:p>
            <a:pPr>
              <a:lnSpc>
                <a:spcPct val="90000"/>
              </a:lnSpc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1103</TotalTime>
  <Words>1070</Words>
  <Application>Microsoft Office PowerPoint</Application>
  <PresentationFormat>Экран (4:3)</PresentationFormat>
  <Paragraphs>121</Paragraphs>
  <Slides>25</Slides>
  <Notes>0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Трек</vt:lpstr>
      <vt:lpstr>«Декор и положение человека в обществе. Ювелирные  украшения  мастеров  Древнего Египта» Изобразительное  искусство 5 класс </vt:lpstr>
      <vt:lpstr>Слайд 2</vt:lpstr>
      <vt:lpstr>Древний Египет</vt:lpstr>
      <vt:lpstr>Слайд 4</vt:lpstr>
      <vt:lpstr>Задание 2.   «Костюмы египтян» соответствие «вещи и её хозяина». </vt:lpstr>
      <vt:lpstr>Используя  опорные  слова,  сформулируйте тему нашего урока</vt:lpstr>
      <vt:lpstr>Царица Древнего Египта  Клеопатра </vt:lpstr>
      <vt:lpstr>Задача урока: </vt:lpstr>
      <vt:lpstr>Как вы думаете, что нам необходимо узнать для успешного выполнения  работы?</vt:lpstr>
      <vt:lpstr>Древнеегипетская символика.</vt:lpstr>
      <vt:lpstr> Для  древних египтян Ювелирные изделия имели определенный магический смысл.  силу украшений они связывали с силами природы. Они верили, что украшения – это прежде всего обереги, амулеты для защиты их хозяина.   </vt:lpstr>
      <vt:lpstr>Слайд 12</vt:lpstr>
      <vt:lpstr>Скарабей был символом бога утреннего солнца, катящего диск по небу так же, как жук катит навозный шарик по песку. Это символ движения вперед.  </vt:lpstr>
      <vt:lpstr>Ожерелья  были не только частью наряда — они служили также почётными знаками.  Фараоны   награждали золотыми ожерельями особо отличившихся военных и чиновников.</vt:lpstr>
      <vt:lpstr>Слайд 15</vt:lpstr>
      <vt:lpstr>Слайд 16</vt:lpstr>
      <vt:lpstr>Слайд 17</vt:lpstr>
      <vt:lpstr>Слайд 18</vt:lpstr>
      <vt:lpstr>Слайд 19</vt:lpstr>
      <vt:lpstr>ФИЗМИНУТКА</vt:lpstr>
      <vt:lpstr>Художественная задача урока</vt:lpstr>
      <vt:lpstr>Рефлексия</vt:lpstr>
      <vt:lpstr>Самооценка.</vt:lpstr>
      <vt:lpstr>Слайд 24</vt:lpstr>
      <vt:lpstr>Источники: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Учитель</dc:creator>
  <cp:lastModifiedBy>User</cp:lastModifiedBy>
  <cp:revision>113</cp:revision>
  <dcterms:created xsi:type="dcterms:W3CDTF">2006-01-12T11:32:03Z</dcterms:created>
  <dcterms:modified xsi:type="dcterms:W3CDTF">2013-02-03T23:00:22Z</dcterms:modified>
</cp:coreProperties>
</file>