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886-D3DB-4AB2-BF4D-EA518EE88E28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1769-166B-4B38-903F-8091C41F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88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886-D3DB-4AB2-BF4D-EA518EE88E28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1769-166B-4B38-903F-8091C41F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4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886-D3DB-4AB2-BF4D-EA518EE88E28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1769-166B-4B38-903F-8091C41F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226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4C1B8CD-1365-4133-AD41-86EA49F41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7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10/4/2019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78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10/4/2019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60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10/4/2019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23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10/4/2019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70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10/4/2019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38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10/4/2019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62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10/4/2019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1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886-D3DB-4AB2-BF4D-EA518EE88E28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1769-166B-4B38-903F-8091C41F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98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772C379-9A7C-4C87-A116-CBE9F58B04C5}" type="datetimeFigureOut">
              <a:rPr lang="en-US" smtClean="0">
                <a:solidFill>
                  <a:srgbClr val="967E96">
                    <a:lumMod val="75000"/>
                  </a:srgbClr>
                </a:solidFill>
              </a:rPr>
              <a:pPr/>
              <a:t>10/4/2019</a:t>
            </a:fld>
            <a:endParaRPr lang="en-US" dirty="0">
              <a:solidFill>
                <a:srgbClr val="967E96">
                  <a:lumMod val="75000"/>
                </a:srgbClr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83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10/4/2019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62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10/4/2019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7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886-D3DB-4AB2-BF4D-EA518EE88E28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1769-166B-4B38-903F-8091C41F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9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886-D3DB-4AB2-BF4D-EA518EE88E28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1769-166B-4B38-903F-8091C41F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886-D3DB-4AB2-BF4D-EA518EE88E28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1769-166B-4B38-903F-8091C41F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5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886-D3DB-4AB2-BF4D-EA518EE88E28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1769-166B-4B38-903F-8091C41F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4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886-D3DB-4AB2-BF4D-EA518EE88E28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1769-166B-4B38-903F-8091C41F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3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886-D3DB-4AB2-BF4D-EA518EE88E28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1769-166B-4B38-903F-8091C41F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8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886-D3DB-4AB2-BF4D-EA518EE88E28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1769-166B-4B38-903F-8091C41F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1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BE886-D3DB-4AB2-BF4D-EA518EE88E28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41769-166B-4B38-903F-8091C41F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21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fld id="{8664C608-40B1-4030-A28D-5B74BC98ADCE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 defTabSz="457200"/>
              <a:t>10/4/2019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7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0110" y="2164108"/>
            <a:ext cx="9567135" cy="1793167"/>
          </a:xfrm>
        </p:spPr>
        <p:txBody>
          <a:bodyPr/>
          <a:lstStyle/>
          <a:p>
            <a:pPr algn="ctr"/>
            <a:r>
              <a:rPr lang="ru-RU" sz="8000" dirty="0" smtClean="0"/>
              <a:t>БИЛЕТ 2.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9800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75340" y="20350"/>
            <a:ext cx="8292661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дреговичи</a:t>
            </a:r>
            <a:endParaRPr lang="be-BY" b="1" dirty="0">
              <a:latin typeface="Calibri" pitchFamily="34" charset="0"/>
            </a:endParaRPr>
          </a:p>
        </p:txBody>
      </p:sp>
      <p:pic>
        <p:nvPicPr>
          <p:cNvPr id="6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60" y="1196752"/>
            <a:ext cx="5320720" cy="5184576"/>
          </a:xfrm>
        </p:spPr>
      </p:pic>
      <p:sp>
        <p:nvSpPr>
          <p:cNvPr id="9" name="Прямоугольник 8"/>
          <p:cNvSpPr/>
          <p:nvPr/>
        </p:nvSpPr>
        <p:spPr>
          <a:xfrm>
            <a:off x="3475170" y="4869161"/>
            <a:ext cx="12857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Туров</a:t>
            </a:r>
          </a:p>
        </p:txBody>
      </p:sp>
      <p:sp>
        <p:nvSpPr>
          <p:cNvPr id="15" name="Полилиния 14"/>
          <p:cNvSpPr/>
          <p:nvPr/>
        </p:nvSpPr>
        <p:spPr>
          <a:xfrm rot="5400000">
            <a:off x="5516545" y="3745239"/>
            <a:ext cx="504758" cy="1362073"/>
          </a:xfrm>
          <a:custGeom>
            <a:avLst/>
            <a:gdLst>
              <a:gd name="connsiteX0" fmla="*/ 0 w 506656"/>
              <a:gd name="connsiteY0" fmla="*/ 1601018 h 1601018"/>
              <a:gd name="connsiteX1" fmla="*/ 486697 w 506656"/>
              <a:gd name="connsiteY1" fmla="*/ 347405 h 1601018"/>
              <a:gd name="connsiteX2" fmla="*/ 412955 w 506656"/>
              <a:gd name="connsiteY2" fmla="*/ 22941 h 1601018"/>
              <a:gd name="connsiteX3" fmla="*/ 412955 w 506656"/>
              <a:gd name="connsiteY3" fmla="*/ 52438 h 160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656" h="1601018">
                <a:moveTo>
                  <a:pt x="0" y="1601018"/>
                </a:moveTo>
                <a:cubicBezTo>
                  <a:pt x="208935" y="1105718"/>
                  <a:pt x="417871" y="610418"/>
                  <a:pt x="486697" y="347405"/>
                </a:cubicBezTo>
                <a:cubicBezTo>
                  <a:pt x="555523" y="84392"/>
                  <a:pt x="425245" y="72102"/>
                  <a:pt x="412955" y="22941"/>
                </a:cubicBezTo>
                <a:cubicBezTo>
                  <a:pt x="400665" y="-26220"/>
                  <a:pt x="406810" y="13109"/>
                  <a:pt x="412955" y="52438"/>
                </a:cubicBezTo>
              </a:path>
            </a:pathLst>
          </a:custGeom>
          <a:noFill/>
          <a:ln w="76200">
            <a:solidFill>
              <a:srgbClr val="00CC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7" name="Блок-схема: узел 16"/>
          <p:cNvSpPr/>
          <p:nvPr/>
        </p:nvSpPr>
        <p:spPr>
          <a:xfrm>
            <a:off x="4096532" y="4941168"/>
            <a:ext cx="144016" cy="121642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b="1" dirty="0"/>
          </a:p>
        </p:txBody>
      </p:sp>
      <p:sp>
        <p:nvSpPr>
          <p:cNvPr id="18" name="Полилиния 17"/>
          <p:cNvSpPr/>
          <p:nvPr/>
        </p:nvSpPr>
        <p:spPr>
          <a:xfrm>
            <a:off x="1834538" y="3440546"/>
            <a:ext cx="506656" cy="1601018"/>
          </a:xfrm>
          <a:custGeom>
            <a:avLst/>
            <a:gdLst>
              <a:gd name="connsiteX0" fmla="*/ 0 w 506656"/>
              <a:gd name="connsiteY0" fmla="*/ 1601018 h 1601018"/>
              <a:gd name="connsiteX1" fmla="*/ 486697 w 506656"/>
              <a:gd name="connsiteY1" fmla="*/ 347405 h 1601018"/>
              <a:gd name="connsiteX2" fmla="*/ 412955 w 506656"/>
              <a:gd name="connsiteY2" fmla="*/ 22941 h 1601018"/>
              <a:gd name="connsiteX3" fmla="*/ 412955 w 506656"/>
              <a:gd name="connsiteY3" fmla="*/ 52438 h 160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656" h="1601018">
                <a:moveTo>
                  <a:pt x="0" y="1601018"/>
                </a:moveTo>
                <a:cubicBezTo>
                  <a:pt x="208935" y="1105718"/>
                  <a:pt x="417871" y="610418"/>
                  <a:pt x="486697" y="347405"/>
                </a:cubicBezTo>
                <a:cubicBezTo>
                  <a:pt x="555523" y="84392"/>
                  <a:pt x="425245" y="72102"/>
                  <a:pt x="412955" y="22941"/>
                </a:cubicBezTo>
                <a:cubicBezTo>
                  <a:pt x="400665" y="-26220"/>
                  <a:pt x="406810" y="13109"/>
                  <a:pt x="412955" y="52438"/>
                </a:cubicBezTo>
              </a:path>
            </a:pathLst>
          </a:custGeom>
          <a:noFill/>
          <a:ln w="76200">
            <a:solidFill>
              <a:srgbClr val="00CC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5" name="Полилиния 4"/>
          <p:cNvSpPr/>
          <p:nvPr/>
        </p:nvSpPr>
        <p:spPr>
          <a:xfrm>
            <a:off x="1750504" y="3000842"/>
            <a:ext cx="3967317" cy="2509775"/>
          </a:xfrm>
          <a:custGeom>
            <a:avLst/>
            <a:gdLst>
              <a:gd name="connsiteX0" fmla="*/ 353962 w 3967317"/>
              <a:gd name="connsiteY0" fmla="*/ 577736 h 2509775"/>
              <a:gd name="connsiteX1" fmla="*/ 427704 w 3967317"/>
              <a:gd name="connsiteY1" fmla="*/ 621981 h 2509775"/>
              <a:gd name="connsiteX2" fmla="*/ 516194 w 3967317"/>
              <a:gd name="connsiteY2" fmla="*/ 651478 h 2509775"/>
              <a:gd name="connsiteX3" fmla="*/ 560439 w 3967317"/>
              <a:gd name="connsiteY3" fmla="*/ 666226 h 2509775"/>
              <a:gd name="connsiteX4" fmla="*/ 604684 w 3967317"/>
              <a:gd name="connsiteY4" fmla="*/ 680975 h 2509775"/>
              <a:gd name="connsiteX5" fmla="*/ 707923 w 3967317"/>
              <a:gd name="connsiteY5" fmla="*/ 710471 h 2509775"/>
              <a:gd name="connsiteX6" fmla="*/ 899652 w 3967317"/>
              <a:gd name="connsiteY6" fmla="*/ 695723 h 2509775"/>
              <a:gd name="connsiteX7" fmla="*/ 943897 w 3967317"/>
              <a:gd name="connsiteY7" fmla="*/ 680975 h 2509775"/>
              <a:gd name="connsiteX8" fmla="*/ 973394 w 3967317"/>
              <a:gd name="connsiteY8" fmla="*/ 636729 h 2509775"/>
              <a:gd name="connsiteX9" fmla="*/ 988142 w 3967317"/>
              <a:gd name="connsiteY9" fmla="*/ 592484 h 2509775"/>
              <a:gd name="connsiteX10" fmla="*/ 1032388 w 3967317"/>
              <a:gd name="connsiteY10" fmla="*/ 577736 h 2509775"/>
              <a:gd name="connsiteX11" fmla="*/ 1120878 w 3967317"/>
              <a:gd name="connsiteY11" fmla="*/ 533491 h 2509775"/>
              <a:gd name="connsiteX12" fmla="*/ 1283110 w 3967317"/>
              <a:gd name="connsiteY12" fmla="*/ 474497 h 2509775"/>
              <a:gd name="connsiteX13" fmla="*/ 1283110 w 3967317"/>
              <a:gd name="connsiteY13" fmla="*/ 474497 h 2509775"/>
              <a:gd name="connsiteX14" fmla="*/ 1386349 w 3967317"/>
              <a:gd name="connsiteY14" fmla="*/ 430252 h 2509775"/>
              <a:gd name="connsiteX15" fmla="*/ 1430594 w 3967317"/>
              <a:gd name="connsiteY15" fmla="*/ 386007 h 2509775"/>
              <a:gd name="connsiteX16" fmla="*/ 1489588 w 3967317"/>
              <a:gd name="connsiteY16" fmla="*/ 297516 h 2509775"/>
              <a:gd name="connsiteX17" fmla="*/ 1607575 w 3967317"/>
              <a:gd name="connsiteY17" fmla="*/ 268020 h 2509775"/>
              <a:gd name="connsiteX18" fmla="*/ 1666568 w 3967317"/>
              <a:gd name="connsiteY18" fmla="*/ 238523 h 2509775"/>
              <a:gd name="connsiteX19" fmla="*/ 1799304 w 3967317"/>
              <a:gd name="connsiteY19" fmla="*/ 194278 h 2509775"/>
              <a:gd name="connsiteX20" fmla="*/ 1887794 w 3967317"/>
              <a:gd name="connsiteY20" fmla="*/ 164781 h 2509775"/>
              <a:gd name="connsiteX21" fmla="*/ 2035278 w 3967317"/>
              <a:gd name="connsiteY21" fmla="*/ 150033 h 2509775"/>
              <a:gd name="connsiteX22" fmla="*/ 2094271 w 3967317"/>
              <a:gd name="connsiteY22" fmla="*/ 91039 h 2509775"/>
              <a:gd name="connsiteX23" fmla="*/ 2182762 w 3967317"/>
              <a:gd name="connsiteY23" fmla="*/ 61542 h 2509775"/>
              <a:gd name="connsiteX24" fmla="*/ 3038168 w 3967317"/>
              <a:gd name="connsiteY24" fmla="*/ 120536 h 2509775"/>
              <a:gd name="connsiteX25" fmla="*/ 3067665 w 3967317"/>
              <a:gd name="connsiteY25" fmla="*/ 164781 h 2509775"/>
              <a:gd name="connsiteX26" fmla="*/ 3126658 w 3967317"/>
              <a:gd name="connsiteY26" fmla="*/ 253271 h 2509775"/>
              <a:gd name="connsiteX27" fmla="*/ 3170904 w 3967317"/>
              <a:gd name="connsiteY27" fmla="*/ 268020 h 2509775"/>
              <a:gd name="connsiteX28" fmla="*/ 3215149 w 3967317"/>
              <a:gd name="connsiteY28" fmla="*/ 297516 h 2509775"/>
              <a:gd name="connsiteX29" fmla="*/ 3362633 w 3967317"/>
              <a:gd name="connsiteY29" fmla="*/ 341762 h 2509775"/>
              <a:gd name="connsiteX30" fmla="*/ 3406878 w 3967317"/>
              <a:gd name="connsiteY30" fmla="*/ 356510 h 2509775"/>
              <a:gd name="connsiteX31" fmla="*/ 3451123 w 3967317"/>
              <a:gd name="connsiteY31" fmla="*/ 386007 h 2509775"/>
              <a:gd name="connsiteX32" fmla="*/ 3465871 w 3967317"/>
              <a:gd name="connsiteY32" fmla="*/ 430252 h 2509775"/>
              <a:gd name="connsiteX33" fmla="*/ 3569110 w 3967317"/>
              <a:gd name="connsiteY33" fmla="*/ 548239 h 2509775"/>
              <a:gd name="connsiteX34" fmla="*/ 3613355 w 3967317"/>
              <a:gd name="connsiteY34" fmla="*/ 1079181 h 2509775"/>
              <a:gd name="connsiteX35" fmla="*/ 3657600 w 3967317"/>
              <a:gd name="connsiteY35" fmla="*/ 1270910 h 2509775"/>
              <a:gd name="connsiteX36" fmla="*/ 3746091 w 3967317"/>
              <a:gd name="connsiteY36" fmla="*/ 1329904 h 2509775"/>
              <a:gd name="connsiteX37" fmla="*/ 3760839 w 3967317"/>
              <a:gd name="connsiteY37" fmla="*/ 1388897 h 2509775"/>
              <a:gd name="connsiteX38" fmla="*/ 3805084 w 3967317"/>
              <a:gd name="connsiteY38" fmla="*/ 1595375 h 2509775"/>
              <a:gd name="connsiteX39" fmla="*/ 3834581 w 3967317"/>
              <a:gd name="connsiteY39" fmla="*/ 1639620 h 2509775"/>
              <a:gd name="connsiteX40" fmla="*/ 3878826 w 3967317"/>
              <a:gd name="connsiteY40" fmla="*/ 1669116 h 2509775"/>
              <a:gd name="connsiteX41" fmla="*/ 3908323 w 3967317"/>
              <a:gd name="connsiteY41" fmla="*/ 1713362 h 2509775"/>
              <a:gd name="connsiteX42" fmla="*/ 3937820 w 3967317"/>
              <a:gd name="connsiteY42" fmla="*/ 1860846 h 2509775"/>
              <a:gd name="connsiteX43" fmla="*/ 3952568 w 3967317"/>
              <a:gd name="connsiteY43" fmla="*/ 1905091 h 2509775"/>
              <a:gd name="connsiteX44" fmla="*/ 3967317 w 3967317"/>
              <a:gd name="connsiteY44" fmla="*/ 1993581 h 2509775"/>
              <a:gd name="connsiteX45" fmla="*/ 3893575 w 3967317"/>
              <a:gd name="connsiteY45" fmla="*/ 2155813 h 2509775"/>
              <a:gd name="connsiteX46" fmla="*/ 3893575 w 3967317"/>
              <a:gd name="connsiteY46" fmla="*/ 2155813 h 2509775"/>
              <a:gd name="connsiteX47" fmla="*/ 3878826 w 3967317"/>
              <a:gd name="connsiteY47" fmla="*/ 2200058 h 2509775"/>
              <a:gd name="connsiteX48" fmla="*/ 3834581 w 3967317"/>
              <a:gd name="connsiteY48" fmla="*/ 2214807 h 2509775"/>
              <a:gd name="connsiteX49" fmla="*/ 3775588 w 3967317"/>
              <a:gd name="connsiteY49" fmla="*/ 2303297 h 2509775"/>
              <a:gd name="connsiteX50" fmla="*/ 3701846 w 3967317"/>
              <a:gd name="connsiteY50" fmla="*/ 2436033 h 2509775"/>
              <a:gd name="connsiteX51" fmla="*/ 3569110 w 3967317"/>
              <a:gd name="connsiteY51" fmla="*/ 2495026 h 2509775"/>
              <a:gd name="connsiteX52" fmla="*/ 3524865 w 3967317"/>
              <a:gd name="connsiteY52" fmla="*/ 2509775 h 2509775"/>
              <a:gd name="connsiteX53" fmla="*/ 3362633 w 3967317"/>
              <a:gd name="connsiteY53" fmla="*/ 2495026 h 2509775"/>
              <a:gd name="connsiteX54" fmla="*/ 2979175 w 3967317"/>
              <a:gd name="connsiteY54" fmla="*/ 2480278 h 2509775"/>
              <a:gd name="connsiteX55" fmla="*/ 2890684 w 3967317"/>
              <a:gd name="connsiteY55" fmla="*/ 2450781 h 2509775"/>
              <a:gd name="connsiteX56" fmla="*/ 2846439 w 3967317"/>
              <a:gd name="connsiteY56" fmla="*/ 2421284 h 2509775"/>
              <a:gd name="connsiteX57" fmla="*/ 2787446 w 3967317"/>
              <a:gd name="connsiteY57" fmla="*/ 2436033 h 2509775"/>
              <a:gd name="connsiteX58" fmla="*/ 2698955 w 3967317"/>
              <a:gd name="connsiteY58" fmla="*/ 2465529 h 2509775"/>
              <a:gd name="connsiteX59" fmla="*/ 2654710 w 3967317"/>
              <a:gd name="connsiteY59" fmla="*/ 2480278 h 2509775"/>
              <a:gd name="connsiteX60" fmla="*/ 2580968 w 3967317"/>
              <a:gd name="connsiteY60" fmla="*/ 2495026 h 2509775"/>
              <a:gd name="connsiteX61" fmla="*/ 2212258 w 3967317"/>
              <a:gd name="connsiteY61" fmla="*/ 2480278 h 2509775"/>
              <a:gd name="connsiteX62" fmla="*/ 2079523 w 3967317"/>
              <a:gd name="connsiteY62" fmla="*/ 2406536 h 2509775"/>
              <a:gd name="connsiteX63" fmla="*/ 2035278 w 3967317"/>
              <a:gd name="connsiteY63" fmla="*/ 2377039 h 2509775"/>
              <a:gd name="connsiteX64" fmla="*/ 1946788 w 3967317"/>
              <a:gd name="connsiteY64" fmla="*/ 2347542 h 2509775"/>
              <a:gd name="connsiteX65" fmla="*/ 1902542 w 3967317"/>
              <a:gd name="connsiteY65" fmla="*/ 2318046 h 2509775"/>
              <a:gd name="connsiteX66" fmla="*/ 1858297 w 3967317"/>
              <a:gd name="connsiteY66" fmla="*/ 2303297 h 2509775"/>
              <a:gd name="connsiteX67" fmla="*/ 1563329 w 3967317"/>
              <a:gd name="connsiteY67" fmla="*/ 2288549 h 2509775"/>
              <a:gd name="connsiteX68" fmla="*/ 1356852 w 3967317"/>
              <a:gd name="connsiteY68" fmla="*/ 2244304 h 2509775"/>
              <a:gd name="connsiteX69" fmla="*/ 1297858 w 3967317"/>
              <a:gd name="connsiteY69" fmla="*/ 2229555 h 2509775"/>
              <a:gd name="connsiteX70" fmla="*/ 1224117 w 3967317"/>
              <a:gd name="connsiteY70" fmla="*/ 2214807 h 2509775"/>
              <a:gd name="connsiteX71" fmla="*/ 1120878 w 3967317"/>
              <a:gd name="connsiteY71" fmla="*/ 2185310 h 2509775"/>
              <a:gd name="connsiteX72" fmla="*/ 943897 w 3967317"/>
              <a:gd name="connsiteY72" fmla="*/ 2155813 h 2509775"/>
              <a:gd name="connsiteX73" fmla="*/ 44246 w 3967317"/>
              <a:gd name="connsiteY73" fmla="*/ 2155813 h 2509775"/>
              <a:gd name="connsiteX74" fmla="*/ 29497 w 3967317"/>
              <a:gd name="connsiteY74" fmla="*/ 2096820 h 2509775"/>
              <a:gd name="connsiteX75" fmla="*/ 0 w 3967317"/>
              <a:gd name="connsiteY75" fmla="*/ 2008329 h 2509775"/>
              <a:gd name="connsiteX76" fmla="*/ 44246 w 3967317"/>
              <a:gd name="connsiteY76" fmla="*/ 1964084 h 2509775"/>
              <a:gd name="connsiteX77" fmla="*/ 88491 w 3967317"/>
              <a:gd name="connsiteY77" fmla="*/ 1934587 h 2509775"/>
              <a:gd name="connsiteX78" fmla="*/ 103239 w 3967317"/>
              <a:gd name="connsiteY78" fmla="*/ 1875594 h 2509775"/>
              <a:gd name="connsiteX79" fmla="*/ 132736 w 3967317"/>
              <a:gd name="connsiteY79" fmla="*/ 1787104 h 2509775"/>
              <a:gd name="connsiteX80" fmla="*/ 147484 w 3967317"/>
              <a:gd name="connsiteY80" fmla="*/ 1462639 h 2509775"/>
              <a:gd name="connsiteX81" fmla="*/ 162233 w 3967317"/>
              <a:gd name="connsiteY81" fmla="*/ 1403646 h 2509775"/>
              <a:gd name="connsiteX82" fmla="*/ 221226 w 3967317"/>
              <a:gd name="connsiteY82" fmla="*/ 1315155 h 2509775"/>
              <a:gd name="connsiteX83" fmla="*/ 250723 w 3967317"/>
              <a:gd name="connsiteY83" fmla="*/ 1270910 h 2509775"/>
              <a:gd name="connsiteX84" fmla="*/ 280220 w 3967317"/>
              <a:gd name="connsiteY84" fmla="*/ 1182420 h 2509775"/>
              <a:gd name="connsiteX85" fmla="*/ 294968 w 3967317"/>
              <a:gd name="connsiteY85" fmla="*/ 843207 h 2509775"/>
              <a:gd name="connsiteX86" fmla="*/ 324465 w 3967317"/>
              <a:gd name="connsiteY86" fmla="*/ 725220 h 2509775"/>
              <a:gd name="connsiteX87" fmla="*/ 368710 w 3967317"/>
              <a:gd name="connsiteY87" fmla="*/ 680975 h 2509775"/>
              <a:gd name="connsiteX88" fmla="*/ 383458 w 3967317"/>
              <a:gd name="connsiteY88" fmla="*/ 636729 h 2509775"/>
              <a:gd name="connsiteX89" fmla="*/ 353962 w 3967317"/>
              <a:gd name="connsiteY89" fmla="*/ 577736 h 25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967317" h="2509775">
                <a:moveTo>
                  <a:pt x="353962" y="577736"/>
                </a:moveTo>
                <a:cubicBezTo>
                  <a:pt x="361336" y="575278"/>
                  <a:pt x="401608" y="610119"/>
                  <a:pt x="427704" y="621981"/>
                </a:cubicBezTo>
                <a:cubicBezTo>
                  <a:pt x="456009" y="634847"/>
                  <a:pt x="486697" y="641646"/>
                  <a:pt x="516194" y="651478"/>
                </a:cubicBezTo>
                <a:lnTo>
                  <a:pt x="560439" y="666226"/>
                </a:lnTo>
                <a:cubicBezTo>
                  <a:pt x="575187" y="671142"/>
                  <a:pt x="589602" y="677205"/>
                  <a:pt x="604684" y="680975"/>
                </a:cubicBezTo>
                <a:cubicBezTo>
                  <a:pt x="678760" y="699493"/>
                  <a:pt x="644448" y="689313"/>
                  <a:pt x="707923" y="710471"/>
                </a:cubicBezTo>
                <a:cubicBezTo>
                  <a:pt x="771833" y="705555"/>
                  <a:pt x="836048" y="703673"/>
                  <a:pt x="899652" y="695723"/>
                </a:cubicBezTo>
                <a:cubicBezTo>
                  <a:pt x="915078" y="693795"/>
                  <a:pt x="931758" y="690687"/>
                  <a:pt x="943897" y="680975"/>
                </a:cubicBezTo>
                <a:cubicBezTo>
                  <a:pt x="957738" y="669902"/>
                  <a:pt x="963562" y="651478"/>
                  <a:pt x="973394" y="636729"/>
                </a:cubicBezTo>
                <a:cubicBezTo>
                  <a:pt x="978310" y="621981"/>
                  <a:pt x="977149" y="603477"/>
                  <a:pt x="988142" y="592484"/>
                </a:cubicBezTo>
                <a:cubicBezTo>
                  <a:pt x="999135" y="581491"/>
                  <a:pt x="1018483" y="584688"/>
                  <a:pt x="1032388" y="577736"/>
                </a:cubicBezTo>
                <a:cubicBezTo>
                  <a:pt x="1146752" y="520555"/>
                  <a:pt x="1009664" y="570562"/>
                  <a:pt x="1120878" y="533491"/>
                </a:cubicBezTo>
                <a:cubicBezTo>
                  <a:pt x="1198854" y="481507"/>
                  <a:pt x="1147927" y="508293"/>
                  <a:pt x="1283110" y="474497"/>
                </a:cubicBezTo>
                <a:lnTo>
                  <a:pt x="1283110" y="474497"/>
                </a:lnTo>
                <a:cubicBezTo>
                  <a:pt x="1356009" y="438048"/>
                  <a:pt x="1321246" y="451952"/>
                  <a:pt x="1386349" y="430252"/>
                </a:cubicBezTo>
                <a:cubicBezTo>
                  <a:pt x="1401097" y="415504"/>
                  <a:pt x="1417789" y="402471"/>
                  <a:pt x="1430594" y="386007"/>
                </a:cubicBezTo>
                <a:cubicBezTo>
                  <a:pt x="1452359" y="358024"/>
                  <a:pt x="1455956" y="308726"/>
                  <a:pt x="1489588" y="297516"/>
                </a:cubicBezTo>
                <a:cubicBezTo>
                  <a:pt x="1557614" y="274841"/>
                  <a:pt x="1518589" y="285817"/>
                  <a:pt x="1607575" y="268020"/>
                </a:cubicBezTo>
                <a:cubicBezTo>
                  <a:pt x="1627239" y="258188"/>
                  <a:pt x="1646155" y="246688"/>
                  <a:pt x="1666568" y="238523"/>
                </a:cubicBezTo>
                <a:cubicBezTo>
                  <a:pt x="1666607" y="238507"/>
                  <a:pt x="1777162" y="201659"/>
                  <a:pt x="1799304" y="194278"/>
                </a:cubicBezTo>
                <a:cubicBezTo>
                  <a:pt x="1799309" y="194276"/>
                  <a:pt x="1887788" y="164782"/>
                  <a:pt x="1887794" y="164781"/>
                </a:cubicBezTo>
                <a:lnTo>
                  <a:pt x="2035278" y="150033"/>
                </a:lnTo>
                <a:cubicBezTo>
                  <a:pt x="2054942" y="130368"/>
                  <a:pt x="2070424" y="105347"/>
                  <a:pt x="2094271" y="91039"/>
                </a:cubicBezTo>
                <a:cubicBezTo>
                  <a:pt x="2120933" y="75042"/>
                  <a:pt x="2182762" y="61542"/>
                  <a:pt x="2182762" y="61542"/>
                </a:cubicBezTo>
                <a:cubicBezTo>
                  <a:pt x="2498119" y="67276"/>
                  <a:pt x="2842547" y="-114209"/>
                  <a:pt x="3038168" y="120536"/>
                </a:cubicBezTo>
                <a:cubicBezTo>
                  <a:pt x="3049516" y="134153"/>
                  <a:pt x="3057833" y="150033"/>
                  <a:pt x="3067665" y="164781"/>
                </a:cubicBezTo>
                <a:cubicBezTo>
                  <a:pt x="3083127" y="211168"/>
                  <a:pt x="3079311" y="221706"/>
                  <a:pt x="3126658" y="253271"/>
                </a:cubicBezTo>
                <a:cubicBezTo>
                  <a:pt x="3139593" y="261895"/>
                  <a:pt x="3156999" y="261067"/>
                  <a:pt x="3170904" y="268020"/>
                </a:cubicBezTo>
                <a:cubicBezTo>
                  <a:pt x="3186758" y="275947"/>
                  <a:pt x="3198952" y="290317"/>
                  <a:pt x="3215149" y="297516"/>
                </a:cubicBezTo>
                <a:cubicBezTo>
                  <a:pt x="3278233" y="325553"/>
                  <a:pt x="3302574" y="324602"/>
                  <a:pt x="3362633" y="341762"/>
                </a:cubicBezTo>
                <a:cubicBezTo>
                  <a:pt x="3377581" y="346033"/>
                  <a:pt x="3392130" y="351594"/>
                  <a:pt x="3406878" y="356510"/>
                </a:cubicBezTo>
                <a:cubicBezTo>
                  <a:pt x="3421626" y="366342"/>
                  <a:pt x="3440050" y="372166"/>
                  <a:pt x="3451123" y="386007"/>
                </a:cubicBezTo>
                <a:cubicBezTo>
                  <a:pt x="3460834" y="398146"/>
                  <a:pt x="3458321" y="416662"/>
                  <a:pt x="3465871" y="430252"/>
                </a:cubicBezTo>
                <a:cubicBezTo>
                  <a:pt x="3516478" y="521344"/>
                  <a:pt x="3504478" y="505151"/>
                  <a:pt x="3569110" y="548239"/>
                </a:cubicBezTo>
                <a:cubicBezTo>
                  <a:pt x="3689599" y="728971"/>
                  <a:pt x="3589280" y="561582"/>
                  <a:pt x="3613355" y="1079181"/>
                </a:cubicBezTo>
                <a:cubicBezTo>
                  <a:pt x="3615854" y="1132907"/>
                  <a:pt x="3605726" y="1225520"/>
                  <a:pt x="3657600" y="1270910"/>
                </a:cubicBezTo>
                <a:cubicBezTo>
                  <a:pt x="3684280" y="1294255"/>
                  <a:pt x="3746091" y="1329904"/>
                  <a:pt x="3746091" y="1329904"/>
                </a:cubicBezTo>
                <a:cubicBezTo>
                  <a:pt x="3751007" y="1349568"/>
                  <a:pt x="3757507" y="1368903"/>
                  <a:pt x="3760839" y="1388897"/>
                </a:cubicBezTo>
                <a:cubicBezTo>
                  <a:pt x="3769852" y="1442976"/>
                  <a:pt x="3770580" y="1543619"/>
                  <a:pt x="3805084" y="1595375"/>
                </a:cubicBezTo>
                <a:cubicBezTo>
                  <a:pt x="3814916" y="1610123"/>
                  <a:pt x="3822047" y="1627086"/>
                  <a:pt x="3834581" y="1639620"/>
                </a:cubicBezTo>
                <a:cubicBezTo>
                  <a:pt x="3847115" y="1652154"/>
                  <a:pt x="3864078" y="1659284"/>
                  <a:pt x="3878826" y="1669116"/>
                </a:cubicBezTo>
                <a:cubicBezTo>
                  <a:pt x="3888658" y="1683865"/>
                  <a:pt x="3901341" y="1697070"/>
                  <a:pt x="3908323" y="1713362"/>
                </a:cubicBezTo>
                <a:cubicBezTo>
                  <a:pt x="3921883" y="1745003"/>
                  <a:pt x="3932191" y="1835515"/>
                  <a:pt x="3937820" y="1860846"/>
                </a:cubicBezTo>
                <a:cubicBezTo>
                  <a:pt x="3941192" y="1876022"/>
                  <a:pt x="3949196" y="1889915"/>
                  <a:pt x="3952568" y="1905091"/>
                </a:cubicBezTo>
                <a:cubicBezTo>
                  <a:pt x="3959055" y="1934282"/>
                  <a:pt x="3962401" y="1964084"/>
                  <a:pt x="3967317" y="1993581"/>
                </a:cubicBezTo>
                <a:cubicBezTo>
                  <a:pt x="3945615" y="2102085"/>
                  <a:pt x="3966473" y="2046466"/>
                  <a:pt x="3893575" y="2155813"/>
                </a:cubicBezTo>
                <a:lnTo>
                  <a:pt x="3893575" y="2155813"/>
                </a:lnTo>
                <a:cubicBezTo>
                  <a:pt x="3888659" y="2170561"/>
                  <a:pt x="3889819" y="2189065"/>
                  <a:pt x="3878826" y="2200058"/>
                </a:cubicBezTo>
                <a:cubicBezTo>
                  <a:pt x="3867833" y="2211051"/>
                  <a:pt x="3849329" y="2209891"/>
                  <a:pt x="3834581" y="2214807"/>
                </a:cubicBezTo>
                <a:cubicBezTo>
                  <a:pt x="3814917" y="2244304"/>
                  <a:pt x="3786799" y="2269666"/>
                  <a:pt x="3775588" y="2303297"/>
                </a:cubicBezTo>
                <a:cubicBezTo>
                  <a:pt x="3747091" y="2388787"/>
                  <a:pt x="3762981" y="2385088"/>
                  <a:pt x="3701846" y="2436033"/>
                </a:cubicBezTo>
                <a:cubicBezTo>
                  <a:pt x="3655105" y="2474983"/>
                  <a:pt x="3633412" y="2473591"/>
                  <a:pt x="3569110" y="2495026"/>
                </a:cubicBezTo>
                <a:lnTo>
                  <a:pt x="3524865" y="2509775"/>
                </a:lnTo>
                <a:cubicBezTo>
                  <a:pt x="3470788" y="2504859"/>
                  <a:pt x="3416854" y="2497957"/>
                  <a:pt x="3362633" y="2495026"/>
                </a:cubicBezTo>
                <a:cubicBezTo>
                  <a:pt x="3234906" y="2488122"/>
                  <a:pt x="3106530" y="2492218"/>
                  <a:pt x="2979175" y="2480278"/>
                </a:cubicBezTo>
                <a:cubicBezTo>
                  <a:pt x="2948218" y="2477376"/>
                  <a:pt x="2890684" y="2450781"/>
                  <a:pt x="2890684" y="2450781"/>
                </a:cubicBezTo>
                <a:cubicBezTo>
                  <a:pt x="2875936" y="2440949"/>
                  <a:pt x="2863986" y="2423791"/>
                  <a:pt x="2846439" y="2421284"/>
                </a:cubicBezTo>
                <a:cubicBezTo>
                  <a:pt x="2826373" y="2418418"/>
                  <a:pt x="2806861" y="2430209"/>
                  <a:pt x="2787446" y="2436033"/>
                </a:cubicBezTo>
                <a:cubicBezTo>
                  <a:pt x="2757665" y="2444967"/>
                  <a:pt x="2728452" y="2455697"/>
                  <a:pt x="2698955" y="2465529"/>
                </a:cubicBezTo>
                <a:cubicBezTo>
                  <a:pt x="2684207" y="2470445"/>
                  <a:pt x="2669954" y="2477229"/>
                  <a:pt x="2654710" y="2480278"/>
                </a:cubicBezTo>
                <a:lnTo>
                  <a:pt x="2580968" y="2495026"/>
                </a:lnTo>
                <a:cubicBezTo>
                  <a:pt x="2458065" y="2490110"/>
                  <a:pt x="2334947" y="2489042"/>
                  <a:pt x="2212258" y="2480278"/>
                </a:cubicBezTo>
                <a:cubicBezTo>
                  <a:pt x="2168650" y="2477163"/>
                  <a:pt x="2102806" y="2422058"/>
                  <a:pt x="2079523" y="2406536"/>
                </a:cubicBezTo>
                <a:cubicBezTo>
                  <a:pt x="2064775" y="2396704"/>
                  <a:pt x="2052094" y="2382644"/>
                  <a:pt x="2035278" y="2377039"/>
                </a:cubicBezTo>
                <a:cubicBezTo>
                  <a:pt x="2005781" y="2367207"/>
                  <a:pt x="1972659" y="2364788"/>
                  <a:pt x="1946788" y="2347542"/>
                </a:cubicBezTo>
                <a:cubicBezTo>
                  <a:pt x="1932039" y="2337710"/>
                  <a:pt x="1918396" y="2325973"/>
                  <a:pt x="1902542" y="2318046"/>
                </a:cubicBezTo>
                <a:cubicBezTo>
                  <a:pt x="1888637" y="2311094"/>
                  <a:pt x="1873785" y="2304644"/>
                  <a:pt x="1858297" y="2303297"/>
                </a:cubicBezTo>
                <a:cubicBezTo>
                  <a:pt x="1760222" y="2294769"/>
                  <a:pt x="1661652" y="2293465"/>
                  <a:pt x="1563329" y="2288549"/>
                </a:cubicBezTo>
                <a:cubicBezTo>
                  <a:pt x="1437238" y="2246518"/>
                  <a:pt x="1505691" y="2262908"/>
                  <a:pt x="1356852" y="2244304"/>
                </a:cubicBezTo>
                <a:cubicBezTo>
                  <a:pt x="1337187" y="2239388"/>
                  <a:pt x="1317645" y="2233952"/>
                  <a:pt x="1297858" y="2229555"/>
                </a:cubicBezTo>
                <a:cubicBezTo>
                  <a:pt x="1273388" y="2224117"/>
                  <a:pt x="1248436" y="2220887"/>
                  <a:pt x="1224117" y="2214807"/>
                </a:cubicBezTo>
                <a:cubicBezTo>
                  <a:pt x="1132815" y="2191981"/>
                  <a:pt x="1231233" y="2206002"/>
                  <a:pt x="1120878" y="2185310"/>
                </a:cubicBezTo>
                <a:cubicBezTo>
                  <a:pt x="1062095" y="2174288"/>
                  <a:pt x="943897" y="2155813"/>
                  <a:pt x="943897" y="2155813"/>
                </a:cubicBezTo>
                <a:cubicBezTo>
                  <a:pt x="880401" y="2157484"/>
                  <a:pt x="200679" y="2188403"/>
                  <a:pt x="44246" y="2155813"/>
                </a:cubicBezTo>
                <a:cubicBezTo>
                  <a:pt x="24402" y="2151679"/>
                  <a:pt x="35322" y="2116235"/>
                  <a:pt x="29497" y="2096820"/>
                </a:cubicBezTo>
                <a:cubicBezTo>
                  <a:pt x="20562" y="2067039"/>
                  <a:pt x="0" y="2008329"/>
                  <a:pt x="0" y="2008329"/>
                </a:cubicBezTo>
                <a:cubicBezTo>
                  <a:pt x="14749" y="1993581"/>
                  <a:pt x="28223" y="1977437"/>
                  <a:pt x="44246" y="1964084"/>
                </a:cubicBezTo>
                <a:cubicBezTo>
                  <a:pt x="57863" y="1952737"/>
                  <a:pt x="78659" y="1949335"/>
                  <a:pt x="88491" y="1934587"/>
                </a:cubicBezTo>
                <a:cubicBezTo>
                  <a:pt x="99734" y="1917722"/>
                  <a:pt x="97415" y="1895009"/>
                  <a:pt x="103239" y="1875594"/>
                </a:cubicBezTo>
                <a:cubicBezTo>
                  <a:pt x="112173" y="1845813"/>
                  <a:pt x="132736" y="1787104"/>
                  <a:pt x="132736" y="1787104"/>
                </a:cubicBezTo>
                <a:cubicBezTo>
                  <a:pt x="137652" y="1678949"/>
                  <a:pt x="139180" y="1570587"/>
                  <a:pt x="147484" y="1462639"/>
                </a:cubicBezTo>
                <a:cubicBezTo>
                  <a:pt x="149039" y="1442429"/>
                  <a:pt x="153168" y="1421776"/>
                  <a:pt x="162233" y="1403646"/>
                </a:cubicBezTo>
                <a:cubicBezTo>
                  <a:pt x="178087" y="1371938"/>
                  <a:pt x="201562" y="1344652"/>
                  <a:pt x="221226" y="1315155"/>
                </a:cubicBezTo>
                <a:lnTo>
                  <a:pt x="250723" y="1270910"/>
                </a:lnTo>
                <a:cubicBezTo>
                  <a:pt x="260555" y="1241413"/>
                  <a:pt x="278869" y="1213483"/>
                  <a:pt x="280220" y="1182420"/>
                </a:cubicBezTo>
                <a:cubicBezTo>
                  <a:pt x="285136" y="1069349"/>
                  <a:pt x="286904" y="956097"/>
                  <a:pt x="294968" y="843207"/>
                </a:cubicBezTo>
                <a:cubicBezTo>
                  <a:pt x="295563" y="834871"/>
                  <a:pt x="312459" y="743230"/>
                  <a:pt x="324465" y="725220"/>
                </a:cubicBezTo>
                <a:cubicBezTo>
                  <a:pt x="336034" y="707866"/>
                  <a:pt x="353962" y="695723"/>
                  <a:pt x="368710" y="680975"/>
                </a:cubicBezTo>
                <a:cubicBezTo>
                  <a:pt x="373626" y="666226"/>
                  <a:pt x="383458" y="652275"/>
                  <a:pt x="383458" y="636729"/>
                </a:cubicBezTo>
                <a:cubicBezTo>
                  <a:pt x="383458" y="602835"/>
                  <a:pt x="346588" y="580194"/>
                  <a:pt x="353962" y="577736"/>
                </a:cubicBezTo>
                <a:close/>
              </a:path>
            </a:pathLst>
          </a:custGeom>
          <a:solidFill>
            <a:srgbClr val="002060">
              <a:alpha val="13000"/>
            </a:srgbClr>
          </a:solidFill>
          <a:ln w="57150">
            <a:solidFill>
              <a:srgbClr val="002060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22" name="Объект 9"/>
          <p:cNvSpPr txBox="1">
            <a:spLocks/>
          </p:cNvSpPr>
          <p:nvPr/>
        </p:nvSpPr>
        <p:spPr>
          <a:xfrm>
            <a:off x="6816080" y="1052736"/>
            <a:ext cx="537592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1500"/>
              </a:spcBef>
              <a:buFont typeface="Wingdings" pitchFamily="2" charset="2"/>
              <a:buChar char="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500"/>
              </a:spcBef>
              <a:buFont typeface="Century" pitchFamily="18" charset="0"/>
              <a:buChar char="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500"/>
              </a:spcBef>
              <a:buFont typeface="Wingdings" pitchFamily="2" charset="2"/>
              <a:buChar char="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457200" algn="l" defTabSz="914400" rtl="0" eaLnBrk="1" latinLnBrk="0" hangingPunct="1">
              <a:spcBef>
                <a:spcPts val="1500"/>
              </a:spcBef>
              <a:buFont typeface="Century" pitchFamily="18" charset="0"/>
              <a:buChar char="…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-457200" algn="l" defTabSz="914400" rtl="0" eaLnBrk="1" latinLnBrk="0" hangingPunct="1">
              <a:spcBef>
                <a:spcPts val="1500"/>
              </a:spcBef>
              <a:buFont typeface="Wingdings" pitchFamily="2" charset="2"/>
              <a:buChar char="Ï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atin typeface="Calibri" pitchFamily="34" charset="0"/>
              </a:rPr>
              <a:t>Южная и Центральная Беларусь, </a:t>
            </a:r>
            <a:r>
              <a:rPr lang="ru-RU" sz="3200" b="1" dirty="0" smtClean="0">
                <a:latin typeface="Calibri" pitchFamily="34" charset="0"/>
              </a:rPr>
              <a:t>бассейн </a:t>
            </a:r>
            <a:r>
              <a:rPr lang="ru-RU" sz="3200" b="1" dirty="0">
                <a:latin typeface="Calibri" pitchFamily="34" charset="0"/>
              </a:rPr>
              <a:t>Припяти;</a:t>
            </a:r>
          </a:p>
          <a:p>
            <a:r>
              <a:rPr lang="ru-RU" sz="3200" b="1" dirty="0">
                <a:latin typeface="Calibri" pitchFamily="34" charset="0"/>
              </a:rPr>
              <a:t>Главный город – Туров</a:t>
            </a:r>
            <a:r>
              <a:rPr lang="ru-RU" sz="3200" b="1" dirty="0" smtClean="0">
                <a:latin typeface="Calibri" pitchFamily="34" charset="0"/>
              </a:rPr>
              <a:t>.</a:t>
            </a:r>
            <a:endParaRPr lang="ru-RU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2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7" grpId="0" animBg="1"/>
      <p:bldP spid="18" grpId="0" animBg="1"/>
      <p:bldP spid="5" grpId="0" animBg="1"/>
      <p:bldP spid="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75340" y="20350"/>
            <a:ext cx="8292661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дреговичи</a:t>
            </a:r>
            <a:endParaRPr lang="be-BY" b="1" dirty="0">
              <a:latin typeface="Calibri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30306" y="836712"/>
            <a:ext cx="6265513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Происхождение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названия: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Местность проживания – болотистая (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дрыгва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).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От имени Драг (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Дреговит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endParaRPr lang="be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7" y="908720"/>
            <a:ext cx="3760581" cy="5640872"/>
          </a:xfrm>
        </p:spPr>
      </p:pic>
    </p:spTree>
    <p:extLst>
      <p:ext uri="{BB962C8B-B14F-4D97-AF65-F5344CB8AC3E}">
        <p14:creationId xmlns:p14="http://schemas.microsoft.com/office/powerpoint/2010/main" val="34179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75340" y="20350"/>
            <a:ext cx="8292661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дреговичи</a:t>
            </a:r>
            <a:endParaRPr lang="be-BY" b="1" dirty="0">
              <a:latin typeface="Calibri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312024" y="980728"/>
            <a:ext cx="417646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Особенности: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Женщины носили височные кольца, на которые крепились по три металлических бусины с шариками.</a:t>
            </a:r>
            <a:endParaRPr lang="be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11" y="980728"/>
            <a:ext cx="3835886" cy="5184576"/>
          </a:xfrm>
        </p:spPr>
      </p:pic>
    </p:spTree>
    <p:extLst>
      <p:ext uri="{BB962C8B-B14F-4D97-AF65-F5344CB8AC3E}">
        <p14:creationId xmlns:p14="http://schemas.microsoft.com/office/powerpoint/2010/main" val="3094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75340" y="20350"/>
            <a:ext cx="8292661" cy="778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радимичи</a:t>
            </a:r>
            <a:endParaRPr lang="be-BY" b="1" dirty="0">
              <a:latin typeface="Calibri" pitchFamily="34" charset="0"/>
            </a:endParaRPr>
          </a:p>
        </p:txBody>
      </p:sp>
      <p:pic>
        <p:nvPicPr>
          <p:cNvPr id="6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60" y="1196752"/>
            <a:ext cx="5320720" cy="5184576"/>
          </a:xfrm>
        </p:spPr>
      </p:pic>
      <p:sp>
        <p:nvSpPr>
          <p:cNvPr id="17" name="Блок-схема: узел 16"/>
          <p:cNvSpPr/>
          <p:nvPr/>
        </p:nvSpPr>
        <p:spPr>
          <a:xfrm>
            <a:off x="5846146" y="4748883"/>
            <a:ext cx="139436" cy="12164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b="1" dirty="0"/>
          </a:p>
        </p:txBody>
      </p:sp>
      <p:sp>
        <p:nvSpPr>
          <p:cNvPr id="21" name="Полилиния 20"/>
          <p:cNvSpPr/>
          <p:nvPr/>
        </p:nvSpPr>
        <p:spPr>
          <a:xfrm rot="2319642">
            <a:off x="5733204" y="4970681"/>
            <a:ext cx="504756" cy="1169563"/>
          </a:xfrm>
          <a:custGeom>
            <a:avLst/>
            <a:gdLst>
              <a:gd name="connsiteX0" fmla="*/ 0 w 506656"/>
              <a:gd name="connsiteY0" fmla="*/ 1601018 h 1601018"/>
              <a:gd name="connsiteX1" fmla="*/ 486697 w 506656"/>
              <a:gd name="connsiteY1" fmla="*/ 347405 h 1601018"/>
              <a:gd name="connsiteX2" fmla="*/ 412955 w 506656"/>
              <a:gd name="connsiteY2" fmla="*/ 22941 h 1601018"/>
              <a:gd name="connsiteX3" fmla="*/ 412955 w 506656"/>
              <a:gd name="connsiteY3" fmla="*/ 52438 h 160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656" h="1601018">
                <a:moveTo>
                  <a:pt x="0" y="1601018"/>
                </a:moveTo>
                <a:cubicBezTo>
                  <a:pt x="208935" y="1105718"/>
                  <a:pt x="417871" y="610418"/>
                  <a:pt x="486697" y="347405"/>
                </a:cubicBezTo>
                <a:cubicBezTo>
                  <a:pt x="555523" y="84392"/>
                  <a:pt x="425245" y="72102"/>
                  <a:pt x="412955" y="22941"/>
                </a:cubicBezTo>
                <a:cubicBezTo>
                  <a:pt x="400665" y="-26220"/>
                  <a:pt x="406810" y="13109"/>
                  <a:pt x="412955" y="52438"/>
                </a:cubicBezTo>
              </a:path>
            </a:pathLst>
          </a:custGeom>
          <a:noFill/>
          <a:ln w="76200">
            <a:solidFill>
              <a:srgbClr val="00CC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22" name="Объект 9"/>
          <p:cNvSpPr txBox="1">
            <a:spLocks/>
          </p:cNvSpPr>
          <p:nvPr/>
        </p:nvSpPr>
        <p:spPr>
          <a:xfrm>
            <a:off x="6816080" y="1052736"/>
            <a:ext cx="3744416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1500"/>
              </a:spcBef>
              <a:buFont typeface="Wingdings" pitchFamily="2" charset="2"/>
              <a:buChar char="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500"/>
              </a:spcBef>
              <a:buFont typeface="Century" pitchFamily="18" charset="0"/>
              <a:buChar char="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500"/>
              </a:spcBef>
              <a:buFont typeface="Wingdings" pitchFamily="2" charset="2"/>
              <a:buChar char="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457200" algn="l" defTabSz="914400" rtl="0" eaLnBrk="1" latinLnBrk="0" hangingPunct="1">
              <a:spcBef>
                <a:spcPts val="1500"/>
              </a:spcBef>
              <a:buFont typeface="Century" pitchFamily="18" charset="0"/>
              <a:buChar char="…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-457200" algn="l" defTabSz="914400" rtl="0" eaLnBrk="1" latinLnBrk="0" hangingPunct="1">
              <a:spcBef>
                <a:spcPts val="1500"/>
              </a:spcBef>
              <a:buFont typeface="Wingdings" pitchFamily="2" charset="2"/>
              <a:buChar char="Ï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atin typeface="Calibri" pitchFamily="34" charset="0"/>
              </a:rPr>
              <a:t>Восточная Беларусь, вдоль рек Днепр и </a:t>
            </a:r>
            <a:r>
              <a:rPr lang="ru-RU" sz="3200" b="1" dirty="0" err="1">
                <a:latin typeface="Calibri" pitchFamily="34" charset="0"/>
              </a:rPr>
              <a:t>Сож</a:t>
            </a:r>
            <a:r>
              <a:rPr lang="ru-RU" sz="3200" b="1" dirty="0">
                <a:latin typeface="Calibri" pitchFamily="34" charset="0"/>
              </a:rPr>
              <a:t>;</a:t>
            </a:r>
          </a:p>
          <a:p>
            <a:r>
              <a:rPr lang="ru-RU" sz="3200" b="1" dirty="0">
                <a:latin typeface="Calibri" pitchFamily="34" charset="0"/>
              </a:rPr>
              <a:t>Главный город – Гомель</a:t>
            </a:r>
            <a:r>
              <a:rPr lang="ru-RU" sz="3200" b="1" dirty="0" smtClean="0">
                <a:latin typeface="Calibri" pitchFamily="34" charset="0"/>
              </a:rPr>
              <a:t>.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5250308" y="3303002"/>
            <a:ext cx="1521642" cy="2153678"/>
          </a:xfrm>
          <a:custGeom>
            <a:avLst/>
            <a:gdLst>
              <a:gd name="connsiteX0" fmla="*/ 1167681 w 1521642"/>
              <a:gd name="connsiteY0" fmla="*/ 44658 h 2153678"/>
              <a:gd name="connsiteX1" fmla="*/ 1093939 w 1521642"/>
              <a:gd name="connsiteY1" fmla="*/ 413 h 2153678"/>
              <a:gd name="connsiteX2" fmla="*/ 710481 w 1521642"/>
              <a:gd name="connsiteY2" fmla="*/ 44658 h 2153678"/>
              <a:gd name="connsiteX3" fmla="*/ 666236 w 1521642"/>
              <a:gd name="connsiteY3" fmla="*/ 59407 h 2153678"/>
              <a:gd name="connsiteX4" fmla="*/ 592494 w 1521642"/>
              <a:gd name="connsiteY4" fmla="*/ 74155 h 2153678"/>
              <a:gd name="connsiteX5" fmla="*/ 533500 w 1521642"/>
              <a:gd name="connsiteY5" fmla="*/ 88903 h 2153678"/>
              <a:gd name="connsiteX6" fmla="*/ 400765 w 1521642"/>
              <a:gd name="connsiteY6" fmla="*/ 192142 h 2153678"/>
              <a:gd name="connsiteX7" fmla="*/ 356520 w 1521642"/>
              <a:gd name="connsiteY7" fmla="*/ 221639 h 2153678"/>
              <a:gd name="connsiteX8" fmla="*/ 312275 w 1521642"/>
              <a:gd name="connsiteY8" fmla="*/ 251136 h 2153678"/>
              <a:gd name="connsiteX9" fmla="*/ 179539 w 1521642"/>
              <a:gd name="connsiteY9" fmla="*/ 280632 h 2153678"/>
              <a:gd name="connsiteX10" fmla="*/ 135294 w 1521642"/>
              <a:gd name="connsiteY10" fmla="*/ 324878 h 2153678"/>
              <a:gd name="connsiteX11" fmla="*/ 150042 w 1521642"/>
              <a:gd name="connsiteY11" fmla="*/ 398620 h 2153678"/>
              <a:gd name="connsiteX12" fmla="*/ 105797 w 1521642"/>
              <a:gd name="connsiteY12" fmla="*/ 560852 h 2153678"/>
              <a:gd name="connsiteX13" fmla="*/ 91049 w 1521642"/>
              <a:gd name="connsiteY13" fmla="*/ 605097 h 2153678"/>
              <a:gd name="connsiteX14" fmla="*/ 76300 w 1521642"/>
              <a:gd name="connsiteY14" fmla="*/ 767329 h 2153678"/>
              <a:gd name="connsiteX15" fmla="*/ 32055 w 1521642"/>
              <a:gd name="connsiteY15" fmla="*/ 796826 h 2153678"/>
              <a:gd name="connsiteX16" fmla="*/ 2559 w 1521642"/>
              <a:gd name="connsiteY16" fmla="*/ 841071 h 2153678"/>
              <a:gd name="connsiteX17" fmla="*/ 46804 w 1521642"/>
              <a:gd name="connsiteY17" fmla="*/ 1047549 h 2153678"/>
              <a:gd name="connsiteX18" fmla="*/ 91049 w 1521642"/>
              <a:gd name="connsiteY18" fmla="*/ 1077045 h 2153678"/>
              <a:gd name="connsiteX19" fmla="*/ 120546 w 1521642"/>
              <a:gd name="connsiteY19" fmla="*/ 1195032 h 2153678"/>
              <a:gd name="connsiteX20" fmla="*/ 135294 w 1521642"/>
              <a:gd name="connsiteY20" fmla="*/ 1239278 h 2153678"/>
              <a:gd name="connsiteX21" fmla="*/ 164791 w 1521642"/>
              <a:gd name="connsiteY21" fmla="*/ 1342516 h 2153678"/>
              <a:gd name="connsiteX22" fmla="*/ 209036 w 1521642"/>
              <a:gd name="connsiteY22" fmla="*/ 1357265 h 2153678"/>
              <a:gd name="connsiteX23" fmla="*/ 253281 w 1521642"/>
              <a:gd name="connsiteY23" fmla="*/ 1386761 h 2153678"/>
              <a:gd name="connsiteX24" fmla="*/ 297526 w 1521642"/>
              <a:gd name="connsiteY24" fmla="*/ 1475252 h 2153678"/>
              <a:gd name="connsiteX25" fmla="*/ 312275 w 1521642"/>
              <a:gd name="connsiteY25" fmla="*/ 1519497 h 2153678"/>
              <a:gd name="connsiteX26" fmla="*/ 371268 w 1521642"/>
              <a:gd name="connsiteY26" fmla="*/ 1622736 h 2153678"/>
              <a:gd name="connsiteX27" fmla="*/ 386017 w 1521642"/>
              <a:gd name="connsiteY27" fmla="*/ 1755471 h 2153678"/>
              <a:gd name="connsiteX28" fmla="*/ 445010 w 1521642"/>
              <a:gd name="connsiteY28" fmla="*/ 1843961 h 2153678"/>
              <a:gd name="connsiteX29" fmla="*/ 459759 w 1521642"/>
              <a:gd name="connsiteY29" fmla="*/ 2094684 h 2153678"/>
              <a:gd name="connsiteX30" fmla="*/ 504004 w 1521642"/>
              <a:gd name="connsiteY30" fmla="*/ 2124181 h 2153678"/>
              <a:gd name="connsiteX31" fmla="*/ 562997 w 1521642"/>
              <a:gd name="connsiteY31" fmla="*/ 2138929 h 2153678"/>
              <a:gd name="connsiteX32" fmla="*/ 607242 w 1521642"/>
              <a:gd name="connsiteY32" fmla="*/ 2153678 h 2153678"/>
              <a:gd name="connsiteX33" fmla="*/ 739978 w 1521642"/>
              <a:gd name="connsiteY33" fmla="*/ 2138929 h 2153678"/>
              <a:gd name="connsiteX34" fmla="*/ 784223 w 1521642"/>
              <a:gd name="connsiteY34" fmla="*/ 2109432 h 2153678"/>
              <a:gd name="connsiteX35" fmla="*/ 946455 w 1521642"/>
              <a:gd name="connsiteY35" fmla="*/ 2035691 h 2153678"/>
              <a:gd name="connsiteX36" fmla="*/ 1020197 w 1521642"/>
              <a:gd name="connsiteY36" fmla="*/ 2020942 h 2153678"/>
              <a:gd name="connsiteX37" fmla="*/ 1064442 w 1521642"/>
              <a:gd name="connsiteY37" fmla="*/ 2006194 h 2153678"/>
              <a:gd name="connsiteX38" fmla="*/ 1197178 w 1521642"/>
              <a:gd name="connsiteY38" fmla="*/ 1991445 h 2153678"/>
              <a:gd name="connsiteX39" fmla="*/ 1315165 w 1521642"/>
              <a:gd name="connsiteY39" fmla="*/ 1961949 h 2153678"/>
              <a:gd name="connsiteX40" fmla="*/ 1403655 w 1521642"/>
              <a:gd name="connsiteY40" fmla="*/ 1947200 h 2153678"/>
              <a:gd name="connsiteX41" fmla="*/ 1433152 w 1521642"/>
              <a:gd name="connsiteY41" fmla="*/ 1902955 h 2153678"/>
              <a:gd name="connsiteX42" fmla="*/ 1521642 w 1521642"/>
              <a:gd name="connsiteY42" fmla="*/ 1873458 h 2153678"/>
              <a:gd name="connsiteX43" fmla="*/ 1506894 w 1521642"/>
              <a:gd name="connsiteY43" fmla="*/ 1622736 h 2153678"/>
              <a:gd name="connsiteX44" fmla="*/ 1477397 w 1521642"/>
              <a:gd name="connsiteY44" fmla="*/ 1578491 h 2153678"/>
              <a:gd name="connsiteX45" fmla="*/ 1344662 w 1521642"/>
              <a:gd name="connsiteY45" fmla="*/ 1460503 h 2153678"/>
              <a:gd name="connsiteX46" fmla="*/ 1285668 w 1521642"/>
              <a:gd name="connsiteY46" fmla="*/ 1342516 h 2153678"/>
              <a:gd name="connsiteX47" fmla="*/ 1256171 w 1521642"/>
              <a:gd name="connsiteY47" fmla="*/ 1254026 h 2153678"/>
              <a:gd name="connsiteX48" fmla="*/ 1270920 w 1521642"/>
              <a:gd name="connsiteY48" fmla="*/ 1180284 h 2153678"/>
              <a:gd name="connsiteX49" fmla="*/ 1359410 w 1521642"/>
              <a:gd name="connsiteY49" fmla="*/ 1150787 h 2153678"/>
              <a:gd name="connsiteX50" fmla="*/ 1403655 w 1521642"/>
              <a:gd name="connsiteY50" fmla="*/ 1136039 h 2153678"/>
              <a:gd name="connsiteX51" fmla="*/ 1433152 w 1521642"/>
              <a:gd name="connsiteY51" fmla="*/ 900065 h 2153678"/>
              <a:gd name="connsiteX52" fmla="*/ 1462649 w 1521642"/>
              <a:gd name="connsiteY52" fmla="*/ 413368 h 2153678"/>
              <a:gd name="connsiteX53" fmla="*/ 1447900 w 1521642"/>
              <a:gd name="connsiteY53" fmla="*/ 236387 h 2153678"/>
              <a:gd name="connsiteX54" fmla="*/ 1359410 w 1521642"/>
              <a:gd name="connsiteY54" fmla="*/ 177394 h 2153678"/>
              <a:gd name="connsiteX55" fmla="*/ 1329913 w 1521642"/>
              <a:gd name="connsiteY55" fmla="*/ 133149 h 2153678"/>
              <a:gd name="connsiteX56" fmla="*/ 1256171 w 1521642"/>
              <a:gd name="connsiteY56" fmla="*/ 29910 h 2153678"/>
              <a:gd name="connsiteX57" fmla="*/ 1167681 w 1521642"/>
              <a:gd name="connsiteY57" fmla="*/ 44658 h 215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521642" h="2153678">
                <a:moveTo>
                  <a:pt x="1167681" y="44658"/>
                </a:moveTo>
                <a:cubicBezTo>
                  <a:pt x="1140642" y="39742"/>
                  <a:pt x="1122582" y="1559"/>
                  <a:pt x="1093939" y="413"/>
                </a:cubicBezTo>
                <a:cubicBezTo>
                  <a:pt x="989194" y="-3777"/>
                  <a:pt x="829868" y="24761"/>
                  <a:pt x="710481" y="44658"/>
                </a:cubicBezTo>
                <a:cubicBezTo>
                  <a:pt x="695733" y="49574"/>
                  <a:pt x="681318" y="55636"/>
                  <a:pt x="666236" y="59407"/>
                </a:cubicBezTo>
                <a:cubicBezTo>
                  <a:pt x="641917" y="65487"/>
                  <a:pt x="616965" y="68717"/>
                  <a:pt x="592494" y="74155"/>
                </a:cubicBezTo>
                <a:cubicBezTo>
                  <a:pt x="572707" y="78552"/>
                  <a:pt x="553165" y="83987"/>
                  <a:pt x="533500" y="88903"/>
                </a:cubicBezTo>
                <a:cubicBezTo>
                  <a:pt x="464187" y="158217"/>
                  <a:pt x="506611" y="121578"/>
                  <a:pt x="400765" y="192142"/>
                </a:cubicBezTo>
                <a:lnTo>
                  <a:pt x="356520" y="221639"/>
                </a:lnTo>
                <a:cubicBezTo>
                  <a:pt x="341772" y="231471"/>
                  <a:pt x="329091" y="245531"/>
                  <a:pt x="312275" y="251136"/>
                </a:cubicBezTo>
                <a:cubicBezTo>
                  <a:pt x="239661" y="275340"/>
                  <a:pt x="283365" y="263328"/>
                  <a:pt x="179539" y="280632"/>
                </a:cubicBezTo>
                <a:cubicBezTo>
                  <a:pt x="164791" y="295381"/>
                  <a:pt x="140353" y="304643"/>
                  <a:pt x="135294" y="324878"/>
                </a:cubicBezTo>
                <a:cubicBezTo>
                  <a:pt x="129214" y="349197"/>
                  <a:pt x="150042" y="373553"/>
                  <a:pt x="150042" y="398620"/>
                </a:cubicBezTo>
                <a:cubicBezTo>
                  <a:pt x="150042" y="508776"/>
                  <a:pt x="149701" y="494997"/>
                  <a:pt x="105797" y="560852"/>
                </a:cubicBezTo>
                <a:cubicBezTo>
                  <a:pt x="100881" y="575600"/>
                  <a:pt x="93248" y="589707"/>
                  <a:pt x="91049" y="605097"/>
                </a:cubicBezTo>
                <a:cubicBezTo>
                  <a:pt x="83370" y="658852"/>
                  <a:pt x="92269" y="715430"/>
                  <a:pt x="76300" y="767329"/>
                </a:cubicBezTo>
                <a:cubicBezTo>
                  <a:pt x="71087" y="784271"/>
                  <a:pt x="46803" y="786994"/>
                  <a:pt x="32055" y="796826"/>
                </a:cubicBezTo>
                <a:cubicBezTo>
                  <a:pt x="22223" y="811574"/>
                  <a:pt x="3822" y="823391"/>
                  <a:pt x="2559" y="841071"/>
                </a:cubicBezTo>
                <a:cubicBezTo>
                  <a:pt x="-2255" y="908471"/>
                  <a:pt x="-5903" y="994842"/>
                  <a:pt x="46804" y="1047549"/>
                </a:cubicBezTo>
                <a:cubicBezTo>
                  <a:pt x="59338" y="1060083"/>
                  <a:pt x="76301" y="1067213"/>
                  <a:pt x="91049" y="1077045"/>
                </a:cubicBezTo>
                <a:cubicBezTo>
                  <a:pt x="124761" y="1178186"/>
                  <a:pt x="84951" y="1052654"/>
                  <a:pt x="120546" y="1195032"/>
                </a:cubicBezTo>
                <a:cubicBezTo>
                  <a:pt x="124317" y="1210114"/>
                  <a:pt x="131023" y="1224330"/>
                  <a:pt x="135294" y="1239278"/>
                </a:cubicBezTo>
                <a:cubicBezTo>
                  <a:pt x="135448" y="1239817"/>
                  <a:pt x="157717" y="1335442"/>
                  <a:pt x="164791" y="1342516"/>
                </a:cubicBezTo>
                <a:cubicBezTo>
                  <a:pt x="175784" y="1353509"/>
                  <a:pt x="195131" y="1350313"/>
                  <a:pt x="209036" y="1357265"/>
                </a:cubicBezTo>
                <a:cubicBezTo>
                  <a:pt x="224890" y="1365192"/>
                  <a:pt x="238533" y="1376929"/>
                  <a:pt x="253281" y="1386761"/>
                </a:cubicBezTo>
                <a:cubicBezTo>
                  <a:pt x="290352" y="1497973"/>
                  <a:pt x="240347" y="1360893"/>
                  <a:pt x="297526" y="1475252"/>
                </a:cubicBezTo>
                <a:cubicBezTo>
                  <a:pt x="304478" y="1489157"/>
                  <a:pt x="306151" y="1505208"/>
                  <a:pt x="312275" y="1519497"/>
                </a:cubicBezTo>
                <a:cubicBezTo>
                  <a:pt x="334732" y="1571896"/>
                  <a:pt x="341642" y="1578297"/>
                  <a:pt x="371268" y="1622736"/>
                </a:cubicBezTo>
                <a:cubicBezTo>
                  <a:pt x="376184" y="1666981"/>
                  <a:pt x="371939" y="1713238"/>
                  <a:pt x="386017" y="1755471"/>
                </a:cubicBezTo>
                <a:cubicBezTo>
                  <a:pt x="397227" y="1789102"/>
                  <a:pt x="445010" y="1843961"/>
                  <a:pt x="445010" y="1843961"/>
                </a:cubicBezTo>
                <a:cubicBezTo>
                  <a:pt x="449926" y="1927535"/>
                  <a:pt x="442512" y="2012761"/>
                  <a:pt x="459759" y="2094684"/>
                </a:cubicBezTo>
                <a:cubicBezTo>
                  <a:pt x="463411" y="2112029"/>
                  <a:pt x="487712" y="2117199"/>
                  <a:pt x="504004" y="2124181"/>
                </a:cubicBezTo>
                <a:cubicBezTo>
                  <a:pt x="522635" y="2132166"/>
                  <a:pt x="543507" y="2133360"/>
                  <a:pt x="562997" y="2138929"/>
                </a:cubicBezTo>
                <a:cubicBezTo>
                  <a:pt x="577945" y="2143200"/>
                  <a:pt x="592494" y="2148762"/>
                  <a:pt x="607242" y="2153678"/>
                </a:cubicBezTo>
                <a:cubicBezTo>
                  <a:pt x="651487" y="2148762"/>
                  <a:pt x="696790" y="2149726"/>
                  <a:pt x="739978" y="2138929"/>
                </a:cubicBezTo>
                <a:cubicBezTo>
                  <a:pt x="757174" y="2134630"/>
                  <a:pt x="768662" y="2117920"/>
                  <a:pt x="784223" y="2109432"/>
                </a:cubicBezTo>
                <a:cubicBezTo>
                  <a:pt x="827254" y="2085961"/>
                  <a:pt x="891912" y="2049327"/>
                  <a:pt x="946455" y="2035691"/>
                </a:cubicBezTo>
                <a:cubicBezTo>
                  <a:pt x="970774" y="2029611"/>
                  <a:pt x="995878" y="2027022"/>
                  <a:pt x="1020197" y="2020942"/>
                </a:cubicBezTo>
                <a:cubicBezTo>
                  <a:pt x="1035279" y="2017171"/>
                  <a:pt x="1049107" y="2008750"/>
                  <a:pt x="1064442" y="2006194"/>
                </a:cubicBezTo>
                <a:cubicBezTo>
                  <a:pt x="1108354" y="1998875"/>
                  <a:pt x="1153108" y="1997741"/>
                  <a:pt x="1197178" y="1991445"/>
                </a:cubicBezTo>
                <a:cubicBezTo>
                  <a:pt x="1375650" y="1965949"/>
                  <a:pt x="1191642" y="1989399"/>
                  <a:pt x="1315165" y="1961949"/>
                </a:cubicBezTo>
                <a:cubicBezTo>
                  <a:pt x="1344356" y="1955462"/>
                  <a:pt x="1374158" y="1952116"/>
                  <a:pt x="1403655" y="1947200"/>
                </a:cubicBezTo>
                <a:cubicBezTo>
                  <a:pt x="1413487" y="1932452"/>
                  <a:pt x="1418121" y="1912349"/>
                  <a:pt x="1433152" y="1902955"/>
                </a:cubicBezTo>
                <a:cubicBezTo>
                  <a:pt x="1459518" y="1886476"/>
                  <a:pt x="1521642" y="1873458"/>
                  <a:pt x="1521642" y="1873458"/>
                </a:cubicBezTo>
                <a:cubicBezTo>
                  <a:pt x="1516726" y="1789884"/>
                  <a:pt x="1519313" y="1705528"/>
                  <a:pt x="1506894" y="1622736"/>
                </a:cubicBezTo>
                <a:cubicBezTo>
                  <a:pt x="1504265" y="1605207"/>
                  <a:pt x="1489173" y="1591739"/>
                  <a:pt x="1477397" y="1578491"/>
                </a:cubicBezTo>
                <a:cubicBezTo>
                  <a:pt x="1403924" y="1495834"/>
                  <a:pt x="1411909" y="1505335"/>
                  <a:pt x="1344662" y="1460503"/>
                </a:cubicBezTo>
                <a:cubicBezTo>
                  <a:pt x="1324997" y="1421174"/>
                  <a:pt x="1299573" y="1384231"/>
                  <a:pt x="1285668" y="1342516"/>
                </a:cubicBezTo>
                <a:lnTo>
                  <a:pt x="1256171" y="1254026"/>
                </a:lnTo>
                <a:cubicBezTo>
                  <a:pt x="1261087" y="1229445"/>
                  <a:pt x="1253195" y="1198009"/>
                  <a:pt x="1270920" y="1180284"/>
                </a:cubicBezTo>
                <a:cubicBezTo>
                  <a:pt x="1292906" y="1158298"/>
                  <a:pt x="1329913" y="1160619"/>
                  <a:pt x="1359410" y="1150787"/>
                </a:cubicBezTo>
                <a:lnTo>
                  <a:pt x="1403655" y="1136039"/>
                </a:lnTo>
                <a:cubicBezTo>
                  <a:pt x="1437386" y="1034851"/>
                  <a:pt x="1422525" y="1091355"/>
                  <a:pt x="1433152" y="900065"/>
                </a:cubicBezTo>
                <a:cubicBezTo>
                  <a:pt x="1460604" y="405917"/>
                  <a:pt x="1432029" y="719556"/>
                  <a:pt x="1462649" y="413368"/>
                </a:cubicBezTo>
                <a:cubicBezTo>
                  <a:pt x="1457733" y="354374"/>
                  <a:pt x="1471628" y="290622"/>
                  <a:pt x="1447900" y="236387"/>
                </a:cubicBezTo>
                <a:cubicBezTo>
                  <a:pt x="1433691" y="203909"/>
                  <a:pt x="1359410" y="177394"/>
                  <a:pt x="1359410" y="177394"/>
                </a:cubicBezTo>
                <a:cubicBezTo>
                  <a:pt x="1349578" y="162646"/>
                  <a:pt x="1337112" y="149347"/>
                  <a:pt x="1329913" y="133149"/>
                </a:cubicBezTo>
                <a:cubicBezTo>
                  <a:pt x="1296583" y="58155"/>
                  <a:pt x="1329373" y="40367"/>
                  <a:pt x="1256171" y="29910"/>
                </a:cubicBezTo>
                <a:cubicBezTo>
                  <a:pt x="1236704" y="27129"/>
                  <a:pt x="1194720" y="49574"/>
                  <a:pt x="1167681" y="44658"/>
                </a:cubicBezTo>
                <a:close/>
              </a:path>
            </a:pathLst>
          </a:custGeom>
          <a:solidFill>
            <a:srgbClr val="FFFF00">
              <a:alpha val="18000"/>
            </a:srgbClr>
          </a:solidFill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80715" y="4648780"/>
            <a:ext cx="16097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>
                <a:ln w="5080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Гомель</a:t>
            </a:r>
          </a:p>
        </p:txBody>
      </p:sp>
    </p:spTree>
    <p:extLst>
      <p:ext uri="{BB962C8B-B14F-4D97-AF65-F5344CB8AC3E}">
        <p14:creationId xmlns:p14="http://schemas.microsoft.com/office/powerpoint/2010/main" val="22849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build="p"/>
      <p:bldP spid="2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83" y="2026141"/>
            <a:ext cx="4661933" cy="4571212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75340" y="20350"/>
            <a:ext cx="8292661" cy="778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радимичи</a:t>
            </a:r>
            <a:endParaRPr lang="be-BY" b="1" dirty="0">
              <a:latin typeface="Calibri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578224" y="692696"/>
            <a:ext cx="10089777" cy="57606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Происхождение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названия: от имени прародителя 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Радим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be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820"/>
          <a:stretch/>
        </p:blipFill>
        <p:spPr>
          <a:xfrm>
            <a:off x="2466940" y="2402116"/>
            <a:ext cx="3989101" cy="445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75340" y="20350"/>
            <a:ext cx="8292661" cy="778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smtClean="0">
                <a:latin typeface="Calibri" pitchFamily="34" charset="0"/>
              </a:rPr>
              <a:t>радимичи</a:t>
            </a:r>
            <a:endParaRPr lang="be-BY" b="1" dirty="0">
              <a:latin typeface="Calibri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312024" y="980728"/>
            <a:ext cx="417646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Особенности: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Женщины носили семилучевые височные кольца</a:t>
            </a:r>
            <a:endParaRPr lang="be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124744"/>
            <a:ext cx="4332157" cy="5184576"/>
          </a:xfrm>
        </p:spPr>
      </p:pic>
    </p:spTree>
    <p:extLst>
      <p:ext uri="{BB962C8B-B14F-4D97-AF65-F5344CB8AC3E}">
        <p14:creationId xmlns:p14="http://schemas.microsoft.com/office/powerpoint/2010/main" val="32869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60648"/>
            <a:ext cx="6192688" cy="6034232"/>
          </a:xfr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7" name="Блок-схема: узел 16"/>
          <p:cNvSpPr/>
          <p:nvPr/>
        </p:nvSpPr>
        <p:spPr>
          <a:xfrm>
            <a:off x="7852919" y="4578191"/>
            <a:ext cx="139436" cy="12164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7088486" y="2636913"/>
            <a:ext cx="1815826" cy="2664295"/>
          </a:xfrm>
          <a:custGeom>
            <a:avLst/>
            <a:gdLst>
              <a:gd name="connsiteX0" fmla="*/ 1167681 w 1521642"/>
              <a:gd name="connsiteY0" fmla="*/ 44658 h 2153678"/>
              <a:gd name="connsiteX1" fmla="*/ 1093939 w 1521642"/>
              <a:gd name="connsiteY1" fmla="*/ 413 h 2153678"/>
              <a:gd name="connsiteX2" fmla="*/ 710481 w 1521642"/>
              <a:gd name="connsiteY2" fmla="*/ 44658 h 2153678"/>
              <a:gd name="connsiteX3" fmla="*/ 666236 w 1521642"/>
              <a:gd name="connsiteY3" fmla="*/ 59407 h 2153678"/>
              <a:gd name="connsiteX4" fmla="*/ 592494 w 1521642"/>
              <a:gd name="connsiteY4" fmla="*/ 74155 h 2153678"/>
              <a:gd name="connsiteX5" fmla="*/ 533500 w 1521642"/>
              <a:gd name="connsiteY5" fmla="*/ 88903 h 2153678"/>
              <a:gd name="connsiteX6" fmla="*/ 400765 w 1521642"/>
              <a:gd name="connsiteY6" fmla="*/ 192142 h 2153678"/>
              <a:gd name="connsiteX7" fmla="*/ 356520 w 1521642"/>
              <a:gd name="connsiteY7" fmla="*/ 221639 h 2153678"/>
              <a:gd name="connsiteX8" fmla="*/ 312275 w 1521642"/>
              <a:gd name="connsiteY8" fmla="*/ 251136 h 2153678"/>
              <a:gd name="connsiteX9" fmla="*/ 179539 w 1521642"/>
              <a:gd name="connsiteY9" fmla="*/ 280632 h 2153678"/>
              <a:gd name="connsiteX10" fmla="*/ 135294 w 1521642"/>
              <a:gd name="connsiteY10" fmla="*/ 324878 h 2153678"/>
              <a:gd name="connsiteX11" fmla="*/ 150042 w 1521642"/>
              <a:gd name="connsiteY11" fmla="*/ 398620 h 2153678"/>
              <a:gd name="connsiteX12" fmla="*/ 105797 w 1521642"/>
              <a:gd name="connsiteY12" fmla="*/ 560852 h 2153678"/>
              <a:gd name="connsiteX13" fmla="*/ 91049 w 1521642"/>
              <a:gd name="connsiteY13" fmla="*/ 605097 h 2153678"/>
              <a:gd name="connsiteX14" fmla="*/ 76300 w 1521642"/>
              <a:gd name="connsiteY14" fmla="*/ 767329 h 2153678"/>
              <a:gd name="connsiteX15" fmla="*/ 32055 w 1521642"/>
              <a:gd name="connsiteY15" fmla="*/ 796826 h 2153678"/>
              <a:gd name="connsiteX16" fmla="*/ 2559 w 1521642"/>
              <a:gd name="connsiteY16" fmla="*/ 841071 h 2153678"/>
              <a:gd name="connsiteX17" fmla="*/ 46804 w 1521642"/>
              <a:gd name="connsiteY17" fmla="*/ 1047549 h 2153678"/>
              <a:gd name="connsiteX18" fmla="*/ 91049 w 1521642"/>
              <a:gd name="connsiteY18" fmla="*/ 1077045 h 2153678"/>
              <a:gd name="connsiteX19" fmla="*/ 120546 w 1521642"/>
              <a:gd name="connsiteY19" fmla="*/ 1195032 h 2153678"/>
              <a:gd name="connsiteX20" fmla="*/ 135294 w 1521642"/>
              <a:gd name="connsiteY20" fmla="*/ 1239278 h 2153678"/>
              <a:gd name="connsiteX21" fmla="*/ 164791 w 1521642"/>
              <a:gd name="connsiteY21" fmla="*/ 1342516 h 2153678"/>
              <a:gd name="connsiteX22" fmla="*/ 209036 w 1521642"/>
              <a:gd name="connsiteY22" fmla="*/ 1357265 h 2153678"/>
              <a:gd name="connsiteX23" fmla="*/ 253281 w 1521642"/>
              <a:gd name="connsiteY23" fmla="*/ 1386761 h 2153678"/>
              <a:gd name="connsiteX24" fmla="*/ 297526 w 1521642"/>
              <a:gd name="connsiteY24" fmla="*/ 1475252 h 2153678"/>
              <a:gd name="connsiteX25" fmla="*/ 312275 w 1521642"/>
              <a:gd name="connsiteY25" fmla="*/ 1519497 h 2153678"/>
              <a:gd name="connsiteX26" fmla="*/ 371268 w 1521642"/>
              <a:gd name="connsiteY26" fmla="*/ 1622736 h 2153678"/>
              <a:gd name="connsiteX27" fmla="*/ 386017 w 1521642"/>
              <a:gd name="connsiteY27" fmla="*/ 1755471 h 2153678"/>
              <a:gd name="connsiteX28" fmla="*/ 445010 w 1521642"/>
              <a:gd name="connsiteY28" fmla="*/ 1843961 h 2153678"/>
              <a:gd name="connsiteX29" fmla="*/ 459759 w 1521642"/>
              <a:gd name="connsiteY29" fmla="*/ 2094684 h 2153678"/>
              <a:gd name="connsiteX30" fmla="*/ 504004 w 1521642"/>
              <a:gd name="connsiteY30" fmla="*/ 2124181 h 2153678"/>
              <a:gd name="connsiteX31" fmla="*/ 562997 w 1521642"/>
              <a:gd name="connsiteY31" fmla="*/ 2138929 h 2153678"/>
              <a:gd name="connsiteX32" fmla="*/ 607242 w 1521642"/>
              <a:gd name="connsiteY32" fmla="*/ 2153678 h 2153678"/>
              <a:gd name="connsiteX33" fmla="*/ 739978 w 1521642"/>
              <a:gd name="connsiteY33" fmla="*/ 2138929 h 2153678"/>
              <a:gd name="connsiteX34" fmla="*/ 784223 w 1521642"/>
              <a:gd name="connsiteY34" fmla="*/ 2109432 h 2153678"/>
              <a:gd name="connsiteX35" fmla="*/ 946455 w 1521642"/>
              <a:gd name="connsiteY35" fmla="*/ 2035691 h 2153678"/>
              <a:gd name="connsiteX36" fmla="*/ 1020197 w 1521642"/>
              <a:gd name="connsiteY36" fmla="*/ 2020942 h 2153678"/>
              <a:gd name="connsiteX37" fmla="*/ 1064442 w 1521642"/>
              <a:gd name="connsiteY37" fmla="*/ 2006194 h 2153678"/>
              <a:gd name="connsiteX38" fmla="*/ 1197178 w 1521642"/>
              <a:gd name="connsiteY38" fmla="*/ 1991445 h 2153678"/>
              <a:gd name="connsiteX39" fmla="*/ 1315165 w 1521642"/>
              <a:gd name="connsiteY39" fmla="*/ 1961949 h 2153678"/>
              <a:gd name="connsiteX40" fmla="*/ 1403655 w 1521642"/>
              <a:gd name="connsiteY40" fmla="*/ 1947200 h 2153678"/>
              <a:gd name="connsiteX41" fmla="*/ 1433152 w 1521642"/>
              <a:gd name="connsiteY41" fmla="*/ 1902955 h 2153678"/>
              <a:gd name="connsiteX42" fmla="*/ 1521642 w 1521642"/>
              <a:gd name="connsiteY42" fmla="*/ 1873458 h 2153678"/>
              <a:gd name="connsiteX43" fmla="*/ 1506894 w 1521642"/>
              <a:gd name="connsiteY43" fmla="*/ 1622736 h 2153678"/>
              <a:gd name="connsiteX44" fmla="*/ 1477397 w 1521642"/>
              <a:gd name="connsiteY44" fmla="*/ 1578491 h 2153678"/>
              <a:gd name="connsiteX45" fmla="*/ 1344662 w 1521642"/>
              <a:gd name="connsiteY45" fmla="*/ 1460503 h 2153678"/>
              <a:gd name="connsiteX46" fmla="*/ 1285668 w 1521642"/>
              <a:gd name="connsiteY46" fmla="*/ 1342516 h 2153678"/>
              <a:gd name="connsiteX47" fmla="*/ 1256171 w 1521642"/>
              <a:gd name="connsiteY47" fmla="*/ 1254026 h 2153678"/>
              <a:gd name="connsiteX48" fmla="*/ 1270920 w 1521642"/>
              <a:gd name="connsiteY48" fmla="*/ 1180284 h 2153678"/>
              <a:gd name="connsiteX49" fmla="*/ 1359410 w 1521642"/>
              <a:gd name="connsiteY49" fmla="*/ 1150787 h 2153678"/>
              <a:gd name="connsiteX50" fmla="*/ 1403655 w 1521642"/>
              <a:gd name="connsiteY50" fmla="*/ 1136039 h 2153678"/>
              <a:gd name="connsiteX51" fmla="*/ 1433152 w 1521642"/>
              <a:gd name="connsiteY51" fmla="*/ 900065 h 2153678"/>
              <a:gd name="connsiteX52" fmla="*/ 1462649 w 1521642"/>
              <a:gd name="connsiteY52" fmla="*/ 413368 h 2153678"/>
              <a:gd name="connsiteX53" fmla="*/ 1447900 w 1521642"/>
              <a:gd name="connsiteY53" fmla="*/ 236387 h 2153678"/>
              <a:gd name="connsiteX54" fmla="*/ 1359410 w 1521642"/>
              <a:gd name="connsiteY54" fmla="*/ 177394 h 2153678"/>
              <a:gd name="connsiteX55" fmla="*/ 1329913 w 1521642"/>
              <a:gd name="connsiteY55" fmla="*/ 133149 h 2153678"/>
              <a:gd name="connsiteX56" fmla="*/ 1256171 w 1521642"/>
              <a:gd name="connsiteY56" fmla="*/ 29910 h 2153678"/>
              <a:gd name="connsiteX57" fmla="*/ 1167681 w 1521642"/>
              <a:gd name="connsiteY57" fmla="*/ 44658 h 215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521642" h="2153678">
                <a:moveTo>
                  <a:pt x="1167681" y="44658"/>
                </a:moveTo>
                <a:cubicBezTo>
                  <a:pt x="1140642" y="39742"/>
                  <a:pt x="1122582" y="1559"/>
                  <a:pt x="1093939" y="413"/>
                </a:cubicBezTo>
                <a:cubicBezTo>
                  <a:pt x="989194" y="-3777"/>
                  <a:pt x="829868" y="24761"/>
                  <a:pt x="710481" y="44658"/>
                </a:cubicBezTo>
                <a:cubicBezTo>
                  <a:pt x="695733" y="49574"/>
                  <a:pt x="681318" y="55636"/>
                  <a:pt x="666236" y="59407"/>
                </a:cubicBezTo>
                <a:cubicBezTo>
                  <a:pt x="641917" y="65487"/>
                  <a:pt x="616965" y="68717"/>
                  <a:pt x="592494" y="74155"/>
                </a:cubicBezTo>
                <a:cubicBezTo>
                  <a:pt x="572707" y="78552"/>
                  <a:pt x="553165" y="83987"/>
                  <a:pt x="533500" y="88903"/>
                </a:cubicBezTo>
                <a:cubicBezTo>
                  <a:pt x="464187" y="158217"/>
                  <a:pt x="506611" y="121578"/>
                  <a:pt x="400765" y="192142"/>
                </a:cubicBezTo>
                <a:lnTo>
                  <a:pt x="356520" y="221639"/>
                </a:lnTo>
                <a:cubicBezTo>
                  <a:pt x="341772" y="231471"/>
                  <a:pt x="329091" y="245531"/>
                  <a:pt x="312275" y="251136"/>
                </a:cubicBezTo>
                <a:cubicBezTo>
                  <a:pt x="239661" y="275340"/>
                  <a:pt x="283365" y="263328"/>
                  <a:pt x="179539" y="280632"/>
                </a:cubicBezTo>
                <a:cubicBezTo>
                  <a:pt x="164791" y="295381"/>
                  <a:pt x="140353" y="304643"/>
                  <a:pt x="135294" y="324878"/>
                </a:cubicBezTo>
                <a:cubicBezTo>
                  <a:pt x="129214" y="349197"/>
                  <a:pt x="150042" y="373553"/>
                  <a:pt x="150042" y="398620"/>
                </a:cubicBezTo>
                <a:cubicBezTo>
                  <a:pt x="150042" y="508776"/>
                  <a:pt x="149701" y="494997"/>
                  <a:pt x="105797" y="560852"/>
                </a:cubicBezTo>
                <a:cubicBezTo>
                  <a:pt x="100881" y="575600"/>
                  <a:pt x="93248" y="589707"/>
                  <a:pt x="91049" y="605097"/>
                </a:cubicBezTo>
                <a:cubicBezTo>
                  <a:pt x="83370" y="658852"/>
                  <a:pt x="92269" y="715430"/>
                  <a:pt x="76300" y="767329"/>
                </a:cubicBezTo>
                <a:cubicBezTo>
                  <a:pt x="71087" y="784271"/>
                  <a:pt x="46803" y="786994"/>
                  <a:pt x="32055" y="796826"/>
                </a:cubicBezTo>
                <a:cubicBezTo>
                  <a:pt x="22223" y="811574"/>
                  <a:pt x="3822" y="823391"/>
                  <a:pt x="2559" y="841071"/>
                </a:cubicBezTo>
                <a:cubicBezTo>
                  <a:pt x="-2255" y="908471"/>
                  <a:pt x="-5903" y="994842"/>
                  <a:pt x="46804" y="1047549"/>
                </a:cubicBezTo>
                <a:cubicBezTo>
                  <a:pt x="59338" y="1060083"/>
                  <a:pt x="76301" y="1067213"/>
                  <a:pt x="91049" y="1077045"/>
                </a:cubicBezTo>
                <a:cubicBezTo>
                  <a:pt x="124761" y="1178186"/>
                  <a:pt x="84951" y="1052654"/>
                  <a:pt x="120546" y="1195032"/>
                </a:cubicBezTo>
                <a:cubicBezTo>
                  <a:pt x="124317" y="1210114"/>
                  <a:pt x="131023" y="1224330"/>
                  <a:pt x="135294" y="1239278"/>
                </a:cubicBezTo>
                <a:cubicBezTo>
                  <a:pt x="135448" y="1239817"/>
                  <a:pt x="157717" y="1335442"/>
                  <a:pt x="164791" y="1342516"/>
                </a:cubicBezTo>
                <a:cubicBezTo>
                  <a:pt x="175784" y="1353509"/>
                  <a:pt x="195131" y="1350313"/>
                  <a:pt x="209036" y="1357265"/>
                </a:cubicBezTo>
                <a:cubicBezTo>
                  <a:pt x="224890" y="1365192"/>
                  <a:pt x="238533" y="1376929"/>
                  <a:pt x="253281" y="1386761"/>
                </a:cubicBezTo>
                <a:cubicBezTo>
                  <a:pt x="290352" y="1497973"/>
                  <a:pt x="240347" y="1360893"/>
                  <a:pt x="297526" y="1475252"/>
                </a:cubicBezTo>
                <a:cubicBezTo>
                  <a:pt x="304478" y="1489157"/>
                  <a:pt x="306151" y="1505208"/>
                  <a:pt x="312275" y="1519497"/>
                </a:cubicBezTo>
                <a:cubicBezTo>
                  <a:pt x="334732" y="1571896"/>
                  <a:pt x="341642" y="1578297"/>
                  <a:pt x="371268" y="1622736"/>
                </a:cubicBezTo>
                <a:cubicBezTo>
                  <a:pt x="376184" y="1666981"/>
                  <a:pt x="371939" y="1713238"/>
                  <a:pt x="386017" y="1755471"/>
                </a:cubicBezTo>
                <a:cubicBezTo>
                  <a:pt x="397227" y="1789102"/>
                  <a:pt x="445010" y="1843961"/>
                  <a:pt x="445010" y="1843961"/>
                </a:cubicBezTo>
                <a:cubicBezTo>
                  <a:pt x="449926" y="1927535"/>
                  <a:pt x="442512" y="2012761"/>
                  <a:pt x="459759" y="2094684"/>
                </a:cubicBezTo>
                <a:cubicBezTo>
                  <a:pt x="463411" y="2112029"/>
                  <a:pt x="487712" y="2117199"/>
                  <a:pt x="504004" y="2124181"/>
                </a:cubicBezTo>
                <a:cubicBezTo>
                  <a:pt x="522635" y="2132166"/>
                  <a:pt x="543507" y="2133360"/>
                  <a:pt x="562997" y="2138929"/>
                </a:cubicBezTo>
                <a:cubicBezTo>
                  <a:pt x="577945" y="2143200"/>
                  <a:pt x="592494" y="2148762"/>
                  <a:pt x="607242" y="2153678"/>
                </a:cubicBezTo>
                <a:cubicBezTo>
                  <a:pt x="651487" y="2148762"/>
                  <a:pt x="696790" y="2149726"/>
                  <a:pt x="739978" y="2138929"/>
                </a:cubicBezTo>
                <a:cubicBezTo>
                  <a:pt x="757174" y="2134630"/>
                  <a:pt x="768662" y="2117920"/>
                  <a:pt x="784223" y="2109432"/>
                </a:cubicBezTo>
                <a:cubicBezTo>
                  <a:pt x="827254" y="2085961"/>
                  <a:pt x="891912" y="2049327"/>
                  <a:pt x="946455" y="2035691"/>
                </a:cubicBezTo>
                <a:cubicBezTo>
                  <a:pt x="970774" y="2029611"/>
                  <a:pt x="995878" y="2027022"/>
                  <a:pt x="1020197" y="2020942"/>
                </a:cubicBezTo>
                <a:cubicBezTo>
                  <a:pt x="1035279" y="2017171"/>
                  <a:pt x="1049107" y="2008750"/>
                  <a:pt x="1064442" y="2006194"/>
                </a:cubicBezTo>
                <a:cubicBezTo>
                  <a:pt x="1108354" y="1998875"/>
                  <a:pt x="1153108" y="1997741"/>
                  <a:pt x="1197178" y="1991445"/>
                </a:cubicBezTo>
                <a:cubicBezTo>
                  <a:pt x="1375650" y="1965949"/>
                  <a:pt x="1191642" y="1989399"/>
                  <a:pt x="1315165" y="1961949"/>
                </a:cubicBezTo>
                <a:cubicBezTo>
                  <a:pt x="1344356" y="1955462"/>
                  <a:pt x="1374158" y="1952116"/>
                  <a:pt x="1403655" y="1947200"/>
                </a:cubicBezTo>
                <a:cubicBezTo>
                  <a:pt x="1413487" y="1932452"/>
                  <a:pt x="1418121" y="1912349"/>
                  <a:pt x="1433152" y="1902955"/>
                </a:cubicBezTo>
                <a:cubicBezTo>
                  <a:pt x="1459518" y="1886476"/>
                  <a:pt x="1521642" y="1873458"/>
                  <a:pt x="1521642" y="1873458"/>
                </a:cubicBezTo>
                <a:cubicBezTo>
                  <a:pt x="1516726" y="1789884"/>
                  <a:pt x="1519313" y="1705528"/>
                  <a:pt x="1506894" y="1622736"/>
                </a:cubicBezTo>
                <a:cubicBezTo>
                  <a:pt x="1504265" y="1605207"/>
                  <a:pt x="1489173" y="1591739"/>
                  <a:pt x="1477397" y="1578491"/>
                </a:cubicBezTo>
                <a:cubicBezTo>
                  <a:pt x="1403924" y="1495834"/>
                  <a:pt x="1411909" y="1505335"/>
                  <a:pt x="1344662" y="1460503"/>
                </a:cubicBezTo>
                <a:cubicBezTo>
                  <a:pt x="1324997" y="1421174"/>
                  <a:pt x="1299573" y="1384231"/>
                  <a:pt x="1285668" y="1342516"/>
                </a:cubicBezTo>
                <a:lnTo>
                  <a:pt x="1256171" y="1254026"/>
                </a:lnTo>
                <a:cubicBezTo>
                  <a:pt x="1261087" y="1229445"/>
                  <a:pt x="1253195" y="1198009"/>
                  <a:pt x="1270920" y="1180284"/>
                </a:cubicBezTo>
                <a:cubicBezTo>
                  <a:pt x="1292906" y="1158298"/>
                  <a:pt x="1329913" y="1160619"/>
                  <a:pt x="1359410" y="1150787"/>
                </a:cubicBezTo>
                <a:lnTo>
                  <a:pt x="1403655" y="1136039"/>
                </a:lnTo>
                <a:cubicBezTo>
                  <a:pt x="1437386" y="1034851"/>
                  <a:pt x="1422525" y="1091355"/>
                  <a:pt x="1433152" y="900065"/>
                </a:cubicBezTo>
                <a:cubicBezTo>
                  <a:pt x="1460604" y="405917"/>
                  <a:pt x="1432029" y="719556"/>
                  <a:pt x="1462649" y="413368"/>
                </a:cubicBezTo>
                <a:cubicBezTo>
                  <a:pt x="1457733" y="354374"/>
                  <a:pt x="1471628" y="290622"/>
                  <a:pt x="1447900" y="236387"/>
                </a:cubicBezTo>
                <a:cubicBezTo>
                  <a:pt x="1433691" y="203909"/>
                  <a:pt x="1359410" y="177394"/>
                  <a:pt x="1359410" y="177394"/>
                </a:cubicBezTo>
                <a:cubicBezTo>
                  <a:pt x="1349578" y="162646"/>
                  <a:pt x="1337112" y="149347"/>
                  <a:pt x="1329913" y="133149"/>
                </a:cubicBezTo>
                <a:cubicBezTo>
                  <a:pt x="1296583" y="58155"/>
                  <a:pt x="1329373" y="40367"/>
                  <a:pt x="1256171" y="29910"/>
                </a:cubicBezTo>
                <a:cubicBezTo>
                  <a:pt x="1236704" y="27129"/>
                  <a:pt x="1194720" y="49574"/>
                  <a:pt x="1167681" y="44658"/>
                </a:cubicBezTo>
                <a:close/>
              </a:path>
            </a:pathLst>
          </a:custGeom>
          <a:solidFill>
            <a:srgbClr val="FFFF00">
              <a:alpha val="18000"/>
            </a:srgbClr>
          </a:solidFill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91531" y="4646543"/>
            <a:ext cx="16097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>
                <a:ln w="5080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Гомель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2999657" y="2276873"/>
            <a:ext cx="4464495" cy="3215676"/>
          </a:xfrm>
          <a:custGeom>
            <a:avLst/>
            <a:gdLst>
              <a:gd name="connsiteX0" fmla="*/ 353962 w 3967317"/>
              <a:gd name="connsiteY0" fmla="*/ 577736 h 2509775"/>
              <a:gd name="connsiteX1" fmla="*/ 427704 w 3967317"/>
              <a:gd name="connsiteY1" fmla="*/ 621981 h 2509775"/>
              <a:gd name="connsiteX2" fmla="*/ 516194 w 3967317"/>
              <a:gd name="connsiteY2" fmla="*/ 651478 h 2509775"/>
              <a:gd name="connsiteX3" fmla="*/ 560439 w 3967317"/>
              <a:gd name="connsiteY3" fmla="*/ 666226 h 2509775"/>
              <a:gd name="connsiteX4" fmla="*/ 604684 w 3967317"/>
              <a:gd name="connsiteY4" fmla="*/ 680975 h 2509775"/>
              <a:gd name="connsiteX5" fmla="*/ 707923 w 3967317"/>
              <a:gd name="connsiteY5" fmla="*/ 710471 h 2509775"/>
              <a:gd name="connsiteX6" fmla="*/ 899652 w 3967317"/>
              <a:gd name="connsiteY6" fmla="*/ 695723 h 2509775"/>
              <a:gd name="connsiteX7" fmla="*/ 943897 w 3967317"/>
              <a:gd name="connsiteY7" fmla="*/ 680975 h 2509775"/>
              <a:gd name="connsiteX8" fmla="*/ 973394 w 3967317"/>
              <a:gd name="connsiteY8" fmla="*/ 636729 h 2509775"/>
              <a:gd name="connsiteX9" fmla="*/ 988142 w 3967317"/>
              <a:gd name="connsiteY9" fmla="*/ 592484 h 2509775"/>
              <a:gd name="connsiteX10" fmla="*/ 1032388 w 3967317"/>
              <a:gd name="connsiteY10" fmla="*/ 577736 h 2509775"/>
              <a:gd name="connsiteX11" fmla="*/ 1120878 w 3967317"/>
              <a:gd name="connsiteY11" fmla="*/ 533491 h 2509775"/>
              <a:gd name="connsiteX12" fmla="*/ 1283110 w 3967317"/>
              <a:gd name="connsiteY12" fmla="*/ 474497 h 2509775"/>
              <a:gd name="connsiteX13" fmla="*/ 1283110 w 3967317"/>
              <a:gd name="connsiteY13" fmla="*/ 474497 h 2509775"/>
              <a:gd name="connsiteX14" fmla="*/ 1386349 w 3967317"/>
              <a:gd name="connsiteY14" fmla="*/ 430252 h 2509775"/>
              <a:gd name="connsiteX15" fmla="*/ 1430594 w 3967317"/>
              <a:gd name="connsiteY15" fmla="*/ 386007 h 2509775"/>
              <a:gd name="connsiteX16" fmla="*/ 1489588 w 3967317"/>
              <a:gd name="connsiteY16" fmla="*/ 297516 h 2509775"/>
              <a:gd name="connsiteX17" fmla="*/ 1607575 w 3967317"/>
              <a:gd name="connsiteY17" fmla="*/ 268020 h 2509775"/>
              <a:gd name="connsiteX18" fmla="*/ 1666568 w 3967317"/>
              <a:gd name="connsiteY18" fmla="*/ 238523 h 2509775"/>
              <a:gd name="connsiteX19" fmla="*/ 1799304 w 3967317"/>
              <a:gd name="connsiteY19" fmla="*/ 194278 h 2509775"/>
              <a:gd name="connsiteX20" fmla="*/ 1887794 w 3967317"/>
              <a:gd name="connsiteY20" fmla="*/ 164781 h 2509775"/>
              <a:gd name="connsiteX21" fmla="*/ 2035278 w 3967317"/>
              <a:gd name="connsiteY21" fmla="*/ 150033 h 2509775"/>
              <a:gd name="connsiteX22" fmla="*/ 2094271 w 3967317"/>
              <a:gd name="connsiteY22" fmla="*/ 91039 h 2509775"/>
              <a:gd name="connsiteX23" fmla="*/ 2182762 w 3967317"/>
              <a:gd name="connsiteY23" fmla="*/ 61542 h 2509775"/>
              <a:gd name="connsiteX24" fmla="*/ 3038168 w 3967317"/>
              <a:gd name="connsiteY24" fmla="*/ 120536 h 2509775"/>
              <a:gd name="connsiteX25" fmla="*/ 3067665 w 3967317"/>
              <a:gd name="connsiteY25" fmla="*/ 164781 h 2509775"/>
              <a:gd name="connsiteX26" fmla="*/ 3126658 w 3967317"/>
              <a:gd name="connsiteY26" fmla="*/ 253271 h 2509775"/>
              <a:gd name="connsiteX27" fmla="*/ 3170904 w 3967317"/>
              <a:gd name="connsiteY27" fmla="*/ 268020 h 2509775"/>
              <a:gd name="connsiteX28" fmla="*/ 3215149 w 3967317"/>
              <a:gd name="connsiteY28" fmla="*/ 297516 h 2509775"/>
              <a:gd name="connsiteX29" fmla="*/ 3362633 w 3967317"/>
              <a:gd name="connsiteY29" fmla="*/ 341762 h 2509775"/>
              <a:gd name="connsiteX30" fmla="*/ 3406878 w 3967317"/>
              <a:gd name="connsiteY30" fmla="*/ 356510 h 2509775"/>
              <a:gd name="connsiteX31" fmla="*/ 3451123 w 3967317"/>
              <a:gd name="connsiteY31" fmla="*/ 386007 h 2509775"/>
              <a:gd name="connsiteX32" fmla="*/ 3465871 w 3967317"/>
              <a:gd name="connsiteY32" fmla="*/ 430252 h 2509775"/>
              <a:gd name="connsiteX33" fmla="*/ 3569110 w 3967317"/>
              <a:gd name="connsiteY33" fmla="*/ 548239 h 2509775"/>
              <a:gd name="connsiteX34" fmla="*/ 3613355 w 3967317"/>
              <a:gd name="connsiteY34" fmla="*/ 1079181 h 2509775"/>
              <a:gd name="connsiteX35" fmla="*/ 3657600 w 3967317"/>
              <a:gd name="connsiteY35" fmla="*/ 1270910 h 2509775"/>
              <a:gd name="connsiteX36" fmla="*/ 3746091 w 3967317"/>
              <a:gd name="connsiteY36" fmla="*/ 1329904 h 2509775"/>
              <a:gd name="connsiteX37" fmla="*/ 3760839 w 3967317"/>
              <a:gd name="connsiteY37" fmla="*/ 1388897 h 2509775"/>
              <a:gd name="connsiteX38" fmla="*/ 3805084 w 3967317"/>
              <a:gd name="connsiteY38" fmla="*/ 1595375 h 2509775"/>
              <a:gd name="connsiteX39" fmla="*/ 3834581 w 3967317"/>
              <a:gd name="connsiteY39" fmla="*/ 1639620 h 2509775"/>
              <a:gd name="connsiteX40" fmla="*/ 3878826 w 3967317"/>
              <a:gd name="connsiteY40" fmla="*/ 1669116 h 2509775"/>
              <a:gd name="connsiteX41" fmla="*/ 3908323 w 3967317"/>
              <a:gd name="connsiteY41" fmla="*/ 1713362 h 2509775"/>
              <a:gd name="connsiteX42" fmla="*/ 3937820 w 3967317"/>
              <a:gd name="connsiteY42" fmla="*/ 1860846 h 2509775"/>
              <a:gd name="connsiteX43" fmla="*/ 3952568 w 3967317"/>
              <a:gd name="connsiteY43" fmla="*/ 1905091 h 2509775"/>
              <a:gd name="connsiteX44" fmla="*/ 3967317 w 3967317"/>
              <a:gd name="connsiteY44" fmla="*/ 1993581 h 2509775"/>
              <a:gd name="connsiteX45" fmla="*/ 3893575 w 3967317"/>
              <a:gd name="connsiteY45" fmla="*/ 2155813 h 2509775"/>
              <a:gd name="connsiteX46" fmla="*/ 3893575 w 3967317"/>
              <a:gd name="connsiteY46" fmla="*/ 2155813 h 2509775"/>
              <a:gd name="connsiteX47" fmla="*/ 3878826 w 3967317"/>
              <a:gd name="connsiteY47" fmla="*/ 2200058 h 2509775"/>
              <a:gd name="connsiteX48" fmla="*/ 3834581 w 3967317"/>
              <a:gd name="connsiteY48" fmla="*/ 2214807 h 2509775"/>
              <a:gd name="connsiteX49" fmla="*/ 3775588 w 3967317"/>
              <a:gd name="connsiteY49" fmla="*/ 2303297 h 2509775"/>
              <a:gd name="connsiteX50" fmla="*/ 3701846 w 3967317"/>
              <a:gd name="connsiteY50" fmla="*/ 2436033 h 2509775"/>
              <a:gd name="connsiteX51" fmla="*/ 3569110 w 3967317"/>
              <a:gd name="connsiteY51" fmla="*/ 2495026 h 2509775"/>
              <a:gd name="connsiteX52" fmla="*/ 3524865 w 3967317"/>
              <a:gd name="connsiteY52" fmla="*/ 2509775 h 2509775"/>
              <a:gd name="connsiteX53" fmla="*/ 3362633 w 3967317"/>
              <a:gd name="connsiteY53" fmla="*/ 2495026 h 2509775"/>
              <a:gd name="connsiteX54" fmla="*/ 2979175 w 3967317"/>
              <a:gd name="connsiteY54" fmla="*/ 2480278 h 2509775"/>
              <a:gd name="connsiteX55" fmla="*/ 2890684 w 3967317"/>
              <a:gd name="connsiteY55" fmla="*/ 2450781 h 2509775"/>
              <a:gd name="connsiteX56" fmla="*/ 2846439 w 3967317"/>
              <a:gd name="connsiteY56" fmla="*/ 2421284 h 2509775"/>
              <a:gd name="connsiteX57" fmla="*/ 2787446 w 3967317"/>
              <a:gd name="connsiteY57" fmla="*/ 2436033 h 2509775"/>
              <a:gd name="connsiteX58" fmla="*/ 2698955 w 3967317"/>
              <a:gd name="connsiteY58" fmla="*/ 2465529 h 2509775"/>
              <a:gd name="connsiteX59" fmla="*/ 2654710 w 3967317"/>
              <a:gd name="connsiteY59" fmla="*/ 2480278 h 2509775"/>
              <a:gd name="connsiteX60" fmla="*/ 2580968 w 3967317"/>
              <a:gd name="connsiteY60" fmla="*/ 2495026 h 2509775"/>
              <a:gd name="connsiteX61" fmla="*/ 2212258 w 3967317"/>
              <a:gd name="connsiteY61" fmla="*/ 2480278 h 2509775"/>
              <a:gd name="connsiteX62" fmla="*/ 2079523 w 3967317"/>
              <a:gd name="connsiteY62" fmla="*/ 2406536 h 2509775"/>
              <a:gd name="connsiteX63" fmla="*/ 2035278 w 3967317"/>
              <a:gd name="connsiteY63" fmla="*/ 2377039 h 2509775"/>
              <a:gd name="connsiteX64" fmla="*/ 1946788 w 3967317"/>
              <a:gd name="connsiteY64" fmla="*/ 2347542 h 2509775"/>
              <a:gd name="connsiteX65" fmla="*/ 1902542 w 3967317"/>
              <a:gd name="connsiteY65" fmla="*/ 2318046 h 2509775"/>
              <a:gd name="connsiteX66" fmla="*/ 1858297 w 3967317"/>
              <a:gd name="connsiteY66" fmla="*/ 2303297 h 2509775"/>
              <a:gd name="connsiteX67" fmla="*/ 1563329 w 3967317"/>
              <a:gd name="connsiteY67" fmla="*/ 2288549 h 2509775"/>
              <a:gd name="connsiteX68" fmla="*/ 1356852 w 3967317"/>
              <a:gd name="connsiteY68" fmla="*/ 2244304 h 2509775"/>
              <a:gd name="connsiteX69" fmla="*/ 1297858 w 3967317"/>
              <a:gd name="connsiteY69" fmla="*/ 2229555 h 2509775"/>
              <a:gd name="connsiteX70" fmla="*/ 1224117 w 3967317"/>
              <a:gd name="connsiteY70" fmla="*/ 2214807 h 2509775"/>
              <a:gd name="connsiteX71" fmla="*/ 1120878 w 3967317"/>
              <a:gd name="connsiteY71" fmla="*/ 2185310 h 2509775"/>
              <a:gd name="connsiteX72" fmla="*/ 943897 w 3967317"/>
              <a:gd name="connsiteY72" fmla="*/ 2155813 h 2509775"/>
              <a:gd name="connsiteX73" fmla="*/ 44246 w 3967317"/>
              <a:gd name="connsiteY73" fmla="*/ 2155813 h 2509775"/>
              <a:gd name="connsiteX74" fmla="*/ 29497 w 3967317"/>
              <a:gd name="connsiteY74" fmla="*/ 2096820 h 2509775"/>
              <a:gd name="connsiteX75" fmla="*/ 0 w 3967317"/>
              <a:gd name="connsiteY75" fmla="*/ 2008329 h 2509775"/>
              <a:gd name="connsiteX76" fmla="*/ 44246 w 3967317"/>
              <a:gd name="connsiteY76" fmla="*/ 1964084 h 2509775"/>
              <a:gd name="connsiteX77" fmla="*/ 88491 w 3967317"/>
              <a:gd name="connsiteY77" fmla="*/ 1934587 h 2509775"/>
              <a:gd name="connsiteX78" fmla="*/ 103239 w 3967317"/>
              <a:gd name="connsiteY78" fmla="*/ 1875594 h 2509775"/>
              <a:gd name="connsiteX79" fmla="*/ 132736 w 3967317"/>
              <a:gd name="connsiteY79" fmla="*/ 1787104 h 2509775"/>
              <a:gd name="connsiteX80" fmla="*/ 147484 w 3967317"/>
              <a:gd name="connsiteY80" fmla="*/ 1462639 h 2509775"/>
              <a:gd name="connsiteX81" fmla="*/ 162233 w 3967317"/>
              <a:gd name="connsiteY81" fmla="*/ 1403646 h 2509775"/>
              <a:gd name="connsiteX82" fmla="*/ 221226 w 3967317"/>
              <a:gd name="connsiteY82" fmla="*/ 1315155 h 2509775"/>
              <a:gd name="connsiteX83" fmla="*/ 250723 w 3967317"/>
              <a:gd name="connsiteY83" fmla="*/ 1270910 h 2509775"/>
              <a:gd name="connsiteX84" fmla="*/ 280220 w 3967317"/>
              <a:gd name="connsiteY84" fmla="*/ 1182420 h 2509775"/>
              <a:gd name="connsiteX85" fmla="*/ 294968 w 3967317"/>
              <a:gd name="connsiteY85" fmla="*/ 843207 h 2509775"/>
              <a:gd name="connsiteX86" fmla="*/ 324465 w 3967317"/>
              <a:gd name="connsiteY86" fmla="*/ 725220 h 2509775"/>
              <a:gd name="connsiteX87" fmla="*/ 368710 w 3967317"/>
              <a:gd name="connsiteY87" fmla="*/ 680975 h 2509775"/>
              <a:gd name="connsiteX88" fmla="*/ 383458 w 3967317"/>
              <a:gd name="connsiteY88" fmla="*/ 636729 h 2509775"/>
              <a:gd name="connsiteX89" fmla="*/ 353962 w 3967317"/>
              <a:gd name="connsiteY89" fmla="*/ 577736 h 25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967317" h="2509775">
                <a:moveTo>
                  <a:pt x="353962" y="577736"/>
                </a:moveTo>
                <a:cubicBezTo>
                  <a:pt x="361336" y="575278"/>
                  <a:pt x="401608" y="610119"/>
                  <a:pt x="427704" y="621981"/>
                </a:cubicBezTo>
                <a:cubicBezTo>
                  <a:pt x="456009" y="634847"/>
                  <a:pt x="486697" y="641646"/>
                  <a:pt x="516194" y="651478"/>
                </a:cubicBezTo>
                <a:lnTo>
                  <a:pt x="560439" y="666226"/>
                </a:lnTo>
                <a:cubicBezTo>
                  <a:pt x="575187" y="671142"/>
                  <a:pt x="589602" y="677205"/>
                  <a:pt x="604684" y="680975"/>
                </a:cubicBezTo>
                <a:cubicBezTo>
                  <a:pt x="678760" y="699493"/>
                  <a:pt x="644448" y="689313"/>
                  <a:pt x="707923" y="710471"/>
                </a:cubicBezTo>
                <a:cubicBezTo>
                  <a:pt x="771833" y="705555"/>
                  <a:pt x="836048" y="703673"/>
                  <a:pt x="899652" y="695723"/>
                </a:cubicBezTo>
                <a:cubicBezTo>
                  <a:pt x="915078" y="693795"/>
                  <a:pt x="931758" y="690687"/>
                  <a:pt x="943897" y="680975"/>
                </a:cubicBezTo>
                <a:cubicBezTo>
                  <a:pt x="957738" y="669902"/>
                  <a:pt x="963562" y="651478"/>
                  <a:pt x="973394" y="636729"/>
                </a:cubicBezTo>
                <a:cubicBezTo>
                  <a:pt x="978310" y="621981"/>
                  <a:pt x="977149" y="603477"/>
                  <a:pt x="988142" y="592484"/>
                </a:cubicBezTo>
                <a:cubicBezTo>
                  <a:pt x="999135" y="581491"/>
                  <a:pt x="1018483" y="584688"/>
                  <a:pt x="1032388" y="577736"/>
                </a:cubicBezTo>
                <a:cubicBezTo>
                  <a:pt x="1146752" y="520555"/>
                  <a:pt x="1009664" y="570562"/>
                  <a:pt x="1120878" y="533491"/>
                </a:cubicBezTo>
                <a:cubicBezTo>
                  <a:pt x="1198854" y="481507"/>
                  <a:pt x="1147927" y="508293"/>
                  <a:pt x="1283110" y="474497"/>
                </a:cubicBezTo>
                <a:lnTo>
                  <a:pt x="1283110" y="474497"/>
                </a:lnTo>
                <a:cubicBezTo>
                  <a:pt x="1356009" y="438048"/>
                  <a:pt x="1321246" y="451952"/>
                  <a:pt x="1386349" y="430252"/>
                </a:cubicBezTo>
                <a:cubicBezTo>
                  <a:pt x="1401097" y="415504"/>
                  <a:pt x="1417789" y="402471"/>
                  <a:pt x="1430594" y="386007"/>
                </a:cubicBezTo>
                <a:cubicBezTo>
                  <a:pt x="1452359" y="358024"/>
                  <a:pt x="1455956" y="308726"/>
                  <a:pt x="1489588" y="297516"/>
                </a:cubicBezTo>
                <a:cubicBezTo>
                  <a:pt x="1557614" y="274841"/>
                  <a:pt x="1518589" y="285817"/>
                  <a:pt x="1607575" y="268020"/>
                </a:cubicBezTo>
                <a:cubicBezTo>
                  <a:pt x="1627239" y="258188"/>
                  <a:pt x="1646155" y="246688"/>
                  <a:pt x="1666568" y="238523"/>
                </a:cubicBezTo>
                <a:cubicBezTo>
                  <a:pt x="1666607" y="238507"/>
                  <a:pt x="1777162" y="201659"/>
                  <a:pt x="1799304" y="194278"/>
                </a:cubicBezTo>
                <a:cubicBezTo>
                  <a:pt x="1799309" y="194276"/>
                  <a:pt x="1887788" y="164782"/>
                  <a:pt x="1887794" y="164781"/>
                </a:cubicBezTo>
                <a:lnTo>
                  <a:pt x="2035278" y="150033"/>
                </a:lnTo>
                <a:cubicBezTo>
                  <a:pt x="2054942" y="130368"/>
                  <a:pt x="2070424" y="105347"/>
                  <a:pt x="2094271" y="91039"/>
                </a:cubicBezTo>
                <a:cubicBezTo>
                  <a:pt x="2120933" y="75042"/>
                  <a:pt x="2182762" y="61542"/>
                  <a:pt x="2182762" y="61542"/>
                </a:cubicBezTo>
                <a:cubicBezTo>
                  <a:pt x="2498119" y="67276"/>
                  <a:pt x="2842547" y="-114209"/>
                  <a:pt x="3038168" y="120536"/>
                </a:cubicBezTo>
                <a:cubicBezTo>
                  <a:pt x="3049516" y="134153"/>
                  <a:pt x="3057833" y="150033"/>
                  <a:pt x="3067665" y="164781"/>
                </a:cubicBezTo>
                <a:cubicBezTo>
                  <a:pt x="3083127" y="211168"/>
                  <a:pt x="3079311" y="221706"/>
                  <a:pt x="3126658" y="253271"/>
                </a:cubicBezTo>
                <a:cubicBezTo>
                  <a:pt x="3139593" y="261895"/>
                  <a:pt x="3156999" y="261067"/>
                  <a:pt x="3170904" y="268020"/>
                </a:cubicBezTo>
                <a:cubicBezTo>
                  <a:pt x="3186758" y="275947"/>
                  <a:pt x="3198952" y="290317"/>
                  <a:pt x="3215149" y="297516"/>
                </a:cubicBezTo>
                <a:cubicBezTo>
                  <a:pt x="3278233" y="325553"/>
                  <a:pt x="3302574" y="324602"/>
                  <a:pt x="3362633" y="341762"/>
                </a:cubicBezTo>
                <a:cubicBezTo>
                  <a:pt x="3377581" y="346033"/>
                  <a:pt x="3392130" y="351594"/>
                  <a:pt x="3406878" y="356510"/>
                </a:cubicBezTo>
                <a:cubicBezTo>
                  <a:pt x="3421626" y="366342"/>
                  <a:pt x="3440050" y="372166"/>
                  <a:pt x="3451123" y="386007"/>
                </a:cubicBezTo>
                <a:cubicBezTo>
                  <a:pt x="3460834" y="398146"/>
                  <a:pt x="3458321" y="416662"/>
                  <a:pt x="3465871" y="430252"/>
                </a:cubicBezTo>
                <a:cubicBezTo>
                  <a:pt x="3516478" y="521344"/>
                  <a:pt x="3504478" y="505151"/>
                  <a:pt x="3569110" y="548239"/>
                </a:cubicBezTo>
                <a:cubicBezTo>
                  <a:pt x="3689599" y="728971"/>
                  <a:pt x="3589280" y="561582"/>
                  <a:pt x="3613355" y="1079181"/>
                </a:cubicBezTo>
                <a:cubicBezTo>
                  <a:pt x="3615854" y="1132907"/>
                  <a:pt x="3605726" y="1225520"/>
                  <a:pt x="3657600" y="1270910"/>
                </a:cubicBezTo>
                <a:cubicBezTo>
                  <a:pt x="3684280" y="1294255"/>
                  <a:pt x="3746091" y="1329904"/>
                  <a:pt x="3746091" y="1329904"/>
                </a:cubicBezTo>
                <a:cubicBezTo>
                  <a:pt x="3751007" y="1349568"/>
                  <a:pt x="3757507" y="1368903"/>
                  <a:pt x="3760839" y="1388897"/>
                </a:cubicBezTo>
                <a:cubicBezTo>
                  <a:pt x="3769852" y="1442976"/>
                  <a:pt x="3770580" y="1543619"/>
                  <a:pt x="3805084" y="1595375"/>
                </a:cubicBezTo>
                <a:cubicBezTo>
                  <a:pt x="3814916" y="1610123"/>
                  <a:pt x="3822047" y="1627086"/>
                  <a:pt x="3834581" y="1639620"/>
                </a:cubicBezTo>
                <a:cubicBezTo>
                  <a:pt x="3847115" y="1652154"/>
                  <a:pt x="3864078" y="1659284"/>
                  <a:pt x="3878826" y="1669116"/>
                </a:cubicBezTo>
                <a:cubicBezTo>
                  <a:pt x="3888658" y="1683865"/>
                  <a:pt x="3901341" y="1697070"/>
                  <a:pt x="3908323" y="1713362"/>
                </a:cubicBezTo>
                <a:cubicBezTo>
                  <a:pt x="3921883" y="1745003"/>
                  <a:pt x="3932191" y="1835515"/>
                  <a:pt x="3937820" y="1860846"/>
                </a:cubicBezTo>
                <a:cubicBezTo>
                  <a:pt x="3941192" y="1876022"/>
                  <a:pt x="3949196" y="1889915"/>
                  <a:pt x="3952568" y="1905091"/>
                </a:cubicBezTo>
                <a:cubicBezTo>
                  <a:pt x="3959055" y="1934282"/>
                  <a:pt x="3962401" y="1964084"/>
                  <a:pt x="3967317" y="1993581"/>
                </a:cubicBezTo>
                <a:cubicBezTo>
                  <a:pt x="3945615" y="2102085"/>
                  <a:pt x="3966473" y="2046466"/>
                  <a:pt x="3893575" y="2155813"/>
                </a:cubicBezTo>
                <a:lnTo>
                  <a:pt x="3893575" y="2155813"/>
                </a:lnTo>
                <a:cubicBezTo>
                  <a:pt x="3888659" y="2170561"/>
                  <a:pt x="3889819" y="2189065"/>
                  <a:pt x="3878826" y="2200058"/>
                </a:cubicBezTo>
                <a:cubicBezTo>
                  <a:pt x="3867833" y="2211051"/>
                  <a:pt x="3849329" y="2209891"/>
                  <a:pt x="3834581" y="2214807"/>
                </a:cubicBezTo>
                <a:cubicBezTo>
                  <a:pt x="3814917" y="2244304"/>
                  <a:pt x="3786799" y="2269666"/>
                  <a:pt x="3775588" y="2303297"/>
                </a:cubicBezTo>
                <a:cubicBezTo>
                  <a:pt x="3747091" y="2388787"/>
                  <a:pt x="3762981" y="2385088"/>
                  <a:pt x="3701846" y="2436033"/>
                </a:cubicBezTo>
                <a:cubicBezTo>
                  <a:pt x="3655105" y="2474983"/>
                  <a:pt x="3633412" y="2473591"/>
                  <a:pt x="3569110" y="2495026"/>
                </a:cubicBezTo>
                <a:lnTo>
                  <a:pt x="3524865" y="2509775"/>
                </a:lnTo>
                <a:cubicBezTo>
                  <a:pt x="3470788" y="2504859"/>
                  <a:pt x="3416854" y="2497957"/>
                  <a:pt x="3362633" y="2495026"/>
                </a:cubicBezTo>
                <a:cubicBezTo>
                  <a:pt x="3234906" y="2488122"/>
                  <a:pt x="3106530" y="2492218"/>
                  <a:pt x="2979175" y="2480278"/>
                </a:cubicBezTo>
                <a:cubicBezTo>
                  <a:pt x="2948218" y="2477376"/>
                  <a:pt x="2890684" y="2450781"/>
                  <a:pt x="2890684" y="2450781"/>
                </a:cubicBezTo>
                <a:cubicBezTo>
                  <a:pt x="2875936" y="2440949"/>
                  <a:pt x="2863986" y="2423791"/>
                  <a:pt x="2846439" y="2421284"/>
                </a:cubicBezTo>
                <a:cubicBezTo>
                  <a:pt x="2826373" y="2418418"/>
                  <a:pt x="2806861" y="2430209"/>
                  <a:pt x="2787446" y="2436033"/>
                </a:cubicBezTo>
                <a:cubicBezTo>
                  <a:pt x="2757665" y="2444967"/>
                  <a:pt x="2728452" y="2455697"/>
                  <a:pt x="2698955" y="2465529"/>
                </a:cubicBezTo>
                <a:cubicBezTo>
                  <a:pt x="2684207" y="2470445"/>
                  <a:pt x="2669954" y="2477229"/>
                  <a:pt x="2654710" y="2480278"/>
                </a:cubicBezTo>
                <a:lnTo>
                  <a:pt x="2580968" y="2495026"/>
                </a:lnTo>
                <a:cubicBezTo>
                  <a:pt x="2458065" y="2490110"/>
                  <a:pt x="2334947" y="2489042"/>
                  <a:pt x="2212258" y="2480278"/>
                </a:cubicBezTo>
                <a:cubicBezTo>
                  <a:pt x="2168650" y="2477163"/>
                  <a:pt x="2102806" y="2422058"/>
                  <a:pt x="2079523" y="2406536"/>
                </a:cubicBezTo>
                <a:cubicBezTo>
                  <a:pt x="2064775" y="2396704"/>
                  <a:pt x="2052094" y="2382644"/>
                  <a:pt x="2035278" y="2377039"/>
                </a:cubicBezTo>
                <a:cubicBezTo>
                  <a:pt x="2005781" y="2367207"/>
                  <a:pt x="1972659" y="2364788"/>
                  <a:pt x="1946788" y="2347542"/>
                </a:cubicBezTo>
                <a:cubicBezTo>
                  <a:pt x="1932039" y="2337710"/>
                  <a:pt x="1918396" y="2325973"/>
                  <a:pt x="1902542" y="2318046"/>
                </a:cubicBezTo>
                <a:cubicBezTo>
                  <a:pt x="1888637" y="2311094"/>
                  <a:pt x="1873785" y="2304644"/>
                  <a:pt x="1858297" y="2303297"/>
                </a:cubicBezTo>
                <a:cubicBezTo>
                  <a:pt x="1760222" y="2294769"/>
                  <a:pt x="1661652" y="2293465"/>
                  <a:pt x="1563329" y="2288549"/>
                </a:cubicBezTo>
                <a:cubicBezTo>
                  <a:pt x="1437238" y="2246518"/>
                  <a:pt x="1505691" y="2262908"/>
                  <a:pt x="1356852" y="2244304"/>
                </a:cubicBezTo>
                <a:cubicBezTo>
                  <a:pt x="1337187" y="2239388"/>
                  <a:pt x="1317645" y="2233952"/>
                  <a:pt x="1297858" y="2229555"/>
                </a:cubicBezTo>
                <a:cubicBezTo>
                  <a:pt x="1273388" y="2224117"/>
                  <a:pt x="1248436" y="2220887"/>
                  <a:pt x="1224117" y="2214807"/>
                </a:cubicBezTo>
                <a:cubicBezTo>
                  <a:pt x="1132815" y="2191981"/>
                  <a:pt x="1231233" y="2206002"/>
                  <a:pt x="1120878" y="2185310"/>
                </a:cubicBezTo>
                <a:cubicBezTo>
                  <a:pt x="1062095" y="2174288"/>
                  <a:pt x="943897" y="2155813"/>
                  <a:pt x="943897" y="2155813"/>
                </a:cubicBezTo>
                <a:cubicBezTo>
                  <a:pt x="880401" y="2157484"/>
                  <a:pt x="200679" y="2188403"/>
                  <a:pt x="44246" y="2155813"/>
                </a:cubicBezTo>
                <a:cubicBezTo>
                  <a:pt x="24402" y="2151679"/>
                  <a:pt x="35322" y="2116235"/>
                  <a:pt x="29497" y="2096820"/>
                </a:cubicBezTo>
                <a:cubicBezTo>
                  <a:pt x="20562" y="2067039"/>
                  <a:pt x="0" y="2008329"/>
                  <a:pt x="0" y="2008329"/>
                </a:cubicBezTo>
                <a:cubicBezTo>
                  <a:pt x="14749" y="1993581"/>
                  <a:pt x="28223" y="1977437"/>
                  <a:pt x="44246" y="1964084"/>
                </a:cubicBezTo>
                <a:cubicBezTo>
                  <a:pt x="57863" y="1952737"/>
                  <a:pt x="78659" y="1949335"/>
                  <a:pt x="88491" y="1934587"/>
                </a:cubicBezTo>
                <a:cubicBezTo>
                  <a:pt x="99734" y="1917722"/>
                  <a:pt x="97415" y="1895009"/>
                  <a:pt x="103239" y="1875594"/>
                </a:cubicBezTo>
                <a:cubicBezTo>
                  <a:pt x="112173" y="1845813"/>
                  <a:pt x="132736" y="1787104"/>
                  <a:pt x="132736" y="1787104"/>
                </a:cubicBezTo>
                <a:cubicBezTo>
                  <a:pt x="137652" y="1678949"/>
                  <a:pt x="139180" y="1570587"/>
                  <a:pt x="147484" y="1462639"/>
                </a:cubicBezTo>
                <a:cubicBezTo>
                  <a:pt x="149039" y="1442429"/>
                  <a:pt x="153168" y="1421776"/>
                  <a:pt x="162233" y="1403646"/>
                </a:cubicBezTo>
                <a:cubicBezTo>
                  <a:pt x="178087" y="1371938"/>
                  <a:pt x="201562" y="1344652"/>
                  <a:pt x="221226" y="1315155"/>
                </a:cubicBezTo>
                <a:lnTo>
                  <a:pt x="250723" y="1270910"/>
                </a:lnTo>
                <a:cubicBezTo>
                  <a:pt x="260555" y="1241413"/>
                  <a:pt x="278869" y="1213483"/>
                  <a:pt x="280220" y="1182420"/>
                </a:cubicBezTo>
                <a:cubicBezTo>
                  <a:pt x="285136" y="1069349"/>
                  <a:pt x="286904" y="956097"/>
                  <a:pt x="294968" y="843207"/>
                </a:cubicBezTo>
                <a:cubicBezTo>
                  <a:pt x="295563" y="834871"/>
                  <a:pt x="312459" y="743230"/>
                  <a:pt x="324465" y="725220"/>
                </a:cubicBezTo>
                <a:cubicBezTo>
                  <a:pt x="336034" y="707866"/>
                  <a:pt x="353962" y="695723"/>
                  <a:pt x="368710" y="680975"/>
                </a:cubicBezTo>
                <a:cubicBezTo>
                  <a:pt x="373626" y="666226"/>
                  <a:pt x="383458" y="652275"/>
                  <a:pt x="383458" y="636729"/>
                </a:cubicBezTo>
                <a:cubicBezTo>
                  <a:pt x="383458" y="602835"/>
                  <a:pt x="346588" y="580194"/>
                  <a:pt x="353962" y="577736"/>
                </a:cubicBezTo>
                <a:close/>
              </a:path>
            </a:pathLst>
          </a:custGeom>
          <a:solidFill>
            <a:srgbClr val="002060">
              <a:alpha val="13000"/>
            </a:srgbClr>
          </a:solidFill>
          <a:ln w="57150">
            <a:solidFill>
              <a:srgbClr val="002060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e-BY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5807968" y="4527186"/>
            <a:ext cx="144016" cy="121642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25826" y="4588008"/>
            <a:ext cx="13642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>
                <a:ln w="5080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Туров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4583832" y="332657"/>
            <a:ext cx="3672408" cy="2599629"/>
          </a:xfrm>
          <a:custGeom>
            <a:avLst/>
            <a:gdLst>
              <a:gd name="connsiteX0" fmla="*/ 637374 w 3247838"/>
              <a:gd name="connsiteY0" fmla="*/ 147484 h 2374490"/>
              <a:gd name="connsiteX1" fmla="*/ 607877 w 3247838"/>
              <a:gd name="connsiteY1" fmla="*/ 796413 h 2374490"/>
              <a:gd name="connsiteX2" fmla="*/ 578380 w 3247838"/>
              <a:gd name="connsiteY2" fmla="*/ 884903 h 2374490"/>
              <a:gd name="connsiteX3" fmla="*/ 563632 w 3247838"/>
              <a:gd name="connsiteY3" fmla="*/ 929148 h 2374490"/>
              <a:gd name="connsiteX4" fmla="*/ 548883 w 3247838"/>
              <a:gd name="connsiteY4" fmla="*/ 1061884 h 2374490"/>
              <a:gd name="connsiteX5" fmla="*/ 475142 w 3247838"/>
              <a:gd name="connsiteY5" fmla="*/ 1150374 h 2374490"/>
              <a:gd name="connsiteX6" fmla="*/ 445645 w 3247838"/>
              <a:gd name="connsiteY6" fmla="*/ 1386348 h 2374490"/>
              <a:gd name="connsiteX7" fmla="*/ 430896 w 3247838"/>
              <a:gd name="connsiteY7" fmla="*/ 1430593 h 2374490"/>
              <a:gd name="connsiteX8" fmla="*/ 416148 w 3247838"/>
              <a:gd name="connsiteY8" fmla="*/ 1504335 h 2374490"/>
              <a:gd name="connsiteX9" fmla="*/ 386651 w 3247838"/>
              <a:gd name="connsiteY9" fmla="*/ 1592826 h 2374490"/>
              <a:gd name="connsiteX10" fmla="*/ 371903 w 3247838"/>
              <a:gd name="connsiteY10" fmla="*/ 1666567 h 2374490"/>
              <a:gd name="connsiteX11" fmla="*/ 268664 w 3247838"/>
              <a:gd name="connsiteY11" fmla="*/ 1784555 h 2374490"/>
              <a:gd name="connsiteX12" fmla="*/ 224419 w 3247838"/>
              <a:gd name="connsiteY12" fmla="*/ 1799303 h 2374490"/>
              <a:gd name="connsiteX13" fmla="*/ 180174 w 3247838"/>
              <a:gd name="connsiteY13" fmla="*/ 1828800 h 2374490"/>
              <a:gd name="connsiteX14" fmla="*/ 121180 w 3247838"/>
              <a:gd name="connsiteY14" fmla="*/ 1917290 h 2374490"/>
              <a:gd name="connsiteX15" fmla="*/ 106432 w 3247838"/>
              <a:gd name="connsiteY15" fmla="*/ 1961535 h 2374490"/>
              <a:gd name="connsiteX16" fmla="*/ 47438 w 3247838"/>
              <a:gd name="connsiteY16" fmla="*/ 1991032 h 2374490"/>
              <a:gd name="connsiteX17" fmla="*/ 3193 w 3247838"/>
              <a:gd name="connsiteY17" fmla="*/ 2005780 h 2374490"/>
              <a:gd name="connsiteX18" fmla="*/ 342406 w 3247838"/>
              <a:gd name="connsiteY18" fmla="*/ 1991032 h 2374490"/>
              <a:gd name="connsiteX19" fmla="*/ 416148 w 3247838"/>
              <a:gd name="connsiteY19" fmla="*/ 1976284 h 2374490"/>
              <a:gd name="connsiteX20" fmla="*/ 563632 w 3247838"/>
              <a:gd name="connsiteY20" fmla="*/ 1961535 h 2374490"/>
              <a:gd name="connsiteX21" fmla="*/ 666871 w 3247838"/>
              <a:gd name="connsiteY21" fmla="*/ 1946787 h 2374490"/>
              <a:gd name="connsiteX22" fmla="*/ 711116 w 3247838"/>
              <a:gd name="connsiteY22" fmla="*/ 1932038 h 2374490"/>
              <a:gd name="connsiteX23" fmla="*/ 829103 w 3247838"/>
              <a:gd name="connsiteY23" fmla="*/ 1902542 h 2374490"/>
              <a:gd name="connsiteX24" fmla="*/ 873348 w 3247838"/>
              <a:gd name="connsiteY24" fmla="*/ 1873045 h 2374490"/>
              <a:gd name="connsiteX25" fmla="*/ 991335 w 3247838"/>
              <a:gd name="connsiteY25" fmla="*/ 1828800 h 2374490"/>
              <a:gd name="connsiteX26" fmla="*/ 1345296 w 3247838"/>
              <a:gd name="connsiteY26" fmla="*/ 1843548 h 2374490"/>
              <a:gd name="connsiteX27" fmla="*/ 1389542 w 3247838"/>
              <a:gd name="connsiteY27" fmla="*/ 1858297 h 2374490"/>
              <a:gd name="connsiteX28" fmla="*/ 1492780 w 3247838"/>
              <a:gd name="connsiteY28" fmla="*/ 1887793 h 2374490"/>
              <a:gd name="connsiteX29" fmla="*/ 1625516 w 3247838"/>
              <a:gd name="connsiteY29" fmla="*/ 1961535 h 2374490"/>
              <a:gd name="connsiteX30" fmla="*/ 1669761 w 3247838"/>
              <a:gd name="connsiteY30" fmla="*/ 1976284 h 2374490"/>
              <a:gd name="connsiteX31" fmla="*/ 1743503 w 3247838"/>
              <a:gd name="connsiteY31" fmla="*/ 2094271 h 2374490"/>
              <a:gd name="connsiteX32" fmla="*/ 1787748 w 3247838"/>
              <a:gd name="connsiteY32" fmla="*/ 2109019 h 2374490"/>
              <a:gd name="connsiteX33" fmla="*/ 1831993 w 3247838"/>
              <a:gd name="connsiteY33" fmla="*/ 2138516 h 2374490"/>
              <a:gd name="connsiteX34" fmla="*/ 1876238 w 3247838"/>
              <a:gd name="connsiteY34" fmla="*/ 2153264 h 2374490"/>
              <a:gd name="connsiteX35" fmla="*/ 1920483 w 3247838"/>
              <a:gd name="connsiteY35" fmla="*/ 2197509 h 2374490"/>
              <a:gd name="connsiteX36" fmla="*/ 1935232 w 3247838"/>
              <a:gd name="connsiteY36" fmla="*/ 2286000 h 2374490"/>
              <a:gd name="connsiteX37" fmla="*/ 1949980 w 3247838"/>
              <a:gd name="connsiteY37" fmla="*/ 2330245 h 2374490"/>
              <a:gd name="connsiteX38" fmla="*/ 2053219 w 3247838"/>
              <a:gd name="connsiteY38" fmla="*/ 2359742 h 2374490"/>
              <a:gd name="connsiteX39" fmla="*/ 2318690 w 3247838"/>
              <a:gd name="connsiteY39" fmla="*/ 2374490 h 2374490"/>
              <a:gd name="connsiteX40" fmla="*/ 2421929 w 3247838"/>
              <a:gd name="connsiteY40" fmla="*/ 2359742 h 2374490"/>
              <a:gd name="connsiteX41" fmla="*/ 2466174 w 3247838"/>
              <a:gd name="connsiteY41" fmla="*/ 2330245 h 2374490"/>
              <a:gd name="connsiteX42" fmla="*/ 2554664 w 3247838"/>
              <a:gd name="connsiteY42" fmla="*/ 2300748 h 2374490"/>
              <a:gd name="connsiteX43" fmla="*/ 2687400 w 3247838"/>
              <a:gd name="connsiteY43" fmla="*/ 2256503 h 2374490"/>
              <a:gd name="connsiteX44" fmla="*/ 2731645 w 3247838"/>
              <a:gd name="connsiteY44" fmla="*/ 2241755 h 2374490"/>
              <a:gd name="connsiteX45" fmla="*/ 2775890 w 3247838"/>
              <a:gd name="connsiteY45" fmla="*/ 2227006 h 2374490"/>
              <a:gd name="connsiteX46" fmla="*/ 3233090 w 3247838"/>
              <a:gd name="connsiteY46" fmla="*/ 2197509 h 2374490"/>
              <a:gd name="connsiteX47" fmla="*/ 3247838 w 3247838"/>
              <a:gd name="connsiteY47" fmla="*/ 2123767 h 2374490"/>
              <a:gd name="connsiteX48" fmla="*/ 3233090 w 3247838"/>
              <a:gd name="connsiteY48" fmla="*/ 1976284 h 2374490"/>
              <a:gd name="connsiteX49" fmla="*/ 3188845 w 3247838"/>
              <a:gd name="connsiteY49" fmla="*/ 1887793 h 2374490"/>
              <a:gd name="connsiteX50" fmla="*/ 3144600 w 3247838"/>
              <a:gd name="connsiteY50" fmla="*/ 1843548 h 2374490"/>
              <a:gd name="connsiteX51" fmla="*/ 3100354 w 3247838"/>
              <a:gd name="connsiteY51" fmla="*/ 1784555 h 2374490"/>
              <a:gd name="connsiteX52" fmla="*/ 3070858 w 3247838"/>
              <a:gd name="connsiteY52" fmla="*/ 1740309 h 2374490"/>
              <a:gd name="connsiteX53" fmla="*/ 3026612 w 3247838"/>
              <a:gd name="connsiteY53" fmla="*/ 1696064 h 2374490"/>
              <a:gd name="connsiteX54" fmla="*/ 2967619 w 3247838"/>
              <a:gd name="connsiteY54" fmla="*/ 1607574 h 2374490"/>
              <a:gd name="connsiteX55" fmla="*/ 2908625 w 3247838"/>
              <a:gd name="connsiteY55" fmla="*/ 1445342 h 2374490"/>
              <a:gd name="connsiteX56" fmla="*/ 2864380 w 3247838"/>
              <a:gd name="connsiteY56" fmla="*/ 1297858 h 2374490"/>
              <a:gd name="connsiteX57" fmla="*/ 2849632 w 3247838"/>
              <a:gd name="connsiteY57" fmla="*/ 1179871 h 2374490"/>
              <a:gd name="connsiteX58" fmla="*/ 2879129 w 3247838"/>
              <a:gd name="connsiteY58" fmla="*/ 1091380 h 2374490"/>
              <a:gd name="connsiteX59" fmla="*/ 2805387 w 3247838"/>
              <a:gd name="connsiteY59" fmla="*/ 988142 h 2374490"/>
              <a:gd name="connsiteX60" fmla="*/ 2761142 w 3247838"/>
              <a:gd name="connsiteY60" fmla="*/ 619432 h 2374490"/>
              <a:gd name="connsiteX61" fmla="*/ 2746393 w 3247838"/>
              <a:gd name="connsiteY61" fmla="*/ 575187 h 2374490"/>
              <a:gd name="connsiteX62" fmla="*/ 2657903 w 3247838"/>
              <a:gd name="connsiteY62" fmla="*/ 530942 h 2374490"/>
              <a:gd name="connsiteX63" fmla="*/ 2613658 w 3247838"/>
              <a:gd name="connsiteY63" fmla="*/ 501445 h 2374490"/>
              <a:gd name="connsiteX64" fmla="*/ 2569412 w 3247838"/>
              <a:gd name="connsiteY64" fmla="*/ 457200 h 2374490"/>
              <a:gd name="connsiteX65" fmla="*/ 2525167 w 3247838"/>
              <a:gd name="connsiteY65" fmla="*/ 442451 h 2374490"/>
              <a:gd name="connsiteX66" fmla="*/ 2480922 w 3247838"/>
              <a:gd name="connsiteY66" fmla="*/ 412955 h 2374490"/>
              <a:gd name="connsiteX67" fmla="*/ 2421929 w 3247838"/>
              <a:gd name="connsiteY67" fmla="*/ 368709 h 2374490"/>
              <a:gd name="connsiteX68" fmla="*/ 2274445 w 3247838"/>
              <a:gd name="connsiteY68" fmla="*/ 353961 h 2374490"/>
              <a:gd name="connsiteX69" fmla="*/ 2185954 w 3247838"/>
              <a:gd name="connsiteY69" fmla="*/ 324464 h 2374490"/>
              <a:gd name="connsiteX70" fmla="*/ 2141709 w 3247838"/>
              <a:gd name="connsiteY70" fmla="*/ 309716 h 2374490"/>
              <a:gd name="connsiteX71" fmla="*/ 2038471 w 3247838"/>
              <a:gd name="connsiteY71" fmla="*/ 294967 h 2374490"/>
              <a:gd name="connsiteX72" fmla="*/ 1994225 w 3247838"/>
              <a:gd name="connsiteY72" fmla="*/ 280219 h 2374490"/>
              <a:gd name="connsiteX73" fmla="*/ 1949980 w 3247838"/>
              <a:gd name="connsiteY73" fmla="*/ 235974 h 2374490"/>
              <a:gd name="connsiteX74" fmla="*/ 1905735 w 3247838"/>
              <a:gd name="connsiteY74" fmla="*/ 206477 h 2374490"/>
              <a:gd name="connsiteX75" fmla="*/ 1876238 w 3247838"/>
              <a:gd name="connsiteY75" fmla="*/ 162232 h 2374490"/>
              <a:gd name="connsiteX76" fmla="*/ 1581271 w 3247838"/>
              <a:gd name="connsiteY76" fmla="*/ 117987 h 2374490"/>
              <a:gd name="connsiteX77" fmla="*/ 1315800 w 3247838"/>
              <a:gd name="connsiteY77" fmla="*/ 88490 h 2374490"/>
              <a:gd name="connsiteX78" fmla="*/ 1227309 w 3247838"/>
              <a:gd name="connsiteY78" fmla="*/ 29497 h 2374490"/>
              <a:gd name="connsiteX79" fmla="*/ 1124071 w 3247838"/>
              <a:gd name="connsiteY79" fmla="*/ 0 h 2374490"/>
              <a:gd name="connsiteX80" fmla="*/ 991335 w 3247838"/>
              <a:gd name="connsiteY80" fmla="*/ 14748 h 2374490"/>
              <a:gd name="connsiteX81" fmla="*/ 947090 w 3247838"/>
              <a:gd name="connsiteY81" fmla="*/ 44245 h 2374490"/>
              <a:gd name="connsiteX82" fmla="*/ 799606 w 3247838"/>
              <a:gd name="connsiteY82" fmla="*/ 88490 h 2374490"/>
              <a:gd name="connsiteX83" fmla="*/ 755361 w 3247838"/>
              <a:gd name="connsiteY83" fmla="*/ 103238 h 2374490"/>
              <a:gd name="connsiteX84" fmla="*/ 711116 w 3247838"/>
              <a:gd name="connsiteY84" fmla="*/ 132735 h 2374490"/>
              <a:gd name="connsiteX85" fmla="*/ 652122 w 3247838"/>
              <a:gd name="connsiteY85" fmla="*/ 221226 h 237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247838" h="2374490">
                <a:moveTo>
                  <a:pt x="637374" y="147484"/>
                </a:moveTo>
                <a:cubicBezTo>
                  <a:pt x="636735" y="164098"/>
                  <a:pt x="617584" y="718758"/>
                  <a:pt x="607877" y="796413"/>
                </a:cubicBezTo>
                <a:cubicBezTo>
                  <a:pt x="604020" y="827265"/>
                  <a:pt x="588212" y="855406"/>
                  <a:pt x="578380" y="884903"/>
                </a:cubicBezTo>
                <a:lnTo>
                  <a:pt x="563632" y="929148"/>
                </a:lnTo>
                <a:cubicBezTo>
                  <a:pt x="558716" y="973393"/>
                  <a:pt x="559680" y="1018696"/>
                  <a:pt x="548883" y="1061884"/>
                </a:cubicBezTo>
                <a:cubicBezTo>
                  <a:pt x="542038" y="1089263"/>
                  <a:pt x="491653" y="1133863"/>
                  <a:pt x="475142" y="1150374"/>
                </a:cubicBezTo>
                <a:cubicBezTo>
                  <a:pt x="436256" y="1267026"/>
                  <a:pt x="477527" y="1131297"/>
                  <a:pt x="445645" y="1386348"/>
                </a:cubicBezTo>
                <a:cubicBezTo>
                  <a:pt x="443717" y="1401774"/>
                  <a:pt x="434667" y="1415511"/>
                  <a:pt x="430896" y="1430593"/>
                </a:cubicBezTo>
                <a:cubicBezTo>
                  <a:pt x="424816" y="1454912"/>
                  <a:pt x="422744" y="1480151"/>
                  <a:pt x="416148" y="1504335"/>
                </a:cubicBezTo>
                <a:cubicBezTo>
                  <a:pt x="407967" y="1534332"/>
                  <a:pt x="392749" y="1562337"/>
                  <a:pt x="386651" y="1592826"/>
                </a:cubicBezTo>
                <a:cubicBezTo>
                  <a:pt x="381735" y="1617406"/>
                  <a:pt x="383113" y="1644146"/>
                  <a:pt x="371903" y="1666567"/>
                </a:cubicBezTo>
                <a:cubicBezTo>
                  <a:pt x="365487" y="1679399"/>
                  <a:pt x="291697" y="1769200"/>
                  <a:pt x="268664" y="1784555"/>
                </a:cubicBezTo>
                <a:cubicBezTo>
                  <a:pt x="255729" y="1793178"/>
                  <a:pt x="239167" y="1794387"/>
                  <a:pt x="224419" y="1799303"/>
                </a:cubicBezTo>
                <a:cubicBezTo>
                  <a:pt x="209671" y="1809135"/>
                  <a:pt x="191846" y="1815460"/>
                  <a:pt x="180174" y="1828800"/>
                </a:cubicBezTo>
                <a:cubicBezTo>
                  <a:pt x="156829" y="1855479"/>
                  <a:pt x="121180" y="1917290"/>
                  <a:pt x="121180" y="1917290"/>
                </a:cubicBezTo>
                <a:cubicBezTo>
                  <a:pt x="116264" y="1932038"/>
                  <a:pt x="117425" y="1950542"/>
                  <a:pt x="106432" y="1961535"/>
                </a:cubicBezTo>
                <a:cubicBezTo>
                  <a:pt x="90886" y="1977081"/>
                  <a:pt x="67646" y="1982371"/>
                  <a:pt x="47438" y="1991032"/>
                </a:cubicBezTo>
                <a:cubicBezTo>
                  <a:pt x="33149" y="1997156"/>
                  <a:pt x="-12353" y="2005780"/>
                  <a:pt x="3193" y="2005780"/>
                </a:cubicBezTo>
                <a:cubicBezTo>
                  <a:pt x="116371" y="2005780"/>
                  <a:pt x="229335" y="1995948"/>
                  <a:pt x="342406" y="1991032"/>
                </a:cubicBezTo>
                <a:cubicBezTo>
                  <a:pt x="366987" y="1986116"/>
                  <a:pt x="391300" y="1979597"/>
                  <a:pt x="416148" y="1976284"/>
                </a:cubicBezTo>
                <a:cubicBezTo>
                  <a:pt x="465121" y="1969754"/>
                  <a:pt x="514564" y="1967308"/>
                  <a:pt x="563632" y="1961535"/>
                </a:cubicBezTo>
                <a:cubicBezTo>
                  <a:pt x="598156" y="1957473"/>
                  <a:pt x="632458" y="1951703"/>
                  <a:pt x="666871" y="1946787"/>
                </a:cubicBezTo>
                <a:cubicBezTo>
                  <a:pt x="681619" y="1941871"/>
                  <a:pt x="696034" y="1935809"/>
                  <a:pt x="711116" y="1932038"/>
                </a:cubicBezTo>
                <a:lnTo>
                  <a:pt x="829103" y="1902542"/>
                </a:lnTo>
                <a:cubicBezTo>
                  <a:pt x="843851" y="1892710"/>
                  <a:pt x="857494" y="1880972"/>
                  <a:pt x="873348" y="1873045"/>
                </a:cubicBezTo>
                <a:cubicBezTo>
                  <a:pt x="908621" y="1855408"/>
                  <a:pt x="953040" y="1841565"/>
                  <a:pt x="991335" y="1828800"/>
                </a:cubicBezTo>
                <a:cubicBezTo>
                  <a:pt x="1109322" y="1833716"/>
                  <a:pt x="1227529" y="1834824"/>
                  <a:pt x="1345296" y="1843548"/>
                </a:cubicBezTo>
                <a:cubicBezTo>
                  <a:pt x="1360800" y="1844696"/>
                  <a:pt x="1374594" y="1854026"/>
                  <a:pt x="1389542" y="1858297"/>
                </a:cubicBezTo>
                <a:cubicBezTo>
                  <a:pt x="1519192" y="1895340"/>
                  <a:pt x="1386681" y="1852427"/>
                  <a:pt x="1492780" y="1887793"/>
                </a:cubicBezTo>
                <a:cubicBezTo>
                  <a:pt x="1559011" y="1954024"/>
                  <a:pt x="1517237" y="1925442"/>
                  <a:pt x="1625516" y="1961535"/>
                </a:cubicBezTo>
                <a:lnTo>
                  <a:pt x="1669761" y="1976284"/>
                </a:lnTo>
                <a:cubicBezTo>
                  <a:pt x="1688233" y="2013228"/>
                  <a:pt x="1710684" y="2066921"/>
                  <a:pt x="1743503" y="2094271"/>
                </a:cubicBezTo>
                <a:cubicBezTo>
                  <a:pt x="1755446" y="2104223"/>
                  <a:pt x="1773000" y="2104103"/>
                  <a:pt x="1787748" y="2109019"/>
                </a:cubicBezTo>
                <a:cubicBezTo>
                  <a:pt x="1802496" y="2118851"/>
                  <a:pt x="1816139" y="2130589"/>
                  <a:pt x="1831993" y="2138516"/>
                </a:cubicBezTo>
                <a:cubicBezTo>
                  <a:pt x="1845898" y="2145468"/>
                  <a:pt x="1863303" y="2144641"/>
                  <a:pt x="1876238" y="2153264"/>
                </a:cubicBezTo>
                <a:cubicBezTo>
                  <a:pt x="1893592" y="2164833"/>
                  <a:pt x="1905735" y="2182761"/>
                  <a:pt x="1920483" y="2197509"/>
                </a:cubicBezTo>
                <a:cubicBezTo>
                  <a:pt x="1925399" y="2227006"/>
                  <a:pt x="1928745" y="2256808"/>
                  <a:pt x="1935232" y="2286000"/>
                </a:cubicBezTo>
                <a:cubicBezTo>
                  <a:pt x="1938604" y="2301176"/>
                  <a:pt x="1938987" y="2319252"/>
                  <a:pt x="1949980" y="2330245"/>
                </a:cubicBezTo>
                <a:cubicBezTo>
                  <a:pt x="1956963" y="2337228"/>
                  <a:pt x="2052800" y="2359704"/>
                  <a:pt x="2053219" y="2359742"/>
                </a:cubicBezTo>
                <a:cubicBezTo>
                  <a:pt x="2141482" y="2367766"/>
                  <a:pt x="2230200" y="2369574"/>
                  <a:pt x="2318690" y="2374490"/>
                </a:cubicBezTo>
                <a:cubicBezTo>
                  <a:pt x="2353103" y="2369574"/>
                  <a:pt x="2388633" y="2369731"/>
                  <a:pt x="2421929" y="2359742"/>
                </a:cubicBezTo>
                <a:cubicBezTo>
                  <a:pt x="2438907" y="2354649"/>
                  <a:pt x="2449976" y="2337444"/>
                  <a:pt x="2466174" y="2330245"/>
                </a:cubicBezTo>
                <a:cubicBezTo>
                  <a:pt x="2494586" y="2317617"/>
                  <a:pt x="2525167" y="2310580"/>
                  <a:pt x="2554664" y="2300748"/>
                </a:cubicBezTo>
                <a:lnTo>
                  <a:pt x="2687400" y="2256503"/>
                </a:lnTo>
                <a:lnTo>
                  <a:pt x="2731645" y="2241755"/>
                </a:lnTo>
                <a:cubicBezTo>
                  <a:pt x="2746393" y="2236839"/>
                  <a:pt x="2760464" y="2228934"/>
                  <a:pt x="2775890" y="2227006"/>
                </a:cubicBezTo>
                <a:cubicBezTo>
                  <a:pt x="3006181" y="2198220"/>
                  <a:pt x="2854279" y="2213980"/>
                  <a:pt x="3233090" y="2197509"/>
                </a:cubicBezTo>
                <a:cubicBezTo>
                  <a:pt x="3238006" y="2172928"/>
                  <a:pt x="3247838" y="2148834"/>
                  <a:pt x="3247838" y="2123767"/>
                </a:cubicBezTo>
                <a:cubicBezTo>
                  <a:pt x="3247838" y="2074361"/>
                  <a:pt x="3240602" y="2025116"/>
                  <a:pt x="3233090" y="1976284"/>
                </a:cubicBezTo>
                <a:cubicBezTo>
                  <a:pt x="3228070" y="1943651"/>
                  <a:pt x="3209484" y="1912560"/>
                  <a:pt x="3188845" y="1887793"/>
                </a:cubicBezTo>
                <a:cubicBezTo>
                  <a:pt x="3175492" y="1871770"/>
                  <a:pt x="3158174" y="1859384"/>
                  <a:pt x="3144600" y="1843548"/>
                </a:cubicBezTo>
                <a:cubicBezTo>
                  <a:pt x="3128603" y="1824885"/>
                  <a:pt x="3114641" y="1804557"/>
                  <a:pt x="3100354" y="1784555"/>
                </a:cubicBezTo>
                <a:cubicBezTo>
                  <a:pt x="3090051" y="1770131"/>
                  <a:pt x="3082206" y="1753926"/>
                  <a:pt x="3070858" y="1740309"/>
                </a:cubicBezTo>
                <a:cubicBezTo>
                  <a:pt x="3057505" y="1724286"/>
                  <a:pt x="3039417" y="1712528"/>
                  <a:pt x="3026612" y="1696064"/>
                </a:cubicBezTo>
                <a:cubicBezTo>
                  <a:pt x="3004847" y="1668081"/>
                  <a:pt x="2967619" y="1607574"/>
                  <a:pt x="2967619" y="1607574"/>
                </a:cubicBezTo>
                <a:cubicBezTo>
                  <a:pt x="2933823" y="1472391"/>
                  <a:pt x="2960609" y="1523318"/>
                  <a:pt x="2908625" y="1445342"/>
                </a:cubicBezTo>
                <a:cubicBezTo>
                  <a:pt x="2872719" y="1337622"/>
                  <a:pt x="2886670" y="1387015"/>
                  <a:pt x="2864380" y="1297858"/>
                </a:cubicBezTo>
                <a:cubicBezTo>
                  <a:pt x="2859464" y="1258529"/>
                  <a:pt x="2846808" y="1219405"/>
                  <a:pt x="2849632" y="1179871"/>
                </a:cubicBezTo>
                <a:cubicBezTo>
                  <a:pt x="2851847" y="1148857"/>
                  <a:pt x="2879129" y="1091380"/>
                  <a:pt x="2879129" y="1091380"/>
                </a:cubicBezTo>
                <a:cubicBezTo>
                  <a:pt x="2844716" y="988142"/>
                  <a:pt x="2879129" y="1012722"/>
                  <a:pt x="2805387" y="988142"/>
                </a:cubicBezTo>
                <a:cubicBezTo>
                  <a:pt x="2713635" y="850515"/>
                  <a:pt x="2790128" y="981753"/>
                  <a:pt x="2761142" y="619432"/>
                </a:cubicBezTo>
                <a:cubicBezTo>
                  <a:pt x="2759902" y="603935"/>
                  <a:pt x="2756105" y="587326"/>
                  <a:pt x="2746393" y="575187"/>
                </a:cubicBezTo>
                <a:cubicBezTo>
                  <a:pt x="2725599" y="549195"/>
                  <a:pt x="2687051" y="540658"/>
                  <a:pt x="2657903" y="530942"/>
                </a:cubicBezTo>
                <a:cubicBezTo>
                  <a:pt x="2643155" y="521110"/>
                  <a:pt x="2627275" y="512792"/>
                  <a:pt x="2613658" y="501445"/>
                </a:cubicBezTo>
                <a:cubicBezTo>
                  <a:pt x="2597635" y="488092"/>
                  <a:pt x="2586767" y="468770"/>
                  <a:pt x="2569412" y="457200"/>
                </a:cubicBezTo>
                <a:cubicBezTo>
                  <a:pt x="2556477" y="448577"/>
                  <a:pt x="2539072" y="449403"/>
                  <a:pt x="2525167" y="442451"/>
                </a:cubicBezTo>
                <a:cubicBezTo>
                  <a:pt x="2509313" y="434524"/>
                  <a:pt x="2495346" y="423258"/>
                  <a:pt x="2480922" y="412955"/>
                </a:cubicBezTo>
                <a:cubicBezTo>
                  <a:pt x="2460920" y="398668"/>
                  <a:pt x="2445564" y="375462"/>
                  <a:pt x="2421929" y="368709"/>
                </a:cubicBezTo>
                <a:cubicBezTo>
                  <a:pt x="2374423" y="355136"/>
                  <a:pt x="2323606" y="358877"/>
                  <a:pt x="2274445" y="353961"/>
                </a:cubicBezTo>
                <a:lnTo>
                  <a:pt x="2185954" y="324464"/>
                </a:lnTo>
                <a:cubicBezTo>
                  <a:pt x="2171206" y="319548"/>
                  <a:pt x="2157099" y="311915"/>
                  <a:pt x="2141709" y="309716"/>
                </a:cubicBezTo>
                <a:lnTo>
                  <a:pt x="2038471" y="294967"/>
                </a:lnTo>
                <a:cubicBezTo>
                  <a:pt x="2023722" y="290051"/>
                  <a:pt x="2007160" y="288842"/>
                  <a:pt x="1994225" y="280219"/>
                </a:cubicBezTo>
                <a:cubicBezTo>
                  <a:pt x="1976871" y="268650"/>
                  <a:pt x="1966003" y="249327"/>
                  <a:pt x="1949980" y="235974"/>
                </a:cubicBezTo>
                <a:cubicBezTo>
                  <a:pt x="1936363" y="224626"/>
                  <a:pt x="1920483" y="216309"/>
                  <a:pt x="1905735" y="206477"/>
                </a:cubicBezTo>
                <a:cubicBezTo>
                  <a:pt x="1895903" y="191729"/>
                  <a:pt x="1891269" y="171626"/>
                  <a:pt x="1876238" y="162232"/>
                </a:cubicBezTo>
                <a:cubicBezTo>
                  <a:pt x="1802993" y="116454"/>
                  <a:pt x="1639658" y="122658"/>
                  <a:pt x="1581271" y="117987"/>
                </a:cubicBezTo>
                <a:cubicBezTo>
                  <a:pt x="1418594" y="104973"/>
                  <a:pt x="1450915" y="107792"/>
                  <a:pt x="1315800" y="88490"/>
                </a:cubicBezTo>
                <a:cubicBezTo>
                  <a:pt x="1286303" y="68826"/>
                  <a:pt x="1261701" y="38095"/>
                  <a:pt x="1227309" y="29497"/>
                </a:cubicBezTo>
                <a:cubicBezTo>
                  <a:pt x="1153234" y="10977"/>
                  <a:pt x="1187545" y="21158"/>
                  <a:pt x="1124071" y="0"/>
                </a:cubicBezTo>
                <a:cubicBezTo>
                  <a:pt x="1079826" y="4916"/>
                  <a:pt x="1034523" y="3951"/>
                  <a:pt x="991335" y="14748"/>
                </a:cubicBezTo>
                <a:cubicBezTo>
                  <a:pt x="974139" y="19047"/>
                  <a:pt x="963288" y="37046"/>
                  <a:pt x="947090" y="44245"/>
                </a:cubicBezTo>
                <a:cubicBezTo>
                  <a:pt x="884000" y="72285"/>
                  <a:pt x="859669" y="71330"/>
                  <a:pt x="799606" y="88490"/>
                </a:cubicBezTo>
                <a:cubicBezTo>
                  <a:pt x="784658" y="92761"/>
                  <a:pt x="770109" y="98322"/>
                  <a:pt x="755361" y="103238"/>
                </a:cubicBezTo>
                <a:cubicBezTo>
                  <a:pt x="740613" y="113070"/>
                  <a:pt x="720510" y="117704"/>
                  <a:pt x="711116" y="132735"/>
                </a:cubicBezTo>
                <a:cubicBezTo>
                  <a:pt x="649980" y="230554"/>
                  <a:pt x="721734" y="221226"/>
                  <a:pt x="652122" y="221226"/>
                </a:cubicBezTo>
              </a:path>
            </a:pathLst>
          </a:custGeom>
          <a:solidFill>
            <a:schemeClr val="bg2">
              <a:lumMod val="20000"/>
              <a:lumOff val="80000"/>
              <a:alpha val="23000"/>
            </a:schemeClr>
          </a:solidFill>
          <a:ln w="76200">
            <a:solidFill>
              <a:srgbClr val="FF0000"/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e-BY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19503" y="916981"/>
            <a:ext cx="17956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>
                <a:ln w="5080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Полоцк </a:t>
            </a:r>
          </a:p>
        </p:txBody>
      </p:sp>
      <p:sp>
        <p:nvSpPr>
          <p:cNvPr id="23" name="Блок-схема: узел 22"/>
          <p:cNvSpPr/>
          <p:nvPr/>
        </p:nvSpPr>
        <p:spPr>
          <a:xfrm>
            <a:off x="6535526" y="1501756"/>
            <a:ext cx="144016" cy="12164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9" grpId="0"/>
      <p:bldP spid="16" grpId="0" animBg="1"/>
      <p:bldP spid="14" grpId="0" animBg="1"/>
      <p:bldP spid="13" grpId="0"/>
      <p:bldP spid="18" grpId="0" animBg="1"/>
      <p:bldP spid="20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78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Общественные отношения. Зарождение феодального </a:t>
            </a:r>
            <a:r>
              <a:rPr lang="ru-RU" sz="3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уклада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5863"/>
            <a:ext cx="6985304" cy="5852697"/>
          </a:xfrm>
        </p:spPr>
        <p:txBody>
          <a:bodyPr>
            <a:normAutofit/>
          </a:bodyPr>
          <a:lstStyle/>
          <a:p>
            <a:r>
              <a:rPr lang="ru-RU" sz="2400" dirty="0"/>
              <a:t>В VIII в. на территории Беларуси окончательно сложилась соседская (сельская) община у славян. Ее формирование было </a:t>
            </a:r>
            <a:r>
              <a:rPr lang="ru-RU" sz="2400" dirty="0" smtClean="0"/>
              <a:t>обусловлено </a:t>
            </a:r>
            <a:r>
              <a:rPr lang="ru-RU" sz="2400" dirty="0"/>
              <a:t>переходом от </a:t>
            </a:r>
            <a:r>
              <a:rPr lang="ru-RU" sz="2400" dirty="0" err="1"/>
              <a:t>подсечно</a:t>
            </a:r>
            <a:r>
              <a:rPr lang="ru-RU" sz="2400" dirty="0"/>
              <a:t>-огневого к пахотному земледелию. Это вызвало распад большой патриархальной семьи на малые </a:t>
            </a:r>
            <a:r>
              <a:rPr lang="ru-RU" sz="2400" dirty="0" smtClean="0"/>
              <a:t>семьи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Люди </a:t>
            </a:r>
            <a:r>
              <a:rPr lang="ru-RU" sz="2400" dirty="0"/>
              <a:t>стали жить отдельными </a:t>
            </a:r>
            <a:r>
              <a:rPr lang="ru-RU" sz="2400" dirty="0" smtClean="0"/>
              <a:t>семьями </a:t>
            </a:r>
            <a:r>
              <a:rPr lang="ru-RU" sz="2400" dirty="0"/>
              <a:t>и вести свое хозяйство. В поисках пригодной для земледелия земли члены одной семьи стали покидать укрепленные </a:t>
            </a:r>
            <a:r>
              <a:rPr lang="ru-RU" sz="2400" b="1" i="1" dirty="0"/>
              <a:t>городища</a:t>
            </a:r>
            <a:r>
              <a:rPr lang="ru-RU" sz="2400" dirty="0"/>
              <a:t>, где они жили родовой общиной. Они строили на новых землях, куда пришли, неукрепленные поселения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Picture 2" descr="http://lib2.podelise.ru/tw_files2/urls_6/12/d-11961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2" t="7253" r="5286" b="7070"/>
          <a:stretch/>
        </p:blipFill>
        <p:spPr bwMode="auto">
          <a:xfrm>
            <a:off x="6985304" y="1112878"/>
            <a:ext cx="4997704" cy="3607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9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78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Общественные отношения. Зарождение феодального </a:t>
            </a:r>
            <a:r>
              <a:rPr lang="ru-RU" sz="3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уклада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0" y="927847"/>
            <a:ext cx="6477000" cy="585269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Население </a:t>
            </a:r>
            <a:r>
              <a:rPr lang="ru-RU" sz="2400" dirty="0"/>
              <a:t>в новых поселениях составляли небольшие семьи из разных родов. Между ними устанавливались отношения подобно тем, что существуют между соседями. Постепенно семьи </a:t>
            </a:r>
            <a:r>
              <a:rPr lang="ru-RU" sz="2400" dirty="0" smtClean="0"/>
              <a:t>объединились </a:t>
            </a:r>
            <a:r>
              <a:rPr lang="ru-RU" sz="2400" dirty="0"/>
              <a:t>в соседскую (сельскую) общину. В ней каждая семья получала право пользоваться своим участком земли — наделом. Но при этом семья не могла им распоряжаться по своему усмотрению, поскольку земля считалась собственностью всей сельской общины. В личной собственности семьи были орудия труда. </a:t>
            </a:r>
            <a:endParaRPr lang="ru-RU" sz="2400" dirty="0" smtClean="0"/>
          </a:p>
          <a:p>
            <a:r>
              <a:rPr lang="ru-RU" sz="2400" dirty="0" smtClean="0"/>
              <a:t>Называлась </a:t>
            </a:r>
            <a:r>
              <a:rPr lang="ru-RU" sz="2400" dirty="0"/>
              <a:t>сельская община у славян </a:t>
            </a:r>
            <a:r>
              <a:rPr lang="ru-RU" sz="2400" b="1" i="1" dirty="0"/>
              <a:t>«вервь». </a:t>
            </a:r>
            <a:r>
              <a:rPr lang="ru-RU" sz="2400" dirty="0"/>
              <a:t>Это название происходит от слова «веревка», которой отмеряли выделяемые общинникам участки земли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Picture 2" descr="http://lib2.podelise.ru/tw_files2/urls_6/12/d-11961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2" t="7253" r="5286" b="7070"/>
          <a:stretch/>
        </p:blipFill>
        <p:spPr bwMode="auto">
          <a:xfrm>
            <a:off x="142655" y="1112878"/>
            <a:ext cx="5687068" cy="4104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78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Общественные отношения. Зарождение феодального </a:t>
            </a:r>
            <a:r>
              <a:rPr lang="ru-RU" sz="3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уклада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5412" y="927847"/>
            <a:ext cx="7216588" cy="5852697"/>
          </a:xfrm>
        </p:spPr>
        <p:txBody>
          <a:bodyPr>
            <a:normAutofit/>
          </a:bodyPr>
          <a:lstStyle/>
          <a:p>
            <a:r>
              <a:rPr lang="ru-RU" sz="2400" dirty="0"/>
              <a:t>В IX в. у восточных славян зарождается </a:t>
            </a:r>
            <a:r>
              <a:rPr lang="ru-RU" sz="2400" b="1" i="1" dirty="0"/>
              <a:t>феодальный </a:t>
            </a:r>
            <a:r>
              <a:rPr lang="ru-RU" sz="2400" b="1" i="1" dirty="0" smtClean="0"/>
              <a:t>социально-экономический </a:t>
            </a:r>
            <a:r>
              <a:rPr lang="ru-RU" sz="2400" b="1" i="1" dirty="0"/>
              <a:t>уклад </a:t>
            </a:r>
            <a:r>
              <a:rPr lang="ru-RU" sz="2400" dirty="0"/>
              <a:t>— способ ведения хозяйства, появление которого связано с возникновением имущественного неравенства среди общинников и расслоением их на знатных и бедных. </a:t>
            </a:r>
            <a:endParaRPr lang="ru-RU" sz="2400" dirty="0" smtClean="0"/>
          </a:p>
          <a:p>
            <a:r>
              <a:rPr lang="ru-RU" sz="2400" dirty="0" smtClean="0"/>
              <a:t>Земля</a:t>
            </a:r>
            <a:r>
              <a:rPr lang="ru-RU" sz="2400" dirty="0"/>
              <a:t>, бывшая прежде во владении всей сельской общины, постепенно </a:t>
            </a:r>
            <a:r>
              <a:rPr lang="ru-RU" sz="2400" dirty="0" smtClean="0"/>
              <a:t>переходит </a:t>
            </a:r>
            <a:r>
              <a:rPr lang="ru-RU" sz="2400" dirty="0"/>
              <a:t>в частную собственность отдельных общинников — </a:t>
            </a:r>
            <a:r>
              <a:rPr lang="ru-RU" sz="2400" dirty="0" smtClean="0"/>
              <a:t>старейшин</a:t>
            </a:r>
            <a:r>
              <a:rPr lang="ru-RU" sz="2400" dirty="0"/>
              <a:t>, военных вождей, их дружинников — вооруженных и </a:t>
            </a:r>
            <a:r>
              <a:rPr lang="ru-RU" sz="2400" dirty="0" smtClean="0"/>
              <a:t>специально </a:t>
            </a:r>
            <a:r>
              <a:rPr lang="ru-RU" sz="2400" dirty="0"/>
              <a:t>обученных военному делу людей. Из них постепенно формируется класс феодалов. </a:t>
            </a:r>
            <a:endParaRPr lang="ru-RU" sz="2400" dirty="0" smtClean="0"/>
          </a:p>
          <a:p>
            <a:r>
              <a:rPr lang="ru-RU" sz="2400" dirty="0" smtClean="0"/>
              <a:t>Одновременно </a:t>
            </a:r>
            <a:r>
              <a:rPr lang="ru-RU" sz="2400" dirty="0"/>
              <a:t>происходит превращение бедных общинников в зависимых крестьян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5" name="Picture 2" descr="http://img-fotki.yandex.ru/get/3413/anomalia-xiii.7/0_d62c_d034f1c3_X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1" y="647699"/>
            <a:ext cx="4591050" cy="62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1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726142" y="1358153"/>
            <a:ext cx="10529046" cy="158096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1. </a:t>
            </a:r>
            <a:r>
              <a:rPr lang="ru-RU" sz="4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Восточнославянские племена на территории Беларуси: расселение, общественные и хозяйственные отношения в  V- IX вв.</a:t>
            </a:r>
            <a:endParaRPr lang="ru-RU" sz="48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611231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buFont typeface="+mj-lt"/>
              <a:buAutoNum type="arabicParenR"/>
              <a:tabLst>
                <a:tab pos="228600" algn="l"/>
              </a:tabLst>
            </a:pP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Племенные объединения восточных славян на территории Беларуси.</a:t>
            </a:r>
          </a:p>
          <a:p>
            <a:pPr marL="342900" indent="-342900" algn="just" defTabSz="457200">
              <a:buFont typeface="+mj-lt"/>
              <a:buAutoNum type="arabicParenR"/>
              <a:tabLst>
                <a:tab pos="228600" algn="l"/>
              </a:tabLst>
            </a:pP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Общественные отношения. Зарождение феодального уклада.</a:t>
            </a:r>
          </a:p>
          <a:p>
            <a:pPr marL="342900" indent="-342900" algn="just" defTabSz="457200">
              <a:buFont typeface="+mj-lt"/>
              <a:buAutoNum type="arabicParenR"/>
              <a:tabLst>
                <a:tab pos="228600" algn="l"/>
              </a:tabLst>
            </a:pP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Хозяйственные отношения и занятия населения белорусских земель.</a:t>
            </a:r>
            <a:endParaRPr lang="ru-RU" sz="28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78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Общественные отношения. Зарождение феодального </a:t>
            </a:r>
            <a:r>
              <a:rPr lang="ru-RU" sz="3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уклада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0" y="927847"/>
            <a:ext cx="6477000" cy="585269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Феодалы</a:t>
            </a:r>
            <a:r>
              <a:rPr lang="ru-RU" sz="2400" dirty="0"/>
              <a:t>, захватывая общинные земли, обращали их в свою </a:t>
            </a:r>
            <a:r>
              <a:rPr lang="ru-RU" sz="2400" dirty="0" smtClean="0"/>
              <a:t>собственность </a:t>
            </a:r>
            <a:r>
              <a:rPr lang="ru-RU" sz="2400" dirty="0"/>
              <a:t>— феод, который мог даваться в пользование </a:t>
            </a:r>
            <a:r>
              <a:rPr lang="ru-RU" sz="2400" dirty="0" smtClean="0"/>
              <a:t>дружинникам </a:t>
            </a:r>
            <a:r>
              <a:rPr lang="ru-RU" sz="2400" dirty="0"/>
              <a:t>(воинам) на время службы. Феодал-князь (от слова «</a:t>
            </a:r>
            <a:r>
              <a:rPr lang="ru-RU" sz="2400" dirty="0" err="1"/>
              <a:t>конязь</a:t>
            </a:r>
            <a:r>
              <a:rPr lang="ru-RU" sz="2400" dirty="0"/>
              <a:t>» — человек на коне) вместе со своей дружиной собирал с подвластного населения </a:t>
            </a:r>
            <a:r>
              <a:rPr lang="ru-RU" sz="2400" b="1" u="sng" dirty="0"/>
              <a:t>дань</a:t>
            </a:r>
            <a:r>
              <a:rPr lang="ru-RU" sz="2400" dirty="0"/>
              <a:t> — натуральный налог продуктами, называвшийся </a:t>
            </a:r>
            <a:r>
              <a:rPr lang="ru-RU" sz="2400" b="1" u="sng" dirty="0"/>
              <a:t>полюдьем</a:t>
            </a:r>
            <a:r>
              <a:rPr lang="ru-RU" sz="2400" dirty="0"/>
              <a:t>. Обычно это происходило осенью, когда уже был собран урожай.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4" name="Picture 2" descr="http://img1.liveinternet.ru/images/attach/c/4/78/352/78352309_on_woo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8" b="4279"/>
          <a:stretch/>
        </p:blipFill>
        <p:spPr bwMode="auto">
          <a:xfrm>
            <a:off x="442913" y="927847"/>
            <a:ext cx="4829175" cy="5751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0827"/>
            <a:ext cx="12192000" cy="129038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Хозяйственные отношения и занятия населения белорусских </a:t>
            </a:r>
            <a:r>
              <a:rPr lang="ru-RU" sz="3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земель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9553"/>
            <a:ext cx="12192000" cy="551329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Основными хозяйственными занятиями населения земель Беларуси </a:t>
            </a:r>
            <a:r>
              <a:rPr lang="ru-RU" dirty="0"/>
              <a:t>были земледелие и животноводство, а также домашние промыслы и ремесла. Они относились к </a:t>
            </a:r>
            <a:r>
              <a:rPr lang="ru-RU" i="1" dirty="0"/>
              <a:t>производящему хозяйству. </a:t>
            </a:r>
            <a:r>
              <a:rPr lang="ru-RU" dirty="0"/>
              <a:t>Второстепенную роль игра­ли охота, рыболовство, бортничество (сбор меда лесных пчел). Эти занятия относились к </a:t>
            </a:r>
            <a:r>
              <a:rPr lang="ru-RU" i="1" dirty="0"/>
              <a:t>присваивающему хозяйству.</a:t>
            </a: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Развитие земледелия у славян прошло путь от мотыжного и </a:t>
            </a:r>
            <a:r>
              <a:rPr lang="ru-RU" dirty="0" err="1"/>
              <a:t>под­сечно</a:t>
            </a:r>
            <a:r>
              <a:rPr lang="ru-RU" dirty="0"/>
              <a:t>-огневого к пахотному.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Обрабатывали землю бороной-</a:t>
            </a:r>
            <a:r>
              <a:rPr lang="ru-RU" dirty="0" err="1"/>
              <a:t>суковаткой</a:t>
            </a:r>
            <a:r>
              <a:rPr lang="ru-RU" dirty="0"/>
              <a:t>, сделанной из ство­ла дерева с обрубленными суками. С переходом к </a:t>
            </a:r>
            <a:r>
              <a:rPr lang="ru-RU" i="1" dirty="0"/>
              <a:t>пахотному типу земледелия</a:t>
            </a:r>
            <a:r>
              <a:rPr lang="ru-RU" dirty="0"/>
              <a:t> сначала использовали деревянную соху с железным со­шником. Распространенными сельскохозяйственными культурами были рожь, просо, пшеница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45" y="3654751"/>
            <a:ext cx="4038600" cy="32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0306" y="273590"/>
            <a:ext cx="11080376" cy="106613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ПРАРОДИНА – это та территория, которую первоначально населял тот или иной народ</a:t>
            </a:r>
            <a:endParaRPr lang="be-BY" sz="3200" dirty="0">
              <a:ln w="50800">
                <a:solidFill>
                  <a:schemeClr val="bg1"/>
                </a:solidFill>
              </a:ln>
              <a:solidFill>
                <a:schemeClr val="bg1">
                  <a:shade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95835" y="1576524"/>
            <a:ext cx="10193322" cy="4896544"/>
          </a:xfrm>
        </p:spPr>
        <p:txBody>
          <a:bodyPr>
            <a:normAutofit/>
          </a:bodyPr>
          <a:lstStyle/>
          <a:p>
            <a:r>
              <a:rPr lang="ru-RU" sz="3200" b="1" dirty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Между Западным Бугом и средним течением Днепра – юг Беларуси.</a:t>
            </a:r>
          </a:p>
          <a:p>
            <a:r>
              <a:rPr lang="ru-RU" sz="3200" b="1" dirty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Карпаты.</a:t>
            </a:r>
          </a:p>
          <a:p>
            <a:r>
              <a:rPr lang="ru-RU" sz="3200" b="1" dirty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Между Одером и Вислой.</a:t>
            </a:r>
            <a:endParaRPr lang="be-BY" sz="3200" b="1" dirty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3" y="3716284"/>
            <a:ext cx="3025005" cy="29935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50671" y="5517232"/>
            <a:ext cx="5434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От слова «слово»</a:t>
            </a:r>
          </a:p>
        </p:txBody>
      </p:sp>
    </p:spTree>
    <p:extLst>
      <p:ext uri="{BB962C8B-B14F-4D97-AF65-F5344CB8AC3E}">
        <p14:creationId xmlns:p14="http://schemas.microsoft.com/office/powerpoint/2010/main" val="122301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274638"/>
            <a:ext cx="7643192" cy="11381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Пути заселения славянами территории </a:t>
            </a:r>
            <a:r>
              <a:rPr lang="ru-RU" dirty="0">
                <a:latin typeface="Calibri" pitchFamily="34" charset="0"/>
              </a:rPr>
              <a:t>Б</a:t>
            </a:r>
            <a:r>
              <a:rPr lang="ru-RU" b="1" dirty="0" smtClean="0">
                <a:latin typeface="Calibri" pitchFamily="34" charset="0"/>
              </a:rPr>
              <a:t>еларуси</a:t>
            </a:r>
            <a:endParaRPr lang="be-BY" b="1" dirty="0">
              <a:latin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99882" y="2237813"/>
            <a:ext cx="7488832" cy="9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 юга – вдоль Днепра и Припяти</a:t>
            </a:r>
            <a:endParaRPr lang="be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9035" y="5319419"/>
            <a:ext cx="7488832" cy="9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 севера и центра – с севера Восточной Европы, от реки Висла</a:t>
            </a:r>
            <a:endParaRPr lang="be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59742" y="3186076"/>
            <a:ext cx="7488832" cy="792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libri" pitchFamily="34" charset="0"/>
              </a:rPr>
              <a:t>(</a:t>
            </a:r>
            <a:r>
              <a:rPr lang="ru-RU" sz="2400" b="1" dirty="0" err="1">
                <a:latin typeface="Calibri" pitchFamily="34" charset="0"/>
              </a:rPr>
              <a:t>дер.Хотомель</a:t>
            </a:r>
            <a:r>
              <a:rPr lang="ru-RU" sz="2400" b="1" dirty="0">
                <a:latin typeface="Calibri" pitchFamily="34" charset="0"/>
              </a:rPr>
              <a:t> – славянское поселение)</a:t>
            </a:r>
            <a:endParaRPr lang="be-BY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0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75340" y="31630"/>
            <a:ext cx="8292661" cy="66106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Славянизация балтов</a:t>
            </a:r>
            <a:endParaRPr lang="be-BY" b="1" dirty="0">
              <a:latin typeface="Calibri" pitchFamily="34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5" y="362163"/>
            <a:ext cx="2369308" cy="2411396"/>
          </a:xfrm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15" y="2633918"/>
            <a:ext cx="2469976" cy="2955982"/>
          </a:xfrm>
        </p:spPr>
      </p:pic>
      <p:sp>
        <p:nvSpPr>
          <p:cNvPr id="3" name="Прямоугольник 2"/>
          <p:cNvSpPr/>
          <p:nvPr/>
        </p:nvSpPr>
        <p:spPr>
          <a:xfrm>
            <a:off x="56578" y="2127228"/>
            <a:ext cx="14077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балты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35704" y="5446341"/>
            <a:ext cx="21562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Славянка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1596" y="818036"/>
            <a:ext cx="7586627" cy="1384995"/>
          </a:xfrm>
          <a:prstGeom prst="rect">
            <a:avLst/>
          </a:prstGeom>
          <a:blipFill dpi="0" rotWithShape="1">
            <a:blip r:embed="rId4">
              <a:alphaModFix amt="20000"/>
              <a:duotone>
                <a:schemeClr val="accent2">
                  <a:tint val="30000"/>
                  <a:satMod val="175000"/>
                </a:schemeClr>
                <a:schemeClr val="accent2">
                  <a:shade val="50000"/>
                  <a:satMod val="115000"/>
                </a:schemeClr>
              </a:duotone>
            </a:blip>
            <a:srcRect/>
            <a:tile tx="0" ty="0" sx="80000" sy="8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Это процесс усвоения балтами черт славянской культуры, языка, традиций; слияние балтов со славянами.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1435" y="3233308"/>
            <a:ext cx="7645861" cy="3539430"/>
          </a:xfrm>
          <a:prstGeom prst="rect">
            <a:avLst/>
          </a:prstGeom>
          <a:blipFill dpi="0" rotWithShape="1">
            <a:blip r:embed="rId4">
              <a:alphaModFix amt="20000"/>
              <a:duotone>
                <a:schemeClr val="accent2">
                  <a:tint val="30000"/>
                  <a:satMod val="175000"/>
                </a:schemeClr>
                <a:schemeClr val="accent2">
                  <a:shade val="50000"/>
                  <a:satMod val="115000"/>
                </a:schemeClr>
              </a:duotone>
            </a:blip>
            <a:srcRect/>
            <a:tile tx="0" ty="0" sx="80000" sy="8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ПРИЧИНЫ: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Славяне находились на более высоком уровне развития, чем балты (хорошо развиты </a:t>
            </a: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земледелие </a:t>
            </a: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и ремесло; были </a:t>
            </a: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сильные </a:t>
            </a: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вожди и войско).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У славян и балтов были близкими образ жизни и язык.</a:t>
            </a:r>
          </a:p>
        </p:txBody>
      </p:sp>
    </p:spTree>
    <p:extLst>
      <p:ext uri="{BB962C8B-B14F-4D97-AF65-F5344CB8AC3E}">
        <p14:creationId xmlns:p14="http://schemas.microsoft.com/office/powerpoint/2010/main" val="31050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647728" y="461342"/>
            <a:ext cx="459196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ea typeface="+mj-ea"/>
                <a:cs typeface="+mj-cs"/>
              </a:rPr>
              <a:t>Расселение </a:t>
            </a:r>
          </a:p>
          <a:p>
            <a:pPr algn="ctr"/>
            <a:r>
              <a:rPr lang="ru-RU" sz="660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ea typeface="+mj-ea"/>
                <a:cs typeface="+mj-cs"/>
              </a:rPr>
              <a:t>славян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2585000"/>
            <a:ext cx="5593308" cy="339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22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60" y="1196752"/>
            <a:ext cx="5320720" cy="5184576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75340" y="20350"/>
            <a:ext cx="8292661" cy="7780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Кривичи-</a:t>
            </a:r>
            <a:r>
              <a:rPr lang="ru-RU" b="1" dirty="0" err="1" smtClean="0">
                <a:latin typeface="Calibri" pitchFamily="34" charset="0"/>
              </a:rPr>
              <a:t>полочане</a:t>
            </a:r>
            <a:endParaRPr lang="be-BY" b="1" dirty="0">
              <a:latin typeface="Calibri" pitchFamily="34" charset="0"/>
            </a:endParaRPr>
          </a:p>
        </p:txBody>
      </p:sp>
      <p:sp>
        <p:nvSpPr>
          <p:cNvPr id="16" name="Объект 9"/>
          <p:cNvSpPr txBox="1">
            <a:spLocks/>
          </p:cNvSpPr>
          <p:nvPr/>
        </p:nvSpPr>
        <p:spPr>
          <a:xfrm>
            <a:off x="6816079" y="1052736"/>
            <a:ext cx="4976991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1500"/>
              </a:spcBef>
              <a:buFont typeface="Wingdings" pitchFamily="2" charset="2"/>
              <a:buChar char="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500"/>
              </a:spcBef>
              <a:buFont typeface="Century" pitchFamily="18" charset="0"/>
              <a:buChar char="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500"/>
              </a:spcBef>
              <a:buFont typeface="Wingdings" pitchFamily="2" charset="2"/>
              <a:buChar char="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457200" algn="l" defTabSz="914400" rtl="0" eaLnBrk="1" latinLnBrk="0" hangingPunct="1">
              <a:spcBef>
                <a:spcPts val="1500"/>
              </a:spcBef>
              <a:buFont typeface="Century" pitchFamily="18" charset="0"/>
              <a:buChar char="…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-457200" algn="l" defTabSz="914400" rtl="0" eaLnBrk="1" latinLnBrk="0" hangingPunct="1">
              <a:spcBef>
                <a:spcPts val="1500"/>
              </a:spcBef>
              <a:buFont typeface="Wingdings" pitchFamily="2" charset="2"/>
              <a:buChar char="Ï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Calibri" pitchFamily="34" charset="0"/>
              </a:rPr>
              <a:t>Все кривичи делились на 3 группы: смоленские, псковские и полоцкие</a:t>
            </a:r>
          </a:p>
          <a:p>
            <a:r>
              <a:rPr lang="ru-RU" sz="2800" b="1" dirty="0">
                <a:latin typeface="Calibri" pitchFamily="34" charset="0"/>
              </a:rPr>
              <a:t>Верховья Днепра и Западной Двины;</a:t>
            </a:r>
          </a:p>
          <a:p>
            <a:r>
              <a:rPr lang="ru-RU" sz="2800" b="1" dirty="0">
                <a:latin typeface="Calibri" pitchFamily="34" charset="0"/>
              </a:rPr>
              <a:t>Главный город - </a:t>
            </a:r>
            <a:r>
              <a:rPr lang="ru-RU" sz="2800" b="1" dirty="0" smtClean="0">
                <a:latin typeface="Calibri" pitchFamily="34" charset="0"/>
              </a:rPr>
              <a:t>Полоцк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3202123" y="1209368"/>
            <a:ext cx="3247838" cy="2374490"/>
          </a:xfrm>
          <a:custGeom>
            <a:avLst/>
            <a:gdLst>
              <a:gd name="connsiteX0" fmla="*/ 637374 w 3247838"/>
              <a:gd name="connsiteY0" fmla="*/ 147484 h 2374490"/>
              <a:gd name="connsiteX1" fmla="*/ 607877 w 3247838"/>
              <a:gd name="connsiteY1" fmla="*/ 796413 h 2374490"/>
              <a:gd name="connsiteX2" fmla="*/ 578380 w 3247838"/>
              <a:gd name="connsiteY2" fmla="*/ 884903 h 2374490"/>
              <a:gd name="connsiteX3" fmla="*/ 563632 w 3247838"/>
              <a:gd name="connsiteY3" fmla="*/ 929148 h 2374490"/>
              <a:gd name="connsiteX4" fmla="*/ 548883 w 3247838"/>
              <a:gd name="connsiteY4" fmla="*/ 1061884 h 2374490"/>
              <a:gd name="connsiteX5" fmla="*/ 475142 w 3247838"/>
              <a:gd name="connsiteY5" fmla="*/ 1150374 h 2374490"/>
              <a:gd name="connsiteX6" fmla="*/ 445645 w 3247838"/>
              <a:gd name="connsiteY6" fmla="*/ 1386348 h 2374490"/>
              <a:gd name="connsiteX7" fmla="*/ 430896 w 3247838"/>
              <a:gd name="connsiteY7" fmla="*/ 1430593 h 2374490"/>
              <a:gd name="connsiteX8" fmla="*/ 416148 w 3247838"/>
              <a:gd name="connsiteY8" fmla="*/ 1504335 h 2374490"/>
              <a:gd name="connsiteX9" fmla="*/ 386651 w 3247838"/>
              <a:gd name="connsiteY9" fmla="*/ 1592826 h 2374490"/>
              <a:gd name="connsiteX10" fmla="*/ 371903 w 3247838"/>
              <a:gd name="connsiteY10" fmla="*/ 1666567 h 2374490"/>
              <a:gd name="connsiteX11" fmla="*/ 268664 w 3247838"/>
              <a:gd name="connsiteY11" fmla="*/ 1784555 h 2374490"/>
              <a:gd name="connsiteX12" fmla="*/ 224419 w 3247838"/>
              <a:gd name="connsiteY12" fmla="*/ 1799303 h 2374490"/>
              <a:gd name="connsiteX13" fmla="*/ 180174 w 3247838"/>
              <a:gd name="connsiteY13" fmla="*/ 1828800 h 2374490"/>
              <a:gd name="connsiteX14" fmla="*/ 121180 w 3247838"/>
              <a:gd name="connsiteY14" fmla="*/ 1917290 h 2374490"/>
              <a:gd name="connsiteX15" fmla="*/ 106432 w 3247838"/>
              <a:gd name="connsiteY15" fmla="*/ 1961535 h 2374490"/>
              <a:gd name="connsiteX16" fmla="*/ 47438 w 3247838"/>
              <a:gd name="connsiteY16" fmla="*/ 1991032 h 2374490"/>
              <a:gd name="connsiteX17" fmla="*/ 3193 w 3247838"/>
              <a:gd name="connsiteY17" fmla="*/ 2005780 h 2374490"/>
              <a:gd name="connsiteX18" fmla="*/ 342406 w 3247838"/>
              <a:gd name="connsiteY18" fmla="*/ 1991032 h 2374490"/>
              <a:gd name="connsiteX19" fmla="*/ 416148 w 3247838"/>
              <a:gd name="connsiteY19" fmla="*/ 1976284 h 2374490"/>
              <a:gd name="connsiteX20" fmla="*/ 563632 w 3247838"/>
              <a:gd name="connsiteY20" fmla="*/ 1961535 h 2374490"/>
              <a:gd name="connsiteX21" fmla="*/ 666871 w 3247838"/>
              <a:gd name="connsiteY21" fmla="*/ 1946787 h 2374490"/>
              <a:gd name="connsiteX22" fmla="*/ 711116 w 3247838"/>
              <a:gd name="connsiteY22" fmla="*/ 1932038 h 2374490"/>
              <a:gd name="connsiteX23" fmla="*/ 829103 w 3247838"/>
              <a:gd name="connsiteY23" fmla="*/ 1902542 h 2374490"/>
              <a:gd name="connsiteX24" fmla="*/ 873348 w 3247838"/>
              <a:gd name="connsiteY24" fmla="*/ 1873045 h 2374490"/>
              <a:gd name="connsiteX25" fmla="*/ 991335 w 3247838"/>
              <a:gd name="connsiteY25" fmla="*/ 1828800 h 2374490"/>
              <a:gd name="connsiteX26" fmla="*/ 1345296 w 3247838"/>
              <a:gd name="connsiteY26" fmla="*/ 1843548 h 2374490"/>
              <a:gd name="connsiteX27" fmla="*/ 1389542 w 3247838"/>
              <a:gd name="connsiteY27" fmla="*/ 1858297 h 2374490"/>
              <a:gd name="connsiteX28" fmla="*/ 1492780 w 3247838"/>
              <a:gd name="connsiteY28" fmla="*/ 1887793 h 2374490"/>
              <a:gd name="connsiteX29" fmla="*/ 1625516 w 3247838"/>
              <a:gd name="connsiteY29" fmla="*/ 1961535 h 2374490"/>
              <a:gd name="connsiteX30" fmla="*/ 1669761 w 3247838"/>
              <a:gd name="connsiteY30" fmla="*/ 1976284 h 2374490"/>
              <a:gd name="connsiteX31" fmla="*/ 1743503 w 3247838"/>
              <a:gd name="connsiteY31" fmla="*/ 2094271 h 2374490"/>
              <a:gd name="connsiteX32" fmla="*/ 1787748 w 3247838"/>
              <a:gd name="connsiteY32" fmla="*/ 2109019 h 2374490"/>
              <a:gd name="connsiteX33" fmla="*/ 1831993 w 3247838"/>
              <a:gd name="connsiteY33" fmla="*/ 2138516 h 2374490"/>
              <a:gd name="connsiteX34" fmla="*/ 1876238 w 3247838"/>
              <a:gd name="connsiteY34" fmla="*/ 2153264 h 2374490"/>
              <a:gd name="connsiteX35" fmla="*/ 1920483 w 3247838"/>
              <a:gd name="connsiteY35" fmla="*/ 2197509 h 2374490"/>
              <a:gd name="connsiteX36" fmla="*/ 1935232 w 3247838"/>
              <a:gd name="connsiteY36" fmla="*/ 2286000 h 2374490"/>
              <a:gd name="connsiteX37" fmla="*/ 1949980 w 3247838"/>
              <a:gd name="connsiteY37" fmla="*/ 2330245 h 2374490"/>
              <a:gd name="connsiteX38" fmla="*/ 2053219 w 3247838"/>
              <a:gd name="connsiteY38" fmla="*/ 2359742 h 2374490"/>
              <a:gd name="connsiteX39" fmla="*/ 2318690 w 3247838"/>
              <a:gd name="connsiteY39" fmla="*/ 2374490 h 2374490"/>
              <a:gd name="connsiteX40" fmla="*/ 2421929 w 3247838"/>
              <a:gd name="connsiteY40" fmla="*/ 2359742 h 2374490"/>
              <a:gd name="connsiteX41" fmla="*/ 2466174 w 3247838"/>
              <a:gd name="connsiteY41" fmla="*/ 2330245 h 2374490"/>
              <a:gd name="connsiteX42" fmla="*/ 2554664 w 3247838"/>
              <a:gd name="connsiteY42" fmla="*/ 2300748 h 2374490"/>
              <a:gd name="connsiteX43" fmla="*/ 2687400 w 3247838"/>
              <a:gd name="connsiteY43" fmla="*/ 2256503 h 2374490"/>
              <a:gd name="connsiteX44" fmla="*/ 2731645 w 3247838"/>
              <a:gd name="connsiteY44" fmla="*/ 2241755 h 2374490"/>
              <a:gd name="connsiteX45" fmla="*/ 2775890 w 3247838"/>
              <a:gd name="connsiteY45" fmla="*/ 2227006 h 2374490"/>
              <a:gd name="connsiteX46" fmla="*/ 3233090 w 3247838"/>
              <a:gd name="connsiteY46" fmla="*/ 2197509 h 2374490"/>
              <a:gd name="connsiteX47" fmla="*/ 3247838 w 3247838"/>
              <a:gd name="connsiteY47" fmla="*/ 2123767 h 2374490"/>
              <a:gd name="connsiteX48" fmla="*/ 3233090 w 3247838"/>
              <a:gd name="connsiteY48" fmla="*/ 1976284 h 2374490"/>
              <a:gd name="connsiteX49" fmla="*/ 3188845 w 3247838"/>
              <a:gd name="connsiteY49" fmla="*/ 1887793 h 2374490"/>
              <a:gd name="connsiteX50" fmla="*/ 3144600 w 3247838"/>
              <a:gd name="connsiteY50" fmla="*/ 1843548 h 2374490"/>
              <a:gd name="connsiteX51" fmla="*/ 3100354 w 3247838"/>
              <a:gd name="connsiteY51" fmla="*/ 1784555 h 2374490"/>
              <a:gd name="connsiteX52" fmla="*/ 3070858 w 3247838"/>
              <a:gd name="connsiteY52" fmla="*/ 1740309 h 2374490"/>
              <a:gd name="connsiteX53" fmla="*/ 3026612 w 3247838"/>
              <a:gd name="connsiteY53" fmla="*/ 1696064 h 2374490"/>
              <a:gd name="connsiteX54" fmla="*/ 2967619 w 3247838"/>
              <a:gd name="connsiteY54" fmla="*/ 1607574 h 2374490"/>
              <a:gd name="connsiteX55" fmla="*/ 2908625 w 3247838"/>
              <a:gd name="connsiteY55" fmla="*/ 1445342 h 2374490"/>
              <a:gd name="connsiteX56" fmla="*/ 2864380 w 3247838"/>
              <a:gd name="connsiteY56" fmla="*/ 1297858 h 2374490"/>
              <a:gd name="connsiteX57" fmla="*/ 2849632 w 3247838"/>
              <a:gd name="connsiteY57" fmla="*/ 1179871 h 2374490"/>
              <a:gd name="connsiteX58" fmla="*/ 2879129 w 3247838"/>
              <a:gd name="connsiteY58" fmla="*/ 1091380 h 2374490"/>
              <a:gd name="connsiteX59" fmla="*/ 2805387 w 3247838"/>
              <a:gd name="connsiteY59" fmla="*/ 988142 h 2374490"/>
              <a:gd name="connsiteX60" fmla="*/ 2761142 w 3247838"/>
              <a:gd name="connsiteY60" fmla="*/ 619432 h 2374490"/>
              <a:gd name="connsiteX61" fmla="*/ 2746393 w 3247838"/>
              <a:gd name="connsiteY61" fmla="*/ 575187 h 2374490"/>
              <a:gd name="connsiteX62" fmla="*/ 2657903 w 3247838"/>
              <a:gd name="connsiteY62" fmla="*/ 530942 h 2374490"/>
              <a:gd name="connsiteX63" fmla="*/ 2613658 w 3247838"/>
              <a:gd name="connsiteY63" fmla="*/ 501445 h 2374490"/>
              <a:gd name="connsiteX64" fmla="*/ 2569412 w 3247838"/>
              <a:gd name="connsiteY64" fmla="*/ 457200 h 2374490"/>
              <a:gd name="connsiteX65" fmla="*/ 2525167 w 3247838"/>
              <a:gd name="connsiteY65" fmla="*/ 442451 h 2374490"/>
              <a:gd name="connsiteX66" fmla="*/ 2480922 w 3247838"/>
              <a:gd name="connsiteY66" fmla="*/ 412955 h 2374490"/>
              <a:gd name="connsiteX67" fmla="*/ 2421929 w 3247838"/>
              <a:gd name="connsiteY67" fmla="*/ 368709 h 2374490"/>
              <a:gd name="connsiteX68" fmla="*/ 2274445 w 3247838"/>
              <a:gd name="connsiteY68" fmla="*/ 353961 h 2374490"/>
              <a:gd name="connsiteX69" fmla="*/ 2185954 w 3247838"/>
              <a:gd name="connsiteY69" fmla="*/ 324464 h 2374490"/>
              <a:gd name="connsiteX70" fmla="*/ 2141709 w 3247838"/>
              <a:gd name="connsiteY70" fmla="*/ 309716 h 2374490"/>
              <a:gd name="connsiteX71" fmla="*/ 2038471 w 3247838"/>
              <a:gd name="connsiteY71" fmla="*/ 294967 h 2374490"/>
              <a:gd name="connsiteX72" fmla="*/ 1994225 w 3247838"/>
              <a:gd name="connsiteY72" fmla="*/ 280219 h 2374490"/>
              <a:gd name="connsiteX73" fmla="*/ 1949980 w 3247838"/>
              <a:gd name="connsiteY73" fmla="*/ 235974 h 2374490"/>
              <a:gd name="connsiteX74" fmla="*/ 1905735 w 3247838"/>
              <a:gd name="connsiteY74" fmla="*/ 206477 h 2374490"/>
              <a:gd name="connsiteX75" fmla="*/ 1876238 w 3247838"/>
              <a:gd name="connsiteY75" fmla="*/ 162232 h 2374490"/>
              <a:gd name="connsiteX76" fmla="*/ 1581271 w 3247838"/>
              <a:gd name="connsiteY76" fmla="*/ 117987 h 2374490"/>
              <a:gd name="connsiteX77" fmla="*/ 1315800 w 3247838"/>
              <a:gd name="connsiteY77" fmla="*/ 88490 h 2374490"/>
              <a:gd name="connsiteX78" fmla="*/ 1227309 w 3247838"/>
              <a:gd name="connsiteY78" fmla="*/ 29497 h 2374490"/>
              <a:gd name="connsiteX79" fmla="*/ 1124071 w 3247838"/>
              <a:gd name="connsiteY79" fmla="*/ 0 h 2374490"/>
              <a:gd name="connsiteX80" fmla="*/ 991335 w 3247838"/>
              <a:gd name="connsiteY80" fmla="*/ 14748 h 2374490"/>
              <a:gd name="connsiteX81" fmla="*/ 947090 w 3247838"/>
              <a:gd name="connsiteY81" fmla="*/ 44245 h 2374490"/>
              <a:gd name="connsiteX82" fmla="*/ 799606 w 3247838"/>
              <a:gd name="connsiteY82" fmla="*/ 88490 h 2374490"/>
              <a:gd name="connsiteX83" fmla="*/ 755361 w 3247838"/>
              <a:gd name="connsiteY83" fmla="*/ 103238 h 2374490"/>
              <a:gd name="connsiteX84" fmla="*/ 711116 w 3247838"/>
              <a:gd name="connsiteY84" fmla="*/ 132735 h 2374490"/>
              <a:gd name="connsiteX85" fmla="*/ 652122 w 3247838"/>
              <a:gd name="connsiteY85" fmla="*/ 221226 h 237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247838" h="2374490">
                <a:moveTo>
                  <a:pt x="637374" y="147484"/>
                </a:moveTo>
                <a:cubicBezTo>
                  <a:pt x="636735" y="164098"/>
                  <a:pt x="617584" y="718758"/>
                  <a:pt x="607877" y="796413"/>
                </a:cubicBezTo>
                <a:cubicBezTo>
                  <a:pt x="604020" y="827265"/>
                  <a:pt x="588212" y="855406"/>
                  <a:pt x="578380" y="884903"/>
                </a:cubicBezTo>
                <a:lnTo>
                  <a:pt x="563632" y="929148"/>
                </a:lnTo>
                <a:cubicBezTo>
                  <a:pt x="558716" y="973393"/>
                  <a:pt x="559680" y="1018696"/>
                  <a:pt x="548883" y="1061884"/>
                </a:cubicBezTo>
                <a:cubicBezTo>
                  <a:pt x="542038" y="1089263"/>
                  <a:pt x="491653" y="1133863"/>
                  <a:pt x="475142" y="1150374"/>
                </a:cubicBezTo>
                <a:cubicBezTo>
                  <a:pt x="436256" y="1267026"/>
                  <a:pt x="477527" y="1131297"/>
                  <a:pt x="445645" y="1386348"/>
                </a:cubicBezTo>
                <a:cubicBezTo>
                  <a:pt x="443717" y="1401774"/>
                  <a:pt x="434667" y="1415511"/>
                  <a:pt x="430896" y="1430593"/>
                </a:cubicBezTo>
                <a:cubicBezTo>
                  <a:pt x="424816" y="1454912"/>
                  <a:pt x="422744" y="1480151"/>
                  <a:pt x="416148" y="1504335"/>
                </a:cubicBezTo>
                <a:cubicBezTo>
                  <a:pt x="407967" y="1534332"/>
                  <a:pt x="392749" y="1562337"/>
                  <a:pt x="386651" y="1592826"/>
                </a:cubicBezTo>
                <a:cubicBezTo>
                  <a:pt x="381735" y="1617406"/>
                  <a:pt x="383113" y="1644146"/>
                  <a:pt x="371903" y="1666567"/>
                </a:cubicBezTo>
                <a:cubicBezTo>
                  <a:pt x="365487" y="1679399"/>
                  <a:pt x="291697" y="1769200"/>
                  <a:pt x="268664" y="1784555"/>
                </a:cubicBezTo>
                <a:cubicBezTo>
                  <a:pt x="255729" y="1793178"/>
                  <a:pt x="239167" y="1794387"/>
                  <a:pt x="224419" y="1799303"/>
                </a:cubicBezTo>
                <a:cubicBezTo>
                  <a:pt x="209671" y="1809135"/>
                  <a:pt x="191846" y="1815460"/>
                  <a:pt x="180174" y="1828800"/>
                </a:cubicBezTo>
                <a:cubicBezTo>
                  <a:pt x="156829" y="1855479"/>
                  <a:pt x="121180" y="1917290"/>
                  <a:pt x="121180" y="1917290"/>
                </a:cubicBezTo>
                <a:cubicBezTo>
                  <a:pt x="116264" y="1932038"/>
                  <a:pt x="117425" y="1950542"/>
                  <a:pt x="106432" y="1961535"/>
                </a:cubicBezTo>
                <a:cubicBezTo>
                  <a:pt x="90886" y="1977081"/>
                  <a:pt x="67646" y="1982371"/>
                  <a:pt x="47438" y="1991032"/>
                </a:cubicBezTo>
                <a:cubicBezTo>
                  <a:pt x="33149" y="1997156"/>
                  <a:pt x="-12353" y="2005780"/>
                  <a:pt x="3193" y="2005780"/>
                </a:cubicBezTo>
                <a:cubicBezTo>
                  <a:pt x="116371" y="2005780"/>
                  <a:pt x="229335" y="1995948"/>
                  <a:pt x="342406" y="1991032"/>
                </a:cubicBezTo>
                <a:cubicBezTo>
                  <a:pt x="366987" y="1986116"/>
                  <a:pt x="391300" y="1979597"/>
                  <a:pt x="416148" y="1976284"/>
                </a:cubicBezTo>
                <a:cubicBezTo>
                  <a:pt x="465121" y="1969754"/>
                  <a:pt x="514564" y="1967308"/>
                  <a:pt x="563632" y="1961535"/>
                </a:cubicBezTo>
                <a:cubicBezTo>
                  <a:pt x="598156" y="1957473"/>
                  <a:pt x="632458" y="1951703"/>
                  <a:pt x="666871" y="1946787"/>
                </a:cubicBezTo>
                <a:cubicBezTo>
                  <a:pt x="681619" y="1941871"/>
                  <a:pt x="696034" y="1935809"/>
                  <a:pt x="711116" y="1932038"/>
                </a:cubicBezTo>
                <a:lnTo>
                  <a:pt x="829103" y="1902542"/>
                </a:lnTo>
                <a:cubicBezTo>
                  <a:pt x="843851" y="1892710"/>
                  <a:pt x="857494" y="1880972"/>
                  <a:pt x="873348" y="1873045"/>
                </a:cubicBezTo>
                <a:cubicBezTo>
                  <a:pt x="908621" y="1855408"/>
                  <a:pt x="953040" y="1841565"/>
                  <a:pt x="991335" y="1828800"/>
                </a:cubicBezTo>
                <a:cubicBezTo>
                  <a:pt x="1109322" y="1833716"/>
                  <a:pt x="1227529" y="1834824"/>
                  <a:pt x="1345296" y="1843548"/>
                </a:cubicBezTo>
                <a:cubicBezTo>
                  <a:pt x="1360800" y="1844696"/>
                  <a:pt x="1374594" y="1854026"/>
                  <a:pt x="1389542" y="1858297"/>
                </a:cubicBezTo>
                <a:cubicBezTo>
                  <a:pt x="1519192" y="1895340"/>
                  <a:pt x="1386681" y="1852427"/>
                  <a:pt x="1492780" y="1887793"/>
                </a:cubicBezTo>
                <a:cubicBezTo>
                  <a:pt x="1559011" y="1954024"/>
                  <a:pt x="1517237" y="1925442"/>
                  <a:pt x="1625516" y="1961535"/>
                </a:cubicBezTo>
                <a:lnTo>
                  <a:pt x="1669761" y="1976284"/>
                </a:lnTo>
                <a:cubicBezTo>
                  <a:pt x="1688233" y="2013228"/>
                  <a:pt x="1710684" y="2066921"/>
                  <a:pt x="1743503" y="2094271"/>
                </a:cubicBezTo>
                <a:cubicBezTo>
                  <a:pt x="1755446" y="2104223"/>
                  <a:pt x="1773000" y="2104103"/>
                  <a:pt x="1787748" y="2109019"/>
                </a:cubicBezTo>
                <a:cubicBezTo>
                  <a:pt x="1802496" y="2118851"/>
                  <a:pt x="1816139" y="2130589"/>
                  <a:pt x="1831993" y="2138516"/>
                </a:cubicBezTo>
                <a:cubicBezTo>
                  <a:pt x="1845898" y="2145468"/>
                  <a:pt x="1863303" y="2144641"/>
                  <a:pt x="1876238" y="2153264"/>
                </a:cubicBezTo>
                <a:cubicBezTo>
                  <a:pt x="1893592" y="2164833"/>
                  <a:pt x="1905735" y="2182761"/>
                  <a:pt x="1920483" y="2197509"/>
                </a:cubicBezTo>
                <a:cubicBezTo>
                  <a:pt x="1925399" y="2227006"/>
                  <a:pt x="1928745" y="2256808"/>
                  <a:pt x="1935232" y="2286000"/>
                </a:cubicBezTo>
                <a:cubicBezTo>
                  <a:pt x="1938604" y="2301176"/>
                  <a:pt x="1938987" y="2319252"/>
                  <a:pt x="1949980" y="2330245"/>
                </a:cubicBezTo>
                <a:cubicBezTo>
                  <a:pt x="1956963" y="2337228"/>
                  <a:pt x="2052800" y="2359704"/>
                  <a:pt x="2053219" y="2359742"/>
                </a:cubicBezTo>
                <a:cubicBezTo>
                  <a:pt x="2141482" y="2367766"/>
                  <a:pt x="2230200" y="2369574"/>
                  <a:pt x="2318690" y="2374490"/>
                </a:cubicBezTo>
                <a:cubicBezTo>
                  <a:pt x="2353103" y="2369574"/>
                  <a:pt x="2388633" y="2369731"/>
                  <a:pt x="2421929" y="2359742"/>
                </a:cubicBezTo>
                <a:cubicBezTo>
                  <a:pt x="2438907" y="2354649"/>
                  <a:pt x="2449976" y="2337444"/>
                  <a:pt x="2466174" y="2330245"/>
                </a:cubicBezTo>
                <a:cubicBezTo>
                  <a:pt x="2494586" y="2317617"/>
                  <a:pt x="2525167" y="2310580"/>
                  <a:pt x="2554664" y="2300748"/>
                </a:cubicBezTo>
                <a:lnTo>
                  <a:pt x="2687400" y="2256503"/>
                </a:lnTo>
                <a:lnTo>
                  <a:pt x="2731645" y="2241755"/>
                </a:lnTo>
                <a:cubicBezTo>
                  <a:pt x="2746393" y="2236839"/>
                  <a:pt x="2760464" y="2228934"/>
                  <a:pt x="2775890" y="2227006"/>
                </a:cubicBezTo>
                <a:cubicBezTo>
                  <a:pt x="3006181" y="2198220"/>
                  <a:pt x="2854279" y="2213980"/>
                  <a:pt x="3233090" y="2197509"/>
                </a:cubicBezTo>
                <a:cubicBezTo>
                  <a:pt x="3238006" y="2172928"/>
                  <a:pt x="3247838" y="2148834"/>
                  <a:pt x="3247838" y="2123767"/>
                </a:cubicBezTo>
                <a:cubicBezTo>
                  <a:pt x="3247838" y="2074361"/>
                  <a:pt x="3240602" y="2025116"/>
                  <a:pt x="3233090" y="1976284"/>
                </a:cubicBezTo>
                <a:cubicBezTo>
                  <a:pt x="3228070" y="1943651"/>
                  <a:pt x="3209484" y="1912560"/>
                  <a:pt x="3188845" y="1887793"/>
                </a:cubicBezTo>
                <a:cubicBezTo>
                  <a:pt x="3175492" y="1871770"/>
                  <a:pt x="3158174" y="1859384"/>
                  <a:pt x="3144600" y="1843548"/>
                </a:cubicBezTo>
                <a:cubicBezTo>
                  <a:pt x="3128603" y="1824885"/>
                  <a:pt x="3114641" y="1804557"/>
                  <a:pt x="3100354" y="1784555"/>
                </a:cubicBezTo>
                <a:cubicBezTo>
                  <a:pt x="3090051" y="1770131"/>
                  <a:pt x="3082206" y="1753926"/>
                  <a:pt x="3070858" y="1740309"/>
                </a:cubicBezTo>
                <a:cubicBezTo>
                  <a:pt x="3057505" y="1724286"/>
                  <a:pt x="3039417" y="1712528"/>
                  <a:pt x="3026612" y="1696064"/>
                </a:cubicBezTo>
                <a:cubicBezTo>
                  <a:pt x="3004847" y="1668081"/>
                  <a:pt x="2967619" y="1607574"/>
                  <a:pt x="2967619" y="1607574"/>
                </a:cubicBezTo>
                <a:cubicBezTo>
                  <a:pt x="2933823" y="1472391"/>
                  <a:pt x="2960609" y="1523318"/>
                  <a:pt x="2908625" y="1445342"/>
                </a:cubicBezTo>
                <a:cubicBezTo>
                  <a:pt x="2872719" y="1337622"/>
                  <a:pt x="2886670" y="1387015"/>
                  <a:pt x="2864380" y="1297858"/>
                </a:cubicBezTo>
                <a:cubicBezTo>
                  <a:pt x="2859464" y="1258529"/>
                  <a:pt x="2846808" y="1219405"/>
                  <a:pt x="2849632" y="1179871"/>
                </a:cubicBezTo>
                <a:cubicBezTo>
                  <a:pt x="2851847" y="1148857"/>
                  <a:pt x="2879129" y="1091380"/>
                  <a:pt x="2879129" y="1091380"/>
                </a:cubicBezTo>
                <a:cubicBezTo>
                  <a:pt x="2844716" y="988142"/>
                  <a:pt x="2879129" y="1012722"/>
                  <a:pt x="2805387" y="988142"/>
                </a:cubicBezTo>
                <a:cubicBezTo>
                  <a:pt x="2713635" y="850515"/>
                  <a:pt x="2790128" y="981753"/>
                  <a:pt x="2761142" y="619432"/>
                </a:cubicBezTo>
                <a:cubicBezTo>
                  <a:pt x="2759902" y="603935"/>
                  <a:pt x="2756105" y="587326"/>
                  <a:pt x="2746393" y="575187"/>
                </a:cubicBezTo>
                <a:cubicBezTo>
                  <a:pt x="2725599" y="549195"/>
                  <a:pt x="2687051" y="540658"/>
                  <a:pt x="2657903" y="530942"/>
                </a:cubicBezTo>
                <a:cubicBezTo>
                  <a:pt x="2643155" y="521110"/>
                  <a:pt x="2627275" y="512792"/>
                  <a:pt x="2613658" y="501445"/>
                </a:cubicBezTo>
                <a:cubicBezTo>
                  <a:pt x="2597635" y="488092"/>
                  <a:pt x="2586767" y="468770"/>
                  <a:pt x="2569412" y="457200"/>
                </a:cubicBezTo>
                <a:cubicBezTo>
                  <a:pt x="2556477" y="448577"/>
                  <a:pt x="2539072" y="449403"/>
                  <a:pt x="2525167" y="442451"/>
                </a:cubicBezTo>
                <a:cubicBezTo>
                  <a:pt x="2509313" y="434524"/>
                  <a:pt x="2495346" y="423258"/>
                  <a:pt x="2480922" y="412955"/>
                </a:cubicBezTo>
                <a:cubicBezTo>
                  <a:pt x="2460920" y="398668"/>
                  <a:pt x="2445564" y="375462"/>
                  <a:pt x="2421929" y="368709"/>
                </a:cubicBezTo>
                <a:cubicBezTo>
                  <a:pt x="2374423" y="355136"/>
                  <a:pt x="2323606" y="358877"/>
                  <a:pt x="2274445" y="353961"/>
                </a:cubicBezTo>
                <a:lnTo>
                  <a:pt x="2185954" y="324464"/>
                </a:lnTo>
                <a:cubicBezTo>
                  <a:pt x="2171206" y="319548"/>
                  <a:pt x="2157099" y="311915"/>
                  <a:pt x="2141709" y="309716"/>
                </a:cubicBezTo>
                <a:lnTo>
                  <a:pt x="2038471" y="294967"/>
                </a:lnTo>
                <a:cubicBezTo>
                  <a:pt x="2023722" y="290051"/>
                  <a:pt x="2007160" y="288842"/>
                  <a:pt x="1994225" y="280219"/>
                </a:cubicBezTo>
                <a:cubicBezTo>
                  <a:pt x="1976871" y="268650"/>
                  <a:pt x="1966003" y="249327"/>
                  <a:pt x="1949980" y="235974"/>
                </a:cubicBezTo>
                <a:cubicBezTo>
                  <a:pt x="1936363" y="224626"/>
                  <a:pt x="1920483" y="216309"/>
                  <a:pt x="1905735" y="206477"/>
                </a:cubicBezTo>
                <a:cubicBezTo>
                  <a:pt x="1895903" y="191729"/>
                  <a:pt x="1891269" y="171626"/>
                  <a:pt x="1876238" y="162232"/>
                </a:cubicBezTo>
                <a:cubicBezTo>
                  <a:pt x="1802993" y="116454"/>
                  <a:pt x="1639658" y="122658"/>
                  <a:pt x="1581271" y="117987"/>
                </a:cubicBezTo>
                <a:cubicBezTo>
                  <a:pt x="1418594" y="104973"/>
                  <a:pt x="1450915" y="107792"/>
                  <a:pt x="1315800" y="88490"/>
                </a:cubicBezTo>
                <a:cubicBezTo>
                  <a:pt x="1286303" y="68826"/>
                  <a:pt x="1261701" y="38095"/>
                  <a:pt x="1227309" y="29497"/>
                </a:cubicBezTo>
                <a:cubicBezTo>
                  <a:pt x="1153234" y="10977"/>
                  <a:pt x="1187545" y="21158"/>
                  <a:pt x="1124071" y="0"/>
                </a:cubicBezTo>
                <a:cubicBezTo>
                  <a:pt x="1079826" y="4916"/>
                  <a:pt x="1034523" y="3951"/>
                  <a:pt x="991335" y="14748"/>
                </a:cubicBezTo>
                <a:cubicBezTo>
                  <a:pt x="974139" y="19047"/>
                  <a:pt x="963288" y="37046"/>
                  <a:pt x="947090" y="44245"/>
                </a:cubicBezTo>
                <a:cubicBezTo>
                  <a:pt x="884000" y="72285"/>
                  <a:pt x="859669" y="71330"/>
                  <a:pt x="799606" y="88490"/>
                </a:cubicBezTo>
                <a:cubicBezTo>
                  <a:pt x="784658" y="92761"/>
                  <a:pt x="770109" y="98322"/>
                  <a:pt x="755361" y="103238"/>
                </a:cubicBezTo>
                <a:cubicBezTo>
                  <a:pt x="740613" y="113070"/>
                  <a:pt x="720510" y="117704"/>
                  <a:pt x="711116" y="132735"/>
                </a:cubicBezTo>
                <a:cubicBezTo>
                  <a:pt x="649980" y="230554"/>
                  <a:pt x="721734" y="221226"/>
                  <a:pt x="652122" y="221226"/>
                </a:cubicBezTo>
              </a:path>
            </a:pathLst>
          </a:custGeom>
          <a:solidFill>
            <a:schemeClr val="bg2">
              <a:lumMod val="20000"/>
              <a:lumOff val="80000"/>
              <a:alpha val="23000"/>
            </a:schemeClr>
          </a:solidFill>
          <a:ln w="76200">
            <a:solidFill>
              <a:srgbClr val="FF0000"/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7" name="Прямоугольник 16"/>
          <p:cNvSpPr/>
          <p:nvPr/>
        </p:nvSpPr>
        <p:spPr>
          <a:xfrm>
            <a:off x="4727849" y="1568554"/>
            <a:ext cx="17956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>
                <a:ln w="5080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Полоцк </a:t>
            </a:r>
          </a:p>
        </p:txBody>
      </p:sp>
      <p:sp>
        <p:nvSpPr>
          <p:cNvPr id="20" name="Блок-схема: узел 19"/>
          <p:cNvSpPr/>
          <p:nvPr/>
        </p:nvSpPr>
        <p:spPr>
          <a:xfrm>
            <a:off x="4943872" y="2153329"/>
            <a:ext cx="144016" cy="12164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67072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 build="p"/>
      <p:bldP spid="19" grpId="0" animBg="1"/>
      <p:bldP spid="17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75340" y="20350"/>
            <a:ext cx="8292661" cy="7780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Кривичи-</a:t>
            </a:r>
            <a:r>
              <a:rPr lang="ru-RU" b="1" dirty="0" err="1" smtClean="0">
                <a:latin typeface="Calibri" pitchFamily="34" charset="0"/>
              </a:rPr>
              <a:t>полочане</a:t>
            </a:r>
            <a:endParaRPr lang="be-BY" b="1" dirty="0">
              <a:latin typeface="Calibri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096000" y="1124745"/>
            <a:ext cx="5334000" cy="5733255"/>
          </a:xfrm>
          <a:solidFill>
            <a:schemeClr val="bg1">
              <a:alpha val="28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Происхождение названия:</a:t>
            </a:r>
          </a:p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От особенностей местности (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кривая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неровная);</a:t>
            </a:r>
          </a:p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От имени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старейшины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Кривы (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Кривейты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);</a:t>
            </a:r>
          </a:p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От слова «кровные», т.е. родные по крови.</a:t>
            </a:r>
            <a:endParaRPr lang="be-B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Объект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0" y="1124745"/>
            <a:ext cx="531396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16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75340" y="20350"/>
            <a:ext cx="8292661" cy="7780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Кривичи-</a:t>
            </a:r>
            <a:r>
              <a:rPr lang="ru-RU" b="1" dirty="0" err="1" smtClean="0">
                <a:latin typeface="Calibri" pitchFamily="34" charset="0"/>
              </a:rPr>
              <a:t>полочане</a:t>
            </a:r>
            <a:endParaRPr lang="be-BY" b="1" dirty="0">
              <a:latin typeface="Calibri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76" y="1052736"/>
            <a:ext cx="3448505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168008" y="980728"/>
            <a:ext cx="432048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Особенности: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Женщины носили височные кольца, похожие на браслеты.</a:t>
            </a:r>
            <a:endParaRPr lang="be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Дерево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775</Words>
  <Application>Microsoft Office PowerPoint</Application>
  <PresentationFormat>Широкоэкранный</PresentationFormat>
  <Paragraphs>75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Bookman Old Style</vt:lpstr>
      <vt:lpstr>Calibri</vt:lpstr>
      <vt:lpstr>Calibri Light</vt:lpstr>
      <vt:lpstr>Cambria</vt:lpstr>
      <vt:lpstr>Century Gothic</vt:lpstr>
      <vt:lpstr>Times New Roman</vt:lpstr>
      <vt:lpstr>Wingdings</vt:lpstr>
      <vt:lpstr>Тема Office</vt:lpstr>
      <vt:lpstr>Дерево</vt:lpstr>
      <vt:lpstr>БИЛЕТ 2.</vt:lpstr>
      <vt:lpstr>Презентация PowerPoint</vt:lpstr>
      <vt:lpstr>ПРАРОДИНА – это та территория, которую первоначально населял тот или иной народ</vt:lpstr>
      <vt:lpstr>Пути заселения славянами территории Беларуси</vt:lpstr>
      <vt:lpstr>Славянизация балтов</vt:lpstr>
      <vt:lpstr>Презентация PowerPoint</vt:lpstr>
      <vt:lpstr>Кривичи-полочане</vt:lpstr>
      <vt:lpstr>Кривичи-полочане</vt:lpstr>
      <vt:lpstr>Кривичи-полочане</vt:lpstr>
      <vt:lpstr>дреговичи</vt:lpstr>
      <vt:lpstr>дреговичи</vt:lpstr>
      <vt:lpstr>дреговичи</vt:lpstr>
      <vt:lpstr>радимичи</vt:lpstr>
      <vt:lpstr>радимичи</vt:lpstr>
      <vt:lpstr>радимичи</vt:lpstr>
      <vt:lpstr>Презентация PowerPoint</vt:lpstr>
      <vt:lpstr>Общественные отношения. Зарождение феодального уклада</vt:lpstr>
      <vt:lpstr>Общественные отношения. Зарождение феодального уклада</vt:lpstr>
      <vt:lpstr>Общественные отношения. Зарождение феодального уклада</vt:lpstr>
      <vt:lpstr>Общественные отношения. Зарождение феодального уклада</vt:lpstr>
      <vt:lpstr>Хозяйственные отношения и занятия населения белорусских земель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БИЛЕТ 2.</dc:title>
  <dc:creator>GALA</dc:creator>
  <cp:lastModifiedBy>Galina Sventuhovskaya</cp:lastModifiedBy>
  <cp:revision>23</cp:revision>
  <dcterms:created xsi:type="dcterms:W3CDTF">2014-05-17T23:34:05Z</dcterms:created>
  <dcterms:modified xsi:type="dcterms:W3CDTF">2019-10-03T21:01:09Z</dcterms:modified>
</cp:coreProperties>
</file>