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71" r:id="rId6"/>
    <p:sldId id="262" r:id="rId7"/>
    <p:sldId id="263" r:id="rId8"/>
    <p:sldId id="272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933056" y="714545"/>
            <a:ext cx="4392488" cy="146645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Известный китайский художник, каллиграф                         и мастер резьбы по камню. Знаменит своими образцовыми произведениями в жанрах                      «цветы-птицы» и «травы-насекомые»,               признанный мастер изображения креветок.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2673" y="2162473"/>
            <a:ext cx="4311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Ци Байши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5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060">
            <a:off x="5205047" y="3367737"/>
            <a:ext cx="2885381" cy="240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505">
            <a:off x="5048555" y="1052845"/>
            <a:ext cx="3198366" cy="213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1599" y="1628800"/>
            <a:ext cx="41044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Наблюдательность позволяет Ци </a:t>
            </a:r>
            <a:r>
              <a:rPr lang="ru-RU" sz="2000" dirty="0" smtClean="0">
                <a:latin typeface="Bookman Old Style" panose="02050604050505020204" pitchFamily="18" charset="0"/>
              </a:rPr>
              <a:t>Байши </a:t>
            </a:r>
            <a:r>
              <a:rPr lang="ru-RU" sz="2000" dirty="0">
                <a:latin typeface="Bookman Old Style" panose="02050604050505020204" pitchFamily="18" charset="0"/>
              </a:rPr>
              <a:t>воспроизводить момент раскрытия лепестков пиона или венчика вьюнка, полет стрекозы, лопающийся на ветру гранат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  и </a:t>
            </a:r>
            <a:r>
              <a:rPr lang="ru-RU" sz="2000" dirty="0">
                <a:latin typeface="Bookman Old Style" panose="02050604050505020204" pitchFamily="18" charset="0"/>
              </a:rPr>
              <a:t>неторопливое течение реки, в которой медленно плывут рыбы, чуть шевеля плавниками, и перебирают тонкими лапками "Креветки</a:t>
            </a:r>
            <a:r>
              <a:rPr lang="ru-RU" sz="2000" dirty="0" smtClean="0">
                <a:latin typeface="Bookman Old Style" panose="02050604050505020204" pitchFamily="18" charset="0"/>
              </a:rPr>
              <a:t>".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864" y="1958383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Однако сам Ци Байши очень огорчался, что некоторые видят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в </a:t>
            </a:r>
            <a:r>
              <a:rPr lang="ru-RU" sz="2000" dirty="0">
                <a:latin typeface="Bookman Old Style" panose="02050604050505020204" pitchFamily="18" charset="0"/>
              </a:rPr>
              <a:t>нем только мастера изображения креветок. На одном из его свитков есть даже такая надпись: "Мне </a:t>
            </a:r>
            <a:r>
              <a:rPr lang="ru-RU" sz="2000" dirty="0" smtClean="0">
                <a:latin typeface="Bookman Old Style" panose="02050604050505020204" pitchFamily="18" charset="0"/>
              </a:rPr>
              <a:t> уже </a:t>
            </a:r>
            <a:r>
              <a:rPr lang="ru-RU" sz="2000" dirty="0">
                <a:latin typeface="Bookman Old Style" panose="02050604050505020204" pitchFamily="18" charset="0"/>
              </a:rPr>
              <a:t>78 лет, но я слышу часто, как люди говорят, что я умею </a:t>
            </a:r>
            <a:r>
              <a:rPr lang="ru-RU" sz="2000" dirty="0" smtClean="0">
                <a:latin typeface="Bookman Old Style" panose="02050604050505020204" pitchFamily="18" charset="0"/>
              </a:rPr>
              <a:t> рисовать </a:t>
            </a:r>
            <a:r>
              <a:rPr lang="ru-RU" sz="2000" dirty="0">
                <a:latin typeface="Bookman Old Style" panose="02050604050505020204" pitchFamily="18" charset="0"/>
              </a:rPr>
              <a:t>только креветок. Как это несправедливо!"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50" y="980728"/>
            <a:ext cx="1863389" cy="481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0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94967"/>
            <a:ext cx="7013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Кумиром Ци Байши был живший три века назад живописец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Сюй</a:t>
            </a:r>
            <a:r>
              <a:rPr lang="ru-RU" sz="2000" dirty="0" smtClean="0">
                <a:latin typeface="Bookman Old Style" panose="02050604050505020204" pitchFamily="18" charset="0"/>
              </a:rPr>
              <a:t> Вей. </a:t>
            </a:r>
            <a:r>
              <a:rPr lang="ru-RU" sz="2000" dirty="0">
                <a:latin typeface="Bookman Old Style" panose="02050604050505020204" pitchFamily="18" charset="0"/>
              </a:rPr>
              <a:t>В одном из своих стихотворений Ци Байши пишет: «О как я хотел бы родиться 300 лет назад, ведь тогда я мог бы растирать краски и готовить бумагу для Вечно Зелёного (псевдоним </a:t>
            </a:r>
            <a:r>
              <a:rPr lang="ru-RU" sz="2000" dirty="0" err="1">
                <a:latin typeface="Bookman Old Style" panose="02050604050505020204" pitchFamily="18" charset="0"/>
              </a:rPr>
              <a:t>Сюй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Вэя</a:t>
            </a:r>
            <a:r>
              <a:rPr lang="ru-RU" sz="2000" dirty="0" smtClean="0">
                <a:latin typeface="Bookman Old Style" panose="02050604050505020204" pitchFamily="18" charset="0"/>
              </a:rPr>
              <a:t>).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40581"/>
            <a:ext cx="2189273" cy="318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67713"/>
            <a:ext cx="3629433" cy="280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5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556792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В 28 лет стал учеником известного художника Ху Циньюаня и начал учиться китайской национальной живописи </a:t>
            </a:r>
            <a:r>
              <a:rPr lang="ru-RU" sz="2000" dirty="0" smtClean="0">
                <a:latin typeface="Bookman Old Style" panose="02050604050505020204" pitchFamily="18" charset="0"/>
              </a:rPr>
              <a:t>гохуа. </a:t>
            </a:r>
            <a:r>
              <a:rPr lang="ru-RU" sz="2000" dirty="0">
                <a:latin typeface="Bookman Old Style" panose="02050604050505020204" pitchFamily="18" charset="0"/>
              </a:rPr>
              <a:t>С </a:t>
            </a:r>
            <a:r>
              <a:rPr lang="ru-RU" sz="2000" dirty="0" smtClean="0">
                <a:latin typeface="Bookman Old Style" panose="02050604050505020204" pitchFamily="18" charset="0"/>
              </a:rPr>
              <a:t>1902 года                 </a:t>
            </a:r>
            <a:r>
              <a:rPr lang="ru-RU" sz="2000" dirty="0">
                <a:latin typeface="Bookman Old Style" panose="02050604050505020204" pitchFamily="18" charset="0"/>
              </a:rPr>
              <a:t>по 1909 год совершал </a:t>
            </a:r>
            <a:r>
              <a:rPr lang="ru-RU" sz="2000" dirty="0" smtClean="0">
                <a:latin typeface="Bookman Old Style" panose="02050604050505020204" pitchFamily="18" charset="0"/>
              </a:rPr>
              <a:t>тур поездки </a:t>
            </a:r>
            <a:r>
              <a:rPr lang="ru-RU" sz="2000" dirty="0">
                <a:latin typeface="Bookman Old Style" panose="02050604050505020204" pitchFamily="18" charset="0"/>
              </a:rPr>
              <a:t>по Китаю.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В </a:t>
            </a:r>
            <a:r>
              <a:rPr lang="ru-RU" sz="2000" dirty="0">
                <a:latin typeface="Bookman Old Style" panose="02050604050505020204" pitchFamily="18" charset="0"/>
              </a:rPr>
              <a:t>1917 году приехал в Пекин, где и остался жить, окончательно посвятив себя живописи. Несмотря на то, что Ци Байши так и не получил даже базового образования, в возрасте шестидесяти шести лет он был </a:t>
            </a:r>
            <a:r>
              <a:rPr lang="ru-RU" sz="2000" dirty="0" smtClean="0">
                <a:latin typeface="Bookman Old Style" panose="02050604050505020204" pitchFamily="18" charset="0"/>
              </a:rPr>
              <a:t>приглашён                    </a:t>
            </a:r>
            <a:r>
              <a:rPr lang="ru-RU" sz="2000" dirty="0" smtClean="0">
                <a:latin typeface="Bookman Old Style" panose="02050604050505020204" pitchFamily="18" charset="0"/>
              </a:rPr>
              <a:t>на </a:t>
            </a:r>
            <a:r>
              <a:rPr lang="ru-RU" sz="2000" dirty="0">
                <a:latin typeface="Bookman Old Style" panose="02050604050505020204" pitchFamily="18" charset="0"/>
              </a:rPr>
              <a:t>должность профессора кафедры </a:t>
            </a:r>
            <a:r>
              <a:rPr lang="ru-RU" sz="2000" dirty="0" smtClean="0">
                <a:latin typeface="Bookman Old Style" panose="02050604050505020204" pitchFamily="18" charset="0"/>
              </a:rPr>
              <a:t>живописи               </a:t>
            </a:r>
            <a:r>
              <a:rPr lang="ru-RU" sz="2000" dirty="0">
                <a:latin typeface="Bookman Old Style" panose="02050604050505020204" pitchFamily="18" charset="0"/>
              </a:rPr>
              <a:t>в </a:t>
            </a:r>
            <a:r>
              <a:rPr lang="ru-RU" sz="2000" dirty="0" smtClean="0">
                <a:latin typeface="Bookman Old Style" panose="02050604050505020204" pitchFamily="18" charset="0"/>
              </a:rPr>
              <a:t>Пекинский университет искусств.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595" y="1124744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В 1953 году он стал первым председателем Союза китайских художников, а Министерство культуры КНР присвоило ему титул «Великого художника китайского народа». В 1954 году был избран депутатом Всекитайского Собрания народных представителей.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  В  том  </a:t>
            </a:r>
            <a:r>
              <a:rPr lang="ru-RU" sz="2000" dirty="0">
                <a:latin typeface="Bookman Old Style" panose="02050604050505020204" pitchFamily="18" charset="0"/>
              </a:rPr>
              <a:t>же </a:t>
            </a:r>
            <a:r>
              <a:rPr lang="ru-RU" sz="2000" dirty="0" smtClean="0">
                <a:latin typeface="Bookman Old Style" panose="02050604050505020204" pitchFamily="18" charset="0"/>
              </a:rPr>
              <a:t> году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r="32812"/>
          <a:stretch/>
        </p:blipFill>
        <p:spPr>
          <a:xfrm>
            <a:off x="5724128" y="2708920"/>
            <a:ext cx="2481695" cy="298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85595" y="2922553"/>
            <a:ext cx="4638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стал </a:t>
            </a:r>
            <a:r>
              <a:rPr lang="ru-RU" sz="2000" dirty="0">
                <a:latin typeface="Bookman Old Style" panose="02050604050505020204" pitchFamily="18" charset="0"/>
              </a:rPr>
              <a:t>одним из авторов картины «Гимн миру», подаренной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коллек-тивом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китайских художников Всемирной ассамблее </a:t>
            </a:r>
            <a:r>
              <a:rPr lang="ru-RU" sz="2000" dirty="0" smtClean="0">
                <a:latin typeface="Bookman Old Style" panose="02050604050505020204" pitchFamily="18" charset="0"/>
              </a:rPr>
              <a:t>сторонни-ков </a:t>
            </a:r>
            <a:r>
              <a:rPr lang="ru-RU" sz="2000" dirty="0">
                <a:latin typeface="Bookman Old Style" panose="02050604050505020204" pitchFamily="18" charset="0"/>
              </a:rPr>
              <a:t>мира</a:t>
            </a:r>
            <a:r>
              <a:rPr lang="ru-RU" sz="2000" dirty="0" smtClean="0">
                <a:latin typeface="Bookman Old Style" panose="02050604050505020204" pitchFamily="18" charset="0"/>
              </a:rPr>
              <a:t>. В </a:t>
            </a:r>
            <a:r>
              <a:rPr lang="ru-RU" sz="2000" dirty="0">
                <a:latin typeface="Bookman Old Style" panose="02050604050505020204" pitchFamily="18" charset="0"/>
              </a:rPr>
              <a:t>1956 году был удостоен Международной премии Миру.</a:t>
            </a:r>
          </a:p>
        </p:txBody>
      </p:sp>
    </p:spTree>
    <p:extLst>
      <p:ext uri="{BB962C8B-B14F-4D97-AF65-F5344CB8AC3E}">
        <p14:creationId xmlns:p14="http://schemas.microsoft.com/office/powerpoint/2010/main" val="20506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31080">
            <a:off x="900473" y="1529218"/>
            <a:ext cx="44815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Ушёл </a:t>
            </a:r>
            <a:r>
              <a:rPr lang="ru-RU" sz="2000" dirty="0">
                <a:latin typeface="Bookman Old Style" panose="02050604050505020204" pitchFamily="18" charset="0"/>
              </a:rPr>
              <a:t>из жизни в </a:t>
            </a:r>
            <a:r>
              <a:rPr lang="ru-RU" sz="2000" dirty="0" smtClean="0">
                <a:latin typeface="Bookman Old Style" panose="02050604050505020204" pitchFamily="18" charset="0"/>
              </a:rPr>
              <a:t>Пекине                            16 </a:t>
            </a:r>
            <a:r>
              <a:rPr lang="ru-RU" sz="2000" dirty="0">
                <a:latin typeface="Bookman Old Style" panose="02050604050505020204" pitchFamily="18" charset="0"/>
              </a:rPr>
              <a:t>сентября 1957 года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97" y="1484784"/>
            <a:ext cx="3747211" cy="30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36510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«Если меня спросят — в чем красота рисунка.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Я отвечу – </a:t>
            </a:r>
            <a:r>
              <a:rPr lang="ru-RU" sz="2000" dirty="0">
                <a:latin typeface="Bookman Old Style" panose="02050604050505020204" pitchFamily="18" charset="0"/>
              </a:rPr>
              <a:t>чем тоньше, тем лучше. </a:t>
            </a:r>
            <a:r>
              <a:rPr lang="ru-RU" sz="2000" dirty="0" smtClean="0">
                <a:latin typeface="Bookman Old Style" panose="02050604050505020204" pitchFamily="18" charset="0"/>
              </a:rPr>
              <a:t>Откуда </a:t>
            </a:r>
            <a:r>
              <a:rPr lang="ru-RU" sz="2000" dirty="0">
                <a:latin typeface="Bookman Old Style" panose="02050604050505020204" pitchFamily="18" charset="0"/>
              </a:rPr>
              <a:t>эти стихи, я и сам не знаю». </a:t>
            </a:r>
            <a:r>
              <a:rPr lang="ru-RU" sz="2000" dirty="0" smtClean="0">
                <a:latin typeface="Bookman Old Style" panose="02050604050505020204" pitchFamily="18" charset="0"/>
              </a:rPr>
              <a:t>        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                                      		          Ци </a:t>
            </a:r>
            <a:r>
              <a:rPr lang="ru-RU" sz="2000" dirty="0">
                <a:latin typeface="Bookman Old Style" panose="02050604050505020204" pitchFamily="18" charset="0"/>
              </a:rPr>
              <a:t>Байши</a:t>
            </a:r>
          </a:p>
        </p:txBody>
      </p:sp>
    </p:spTree>
    <p:extLst>
      <p:ext uri="{BB962C8B-B14F-4D97-AF65-F5344CB8AC3E}">
        <p14:creationId xmlns:p14="http://schemas.microsoft.com/office/powerpoint/2010/main" val="26147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487360"/>
            <a:ext cx="65527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just"/>
            <a:r>
              <a:rPr lang="zh-CN" altLang="en-US" sz="80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" panose="02040604050505020304" pitchFamily="18" charset="0"/>
              </a:rPr>
              <a:t>感谢您的收听</a:t>
            </a:r>
            <a:endParaRPr lang="ru-RU" sz="80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4428" y="1950435"/>
            <a:ext cx="6306958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9600" b="1" dirty="0" smtClean="0">
                <a:latin typeface="Bookman Old Style" panose="02050604050505020204" pitchFamily="18" charset="0"/>
              </a:rPr>
              <a:t>Спасибо за внимание</a:t>
            </a:r>
            <a:endParaRPr lang="ru-RU" sz="9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0" y="1412776"/>
            <a:ext cx="2916670" cy="386563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1124744"/>
            <a:ext cx="4320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О </a:t>
            </a:r>
            <a:r>
              <a:rPr lang="ru-RU" sz="2000" dirty="0">
                <a:latin typeface="Bookman Old Style" panose="02050604050505020204" pitchFamily="18" charset="0"/>
              </a:rPr>
              <a:t>своих первых попытках живописания сам художник вспоминает </a:t>
            </a:r>
            <a:r>
              <a:rPr lang="ru-RU" sz="2000" dirty="0" smtClean="0">
                <a:latin typeface="Bookman Old Style" panose="02050604050505020204" pitchFamily="18" charset="0"/>
              </a:rPr>
              <a:t>так: </a:t>
            </a:r>
            <a:r>
              <a:rPr lang="ru-RU" sz="2000" dirty="0">
                <a:latin typeface="Bookman Old Style" panose="02050604050505020204" pitchFamily="18" charset="0"/>
              </a:rPr>
              <a:t>«Придя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из </a:t>
            </a:r>
            <a:r>
              <a:rPr lang="ru-RU" sz="2000" dirty="0">
                <a:latin typeface="Bookman Old Style" panose="02050604050505020204" pitchFamily="18" charset="0"/>
              </a:rPr>
              <a:t>школы, я хватал кисть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   и </a:t>
            </a:r>
            <a:r>
              <a:rPr lang="ru-RU" sz="2000" dirty="0">
                <a:latin typeface="Bookman Old Style" panose="02050604050505020204" pitchFamily="18" charset="0"/>
              </a:rPr>
              <a:t>тушечницу и принимался рисовать…Бог грома, которого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я </a:t>
            </a:r>
            <a:r>
              <a:rPr lang="ru-RU" sz="2000" dirty="0">
                <a:latin typeface="Bookman Old Style" panose="02050604050505020204" pitchFamily="18" charset="0"/>
              </a:rPr>
              <a:t>нарисовал, был больше похож на смешного попугая, а я </a:t>
            </a:r>
            <a:r>
              <a:rPr lang="ru-RU" sz="2000" dirty="0" smtClean="0">
                <a:latin typeface="Bookman Old Style" panose="02050604050505020204" pitchFamily="18" charset="0"/>
              </a:rPr>
              <a:t>всё </a:t>
            </a:r>
            <a:r>
              <a:rPr lang="ru-RU" sz="2000" dirty="0">
                <a:latin typeface="Bookman Old Style" panose="02050604050505020204" pitchFamily="18" charset="0"/>
              </a:rPr>
              <a:t>рисовал и рисовал, но не мог достичь сходства. Я рисовал цветы, травы, птиц, лягушек, стрекоз – одним словом, </a:t>
            </a:r>
            <a:r>
              <a:rPr lang="ru-RU" sz="2000" dirty="0" smtClean="0">
                <a:latin typeface="Bookman Old Style" panose="02050604050505020204" pitchFamily="18" charset="0"/>
              </a:rPr>
              <a:t>всё, </a:t>
            </a:r>
            <a:r>
              <a:rPr lang="ru-RU" sz="2000" dirty="0">
                <a:latin typeface="Bookman Old Style" panose="02050604050505020204" pitchFamily="18" charset="0"/>
              </a:rPr>
              <a:t>что попадалось на глаза. Это </a:t>
            </a:r>
            <a:r>
              <a:rPr lang="ru-RU" sz="2000" dirty="0" smtClean="0">
                <a:latin typeface="Bookman Old Style" panose="02050604050505020204" pitchFamily="18" charset="0"/>
              </a:rPr>
              <a:t>всё </a:t>
            </a:r>
            <a:r>
              <a:rPr lang="ru-RU" sz="2000" dirty="0">
                <a:latin typeface="Bookman Old Style" panose="02050604050505020204" pitchFamily="18" charset="0"/>
              </a:rPr>
              <a:t>вещи, которые я очень люблю…»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432048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latin typeface="Bookman Old Style" panose="02050604050505020204" pitchFamily="18" charset="0"/>
              </a:rPr>
              <a:t>Жизнеописание Ци Байши сразу же открывается с тайны. Если место его </a:t>
            </a:r>
            <a:r>
              <a:rPr lang="ru-RU" sz="1900" dirty="0" smtClean="0">
                <a:latin typeface="Bookman Old Style" panose="02050604050505020204" pitchFamily="18" charset="0"/>
              </a:rPr>
              <a:t>рождения не </a:t>
            </a:r>
            <a:r>
              <a:rPr lang="ru-RU" sz="1900" dirty="0">
                <a:latin typeface="Bookman Old Style" panose="02050604050505020204" pitchFamily="18" charset="0"/>
              </a:rPr>
              <a:t>вызывает </a:t>
            </a:r>
            <a:r>
              <a:rPr lang="ru-RU" sz="1900" dirty="0" smtClean="0">
                <a:latin typeface="Bookman Old Style" panose="02050604050505020204" pitchFamily="18" charset="0"/>
              </a:rPr>
              <a:t>разногласий, то </a:t>
            </a:r>
            <a:r>
              <a:rPr lang="ru-RU" sz="1900" dirty="0">
                <a:latin typeface="Bookman Old Style" panose="02050604050505020204" pitchFamily="18" charset="0"/>
              </a:rPr>
              <a:t>насчет даты </a:t>
            </a:r>
            <a:r>
              <a:rPr lang="ru-RU" sz="1900" dirty="0" smtClean="0">
                <a:latin typeface="Bookman Old Style" panose="02050604050505020204" pitchFamily="18" charset="0"/>
              </a:rPr>
              <a:t>существуют </a:t>
            </a:r>
            <a:r>
              <a:rPr lang="ru-RU" sz="1900" dirty="0">
                <a:latin typeface="Bookman Old Style" panose="02050604050505020204" pitchFamily="18" charset="0"/>
              </a:rPr>
              <a:t>разночтения. </a:t>
            </a:r>
            <a:r>
              <a:rPr lang="ru-RU" sz="1900" dirty="0" smtClean="0">
                <a:latin typeface="Bookman Old Style" panose="02050604050505020204" pitchFamily="18" charset="0"/>
              </a:rPr>
              <a:t>Боль-</a:t>
            </a:r>
            <a:r>
              <a:rPr lang="ru-RU" sz="1900" dirty="0" err="1" smtClean="0">
                <a:latin typeface="Bookman Old Style" panose="02050604050505020204" pitchFamily="18" charset="0"/>
              </a:rPr>
              <a:t>шинство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>
                <a:latin typeface="Bookman Old Style" panose="02050604050505020204" pitchFamily="18" charset="0"/>
              </a:rPr>
              <a:t>биографов сходятся </a:t>
            </a:r>
            <a:r>
              <a:rPr lang="ru-RU" sz="1900" dirty="0" smtClean="0">
                <a:latin typeface="Bookman Old Style" panose="02050604050505020204" pitchFamily="18" charset="0"/>
              </a:rPr>
              <a:t>              на дате 1 </a:t>
            </a:r>
            <a:r>
              <a:rPr lang="ru-RU" sz="1900" dirty="0">
                <a:latin typeface="Bookman Old Style" panose="02050604050505020204" pitchFamily="18" charset="0"/>
              </a:rPr>
              <a:t>января 1864 года, </a:t>
            </a:r>
            <a:r>
              <a:rPr lang="ru-RU" sz="1900" dirty="0" smtClean="0">
                <a:latin typeface="Bookman Old Style" panose="02050604050505020204" pitchFamily="18" charset="0"/>
              </a:rPr>
              <a:t>однако </a:t>
            </a:r>
            <a:r>
              <a:rPr lang="ru-RU" sz="1900" dirty="0">
                <a:latin typeface="Bookman Old Style" panose="02050604050505020204" pitchFamily="18" charset="0"/>
              </a:rPr>
              <a:t>приводится и дата </a:t>
            </a:r>
            <a:r>
              <a:rPr lang="ru-RU" sz="1900" dirty="0" smtClean="0">
                <a:latin typeface="Bookman Old Style" panose="02050604050505020204" pitchFamily="18" charset="0"/>
              </a:rPr>
              <a:t>                 22 </a:t>
            </a:r>
            <a:r>
              <a:rPr lang="ru-RU" sz="1900" dirty="0">
                <a:latin typeface="Bookman Old Style" panose="02050604050505020204" pitchFamily="18" charset="0"/>
              </a:rPr>
              <a:t>ноября 1863 </a:t>
            </a:r>
            <a:r>
              <a:rPr lang="ru-RU" sz="1900" dirty="0" smtClean="0">
                <a:latin typeface="Bookman Old Style" panose="02050604050505020204" pitchFamily="18" charset="0"/>
              </a:rPr>
              <a:t>года и есть </a:t>
            </a:r>
            <a:r>
              <a:rPr lang="ru-RU" sz="1900" dirty="0">
                <a:latin typeface="Bookman Old Style" panose="02050604050505020204" pitchFamily="18" charset="0"/>
              </a:rPr>
              <a:t>предположение, что Ци Байши родился 22 ноября 1860 года. Точно известно, что </a:t>
            </a:r>
            <a:r>
              <a:rPr lang="ru-RU" sz="1900" dirty="0" smtClean="0">
                <a:latin typeface="Bookman Old Style" panose="02050604050505020204" pitchFamily="18" charset="0"/>
              </a:rPr>
              <a:t>родился он  в </a:t>
            </a:r>
            <a:r>
              <a:rPr lang="ru-RU" sz="1900" dirty="0">
                <a:latin typeface="Bookman Old Style" panose="02050604050505020204" pitchFamily="18" charset="0"/>
              </a:rPr>
              <a:t>бедной крестьянской семье </a:t>
            </a:r>
            <a:r>
              <a:rPr lang="ru-RU" sz="1900" dirty="0" smtClean="0">
                <a:latin typeface="Bookman Old Style" panose="02050604050505020204" pitchFamily="18" charset="0"/>
              </a:rPr>
              <a:t>            в </a:t>
            </a:r>
            <a:r>
              <a:rPr lang="ru-RU" sz="1900" dirty="0">
                <a:latin typeface="Bookman Old Style" panose="02050604050505020204" pitchFamily="18" charset="0"/>
              </a:rPr>
              <a:t>деревне Синдоу провинции Хунань</a:t>
            </a:r>
            <a:r>
              <a:rPr lang="ru-RU" sz="1900" dirty="0" smtClean="0">
                <a:latin typeface="Bookman Old Style" panose="02050604050505020204" pitchFamily="18" charset="0"/>
              </a:rPr>
              <a:t>.</a:t>
            </a:r>
            <a:endParaRPr lang="ru-RU" sz="19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66" y="1340768"/>
            <a:ext cx="3086608" cy="401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6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Когда мальчику было девять лет, его отправили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учиться 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деду, купив на сэкономленные большими усилиями деньги письменные принадлежности и книги. Начав учиться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каллиграфии,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он стал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нтересоваться                     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 живописью,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делать свои  первые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рисунки. Однако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материальное положение семьи вынудило Ци Байши уже через год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                    бросить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учёбу и вернуться помогать вести хозяйство — пасти скот, собирать хворост.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                 Тем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менее 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свободное время он продолжал писать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рисовать. Поскольку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денег на покупку бумаги не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было, он рисовал на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обороте листов,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вырезанных из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старых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счётных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книг. </a:t>
            </a:r>
          </a:p>
        </p:txBody>
      </p:sp>
    </p:spTree>
    <p:extLst>
      <p:ext uri="{BB962C8B-B14F-4D97-AF65-F5344CB8AC3E}">
        <p14:creationId xmlns:p14="http://schemas.microsoft.com/office/powerpoint/2010/main" val="37393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874" y="1730422"/>
            <a:ext cx="4761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Поскольку мальчик не отличался крепким здоровьем, то в возрасте двенадцати лет его отдали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в </a:t>
            </a:r>
            <a:r>
              <a:rPr lang="ru-RU" sz="2000" dirty="0">
                <a:latin typeface="Bookman Old Style" panose="02050604050505020204" pitchFamily="18" charset="0"/>
              </a:rPr>
              <a:t>обучение к столяру, где он </a:t>
            </a:r>
            <a:r>
              <a:rPr lang="ru-RU" sz="2000" dirty="0" smtClean="0">
                <a:latin typeface="Bookman Old Style" panose="02050604050505020204" pitchFamily="18" charset="0"/>
              </a:rPr>
              <a:t>также </a:t>
            </a:r>
            <a:r>
              <a:rPr lang="ru-RU" sz="2000" dirty="0">
                <a:latin typeface="Bookman Old Style" panose="02050604050505020204" pitchFamily="18" charset="0"/>
              </a:rPr>
              <a:t>проявил творческие наклонности: он вырезал фигурки животных, изготовлял табакерки, </a:t>
            </a:r>
            <a:r>
              <a:rPr lang="ru-RU" sz="2000" dirty="0" err="1" smtClean="0">
                <a:latin typeface="Bookman Old Style" panose="02050604050505020204" pitchFamily="18" charset="0"/>
              </a:rPr>
              <a:t>ксилогра-фические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лубочные картинки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на </a:t>
            </a:r>
            <a:r>
              <a:rPr lang="ru-RU" sz="2000" dirty="0">
                <a:latin typeface="Bookman Old Style" panose="02050604050505020204" pitchFamily="18" charset="0"/>
              </a:rPr>
              <a:t>традиционные китайские сюжеты о богах и героях.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i.pinimg.com/736x/10/e7/54/10e754cd677f2798ce9e07f0e806ae6f---in-t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94080"/>
            <a:ext cx="1618627" cy="4642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1018235"/>
            <a:ext cx="5904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В первое десятилетие нового века художник прошел едва ли не весь Китай,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и </a:t>
            </a:r>
            <a:r>
              <a:rPr lang="ru-RU" sz="2000" dirty="0">
                <a:latin typeface="Bookman Old Style" panose="02050604050505020204" pitchFamily="18" charset="0"/>
              </a:rPr>
              <a:t>результатом этих путешествий было около пятидесяти пейзажей, исполненных тушью в национальном стиле. Ци тонко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и </a:t>
            </a:r>
            <a:r>
              <a:rPr lang="ru-RU" sz="2000" dirty="0">
                <a:latin typeface="Bookman Old Style" panose="02050604050505020204" pitchFamily="18" charset="0"/>
              </a:rPr>
              <a:t>живо передает свое восприятие природы,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04586"/>
            <a:ext cx="3312368" cy="174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24" y="2775143"/>
            <a:ext cx="158634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45377"/>
            <a:ext cx="989868" cy="377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40702" y="29348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ощущения от общения с ней.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Но </a:t>
            </a:r>
            <a:r>
              <a:rPr lang="ru-RU" sz="2000" dirty="0">
                <a:latin typeface="Bookman Old Style" panose="02050604050505020204" pitchFamily="18" charset="0"/>
              </a:rPr>
              <a:t>в этих пейзажах еще нет той точности и уверенности линий, которые появятся позже.</a:t>
            </a:r>
          </a:p>
        </p:txBody>
      </p:sp>
    </p:spTree>
    <p:extLst>
      <p:ext uri="{BB962C8B-B14F-4D97-AF65-F5344CB8AC3E}">
        <p14:creationId xmlns:p14="http://schemas.microsoft.com/office/powerpoint/2010/main" val="17463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80771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К концу десятых годов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      в </a:t>
            </a:r>
            <a:r>
              <a:rPr lang="ru-RU" sz="2000" dirty="0">
                <a:latin typeface="Bookman Old Style" panose="02050604050505020204" pitchFamily="18" charset="0"/>
              </a:rPr>
              <a:t>живописи Ци происходят изменения. В этот период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  в </a:t>
            </a:r>
            <a:r>
              <a:rPr lang="ru-RU" sz="2000" dirty="0">
                <a:latin typeface="Bookman Old Style" panose="02050604050505020204" pitchFamily="18" charset="0"/>
              </a:rPr>
              <a:t>его пейзажах сочетается широкий, свободный размыв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с </a:t>
            </a:r>
            <a:r>
              <a:rPr lang="ru-RU" sz="2000" dirty="0">
                <a:latin typeface="Bookman Old Style" panose="02050604050505020204" pitchFamily="18" charset="0"/>
              </a:rPr>
              <a:t>тонкой тщательностью штриха. </a:t>
            </a:r>
            <a:r>
              <a:rPr lang="ru-RU" sz="2000" dirty="0" smtClean="0">
                <a:latin typeface="Bookman Old Style" panose="02050604050505020204" pitchFamily="18" charset="0"/>
              </a:rPr>
              <a:t>В </a:t>
            </a:r>
            <a:r>
              <a:rPr lang="ru-RU" sz="2000" dirty="0">
                <a:latin typeface="Bookman Old Style" panose="02050604050505020204" pitchFamily="18" charset="0"/>
              </a:rPr>
              <a:t>пейзажных композициях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30-х </a:t>
            </a:r>
            <a:r>
              <a:rPr lang="ru-RU" sz="2000" dirty="0">
                <a:latin typeface="Bookman Old Style" panose="02050604050505020204" pitchFamily="18" charset="0"/>
              </a:rPr>
              <a:t>видно художник уходит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от </a:t>
            </a:r>
            <a:r>
              <a:rPr lang="ru-RU" sz="2000" dirty="0">
                <a:latin typeface="Bookman Old Style" panose="02050604050505020204" pitchFamily="18" charset="0"/>
              </a:rPr>
              <a:t>натурализма. «Изображая жизнь, я не стремлюсь к явному сходству…. Мастерство находится на грани сходства и несходства; полное сходство – вульгарно, несходство – обман</a:t>
            </a:r>
            <a:r>
              <a:rPr lang="ru-RU" sz="2000" dirty="0" smtClean="0">
                <a:latin typeface="Bookman Old Style" panose="02050604050505020204" pitchFamily="18" charset="0"/>
              </a:rPr>
              <a:t>».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cdn.turkaramamotoru.com/ru/ci-bajshi-5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1124743"/>
            <a:ext cx="2280866" cy="4513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523" y="1196752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Китайские художники отличаются от европейских не только по технике работы, но и по манере воспринимать видимое. Для европейца плоскость </a:t>
            </a:r>
            <a:r>
              <a:rPr lang="ru-RU" sz="2000" dirty="0" smtClean="0">
                <a:latin typeface="Bookman Old Style" panose="02050604050505020204" pitchFamily="18" charset="0"/>
              </a:rPr>
              <a:t>картины </a:t>
            </a:r>
            <a:r>
              <a:rPr lang="ru-RU" sz="2000" dirty="0" smtClean="0">
                <a:latin typeface="Bookman Old Style" panose="02050604050505020204" pitchFamily="18" charset="0"/>
              </a:rPr>
              <a:t>– </a:t>
            </a:r>
            <a:r>
              <a:rPr lang="ru-RU" sz="2000" dirty="0">
                <a:latin typeface="Bookman Old Style" panose="02050604050505020204" pitchFamily="18" charset="0"/>
              </a:rPr>
              <a:t>это окно, через которое он видит кусочек мира и пишет на холсте то, что видит через это окно. Для китайцев плоскость картины та же бумага, на которой он пишет иероглифы. Только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на </a:t>
            </a:r>
            <a:r>
              <a:rPr lang="ru-RU" sz="2000" dirty="0">
                <a:latin typeface="Bookman Old Style" panose="02050604050505020204" pitchFamily="18" charset="0"/>
              </a:rPr>
              <a:t>картине явления мира он передает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        не </a:t>
            </a:r>
            <a:r>
              <a:rPr lang="ru-RU" sz="2000" dirty="0">
                <a:latin typeface="Bookman Old Style" panose="02050604050505020204" pitchFamily="18" charset="0"/>
              </a:rPr>
              <a:t>иероглифами, хотя в обоих случаях пользуется одними и теми же </a:t>
            </a:r>
            <a:r>
              <a:rPr lang="ru-RU" sz="2000" dirty="0" smtClean="0">
                <a:latin typeface="Bookman Old Style" panose="02050604050505020204" pitchFamily="18" charset="0"/>
              </a:rPr>
              <a:t>средствами –  </a:t>
            </a:r>
            <a:r>
              <a:rPr lang="ru-RU" sz="2000" dirty="0">
                <a:latin typeface="Bookman Old Style" panose="02050604050505020204" pitchFamily="18" charset="0"/>
              </a:rPr>
              <a:t>кистью и тушью. Поэтому для китайского художника достаточно изобразить что-нибудь одно, а всю остальную плоскость картины оставить чистой, или самое </a:t>
            </a:r>
            <a:r>
              <a:rPr lang="ru-RU" sz="2000" dirty="0" smtClean="0">
                <a:latin typeface="Bookman Old Style" panose="02050604050505020204" pitchFamily="18" charset="0"/>
              </a:rPr>
              <a:t>большее – </a:t>
            </a:r>
            <a:r>
              <a:rPr lang="ru-RU" sz="2000" dirty="0">
                <a:latin typeface="Bookman Old Style" panose="02050604050505020204" pitchFamily="18" charset="0"/>
              </a:rPr>
              <a:t>наметить задний план.</a:t>
            </a:r>
          </a:p>
        </p:txBody>
      </p:sp>
    </p:spTree>
    <p:extLst>
      <p:ext uri="{BB962C8B-B14F-4D97-AF65-F5344CB8AC3E}">
        <p14:creationId xmlns:p14="http://schemas.microsoft.com/office/powerpoint/2010/main" val="11504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7" y="1124744"/>
            <a:ext cx="5472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Ци Байши понимал, что настоящий художник должен обладать глубокими познаниями, знать историю своей страны и тонко чувствовать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         её </a:t>
            </a:r>
            <a:r>
              <a:rPr lang="ru-RU" sz="2000" dirty="0">
                <a:latin typeface="Bookman Old Style" panose="02050604050505020204" pitchFamily="18" charset="0"/>
              </a:rPr>
              <a:t>культуру. Будущий мастер обращается к изучению </a:t>
            </a:r>
            <a:r>
              <a:rPr lang="ru-RU" sz="2000" dirty="0" smtClean="0">
                <a:latin typeface="Bookman Old Style" panose="02050604050505020204" pitchFamily="18" charset="0"/>
              </a:rPr>
              <a:t>поэзии – </a:t>
            </a:r>
            <a:r>
              <a:rPr lang="ru-RU" sz="2000" dirty="0">
                <a:latin typeface="Bookman Old Style" panose="02050604050505020204" pitchFamily="18" charset="0"/>
              </a:rPr>
              <a:t>и </a:t>
            </a:r>
            <a:r>
              <a:rPr lang="ru-RU" sz="2000" dirty="0" smtClean="0">
                <a:latin typeface="Bookman Old Style" panose="02050604050505020204" pitchFamily="18" charset="0"/>
              </a:rPr>
              <a:t>сам </a:t>
            </a:r>
            <a:r>
              <a:rPr lang="ru-RU" sz="2000" dirty="0">
                <a:latin typeface="Bookman Old Style" panose="02050604050505020204" pitchFamily="18" charset="0"/>
              </a:rPr>
              <a:t>становится выдающимся поэтом, изучает древние </a:t>
            </a:r>
            <a:r>
              <a:rPr lang="ru-RU" sz="2000" dirty="0" smtClean="0">
                <a:latin typeface="Bookman Old Style" panose="02050604050505020204" pitchFamily="18" charset="0"/>
              </a:rPr>
              <a:t>искусства – </a:t>
            </a:r>
            <a:r>
              <a:rPr lang="ru-RU" sz="2000" dirty="0">
                <a:latin typeface="Bookman Old Style" panose="02050604050505020204" pitchFamily="18" charset="0"/>
              </a:rPr>
              <a:t>и </a:t>
            </a:r>
            <a:r>
              <a:rPr lang="ru-RU" sz="2000" dirty="0" smtClean="0">
                <a:latin typeface="Bookman Old Style" panose="02050604050505020204" pitchFamily="18" charset="0"/>
              </a:rPr>
              <a:t>становится </a:t>
            </a:r>
            <a:r>
              <a:rPr lang="ru-RU" sz="2000" dirty="0">
                <a:latin typeface="Bookman Old Style" panose="02050604050505020204" pitchFamily="18" charset="0"/>
              </a:rPr>
              <a:t>прославленным резчиком печатей, обращается к изучению </a:t>
            </a:r>
            <a:r>
              <a:rPr lang="ru-RU" sz="2000" dirty="0" smtClean="0">
                <a:latin typeface="Bookman Old Style" panose="02050604050505020204" pitchFamily="18" charset="0"/>
              </a:rPr>
              <a:t>каллиграфии – </a:t>
            </a:r>
            <a:r>
              <a:rPr lang="ru-RU" sz="2000" dirty="0">
                <a:latin typeface="Bookman Old Style" panose="02050604050505020204" pitchFamily="18" charset="0"/>
              </a:rPr>
              <a:t>и становится первоклассным каллиграфом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884">
            <a:off x="5080671" y="4612411"/>
            <a:ext cx="1870387" cy="186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54" y="879798"/>
            <a:ext cx="1473149" cy="427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53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169</TotalTime>
  <Words>946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 Байши</dc:title>
  <dc:creator>User</dc:creator>
  <cp:lastModifiedBy>User</cp:lastModifiedBy>
  <cp:revision>26</cp:revision>
  <dcterms:created xsi:type="dcterms:W3CDTF">2018-11-21T16:34:48Z</dcterms:created>
  <dcterms:modified xsi:type="dcterms:W3CDTF">2018-11-25T13:13:22Z</dcterms:modified>
</cp:coreProperties>
</file>