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6" d="100"/>
          <a:sy n="116" d="100"/>
        </p:scale>
        <p:origin x="-490"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22885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2913063" y="0"/>
            <a:ext cx="2228850" cy="457200"/>
          </a:xfrm>
          <a:prstGeom prst="rect">
            <a:avLst/>
          </a:prstGeom>
        </p:spPr>
        <p:txBody>
          <a:bodyPr vert="horz" lIns="91440" tIns="45720" rIns="91440" bIns="45720" rtlCol="0"/>
          <a:lstStyle>
            <a:lvl1pPr algn="r">
              <a:defRPr sz="1200"/>
            </a:lvl1pPr>
          </a:lstStyle>
          <a:p>
            <a:fld id="{75FC6BC5-15A3-4701-8D0E-084D026E2558}" type="datetimeFigureOut">
              <a:rPr lang="fr-FR" smtClean="0"/>
              <a:t>11/09/2026</a:t>
            </a:fld>
            <a:endParaRPr lang="fr-FR"/>
          </a:p>
        </p:txBody>
      </p:sp>
      <p:sp>
        <p:nvSpPr>
          <p:cNvPr id="4" name="Espace réservé de l'image des diapositives 3"/>
          <p:cNvSpPr>
            <a:spLocks noGrp="1" noRot="1" noChangeAspect="1"/>
          </p:cNvSpPr>
          <p:nvPr>
            <p:ph type="sldImg" idx="2"/>
          </p:nvPr>
        </p:nvSpPr>
        <p:spPr>
          <a:xfrm>
            <a:off x="-47625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514350" y="4343400"/>
            <a:ext cx="41148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22885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2913063" y="8685213"/>
            <a:ext cx="2228850" cy="457200"/>
          </a:xfrm>
          <a:prstGeom prst="rect">
            <a:avLst/>
          </a:prstGeom>
        </p:spPr>
        <p:txBody>
          <a:bodyPr vert="horz" lIns="91440" tIns="45720" rIns="91440" bIns="45720" rtlCol="0" anchor="b"/>
          <a:lstStyle>
            <a:lvl1pPr algn="r">
              <a:defRPr sz="1200"/>
            </a:lvl1pPr>
          </a:lstStyle>
          <a:p>
            <a:fld id="{311BC67F-1EB7-4E3D-AF65-248C03651F2E}" type="slidenum">
              <a:rPr lang="fr-FR" smtClean="0"/>
              <a:t>‹N°›</a:t>
            </a:fld>
            <a:endParaRPr lang="fr-FR"/>
          </a:p>
        </p:txBody>
      </p:sp>
    </p:spTree>
    <p:extLst>
      <p:ext uri="{BB962C8B-B14F-4D97-AF65-F5344CB8AC3E}">
        <p14:creationId xmlns:p14="http://schemas.microsoft.com/office/powerpoint/2010/main" val="3164949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 → 00:22 — Bonjour. Je suis Madame Farenc, professeure d’arts plastiques. J’ai vos enfants une heure par semaine, et je les suivrai pendant les quatre années du collège. Des documents de présentation du cours et des modalités d’évaluation sont remis aux élèves lors du premier cours. Je vous les commente en cinq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00:22 → 01:00 — L’enseignement des arts plastiques se fonde sur la pratique plastique en relation à la création artistique, afin de porter un regard informé et critique sur les images qui nous entourent. En lien avec les autres disciplines, il développe la sensibilité et l’intelligence, et donne le goût de l’expression personnelle et de la création. Il constitue un apport culturel par la découverte des œuvres : une éducation du regard, et un lien social fondé sur des références communes. Il concourt à la construction de la personnalité comme à la formation d’un citoyen conscient, autonome et responsable.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01:00 → 01:34 — Le programme du cycle 3 tient en trois grands questionnements, et ce sont eux qui organisent les douze séquences de l’année. La représentation plastique et les dispositifs de présentation : la ressemblance, l’autonomie du geste, les catégories d’images, la narration visuelle, la mise en regard et en espace, la prise en compte du spectateur. Les fabrications et la relation entre l’objet et l’espace : l’hétérogénéité et la cohérence plastique, l’invention, le détournement, l’espace en deux et en trois dimensions. Et la matérialité de la production plastique : les qualités physiques des matériaux, les effets du geste et de l’instrument, la matérialité et la qualité de la couleur.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01:34 → 02:06 — C’est le point sur lequel j’ai besoin de vous. À chaque cours, il faut le cahier d’arts plastiques 24 × 32, le matériel usuel de la trousse, une ou deux feuilles de la pochette de feuilles à dessin, et quelques feuilles de papier machine pour les esquisses. Il faudra veiller à renouveler ce matériel. Les autres fournitures de la liste sont demandées une semaine avant et notées dans l’agenda. Du matériel de récupération sera aussi demandé, qui ne doit représenter aucune dépense : cet apport fait partie du travail de l’élève.  [Insert de la fiche, 02:06 → 02:14 : Voici la fiche. Elle est remise aux élèves au premier cours et collée dans le cahier.]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02:14 → 02:48 — Le travail plastique est conduit en classe. S’il n’est parfois pas terminé, il faudra le terminer à la maison, puis le rapporter la semaine suivante. Des recherches s’effectuent parfois en dehors du cours. Il ne s’agit pas d’imprimer des documents trouvés sur Internet ou de recopier une réponse toute faite, mais de répondre à des questions posées, d’effectuer un croquis d’une œuvre afin d’exercer son regard et d’acquérir une culture artistique. Ces recherches sont à faire dans le cahier, qui est conservé pendant toute la scolarité au collège. Ce travail personnel impliqué est fortement valorisé.</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02:48 → 03:16 — En arts plastiques, le savoir-faire et le savoir-être sont liés. Les élèves apportent le matériel demandé et rendent leur travail dans les délais. Ils travaillent dans la concentration, participent à l’oral après réflexion, respectent le matériel prêté et celui des autres. Et ils laissent l’environnement de travail propre — tables, sol et évier — avant de sortir. Ces dix points sont donnés au premier cours et collés dans le cahier : votre enfant les a sous les yeux toute l’année.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03:16 → 03:58 — Les productions plastiques et les recherches sont évaluées, ainsi que l’acquisition des connaissances : il faut donc conserver tous les cours pour réviser. L’évaluation se fonde aussi sur l’articulation des savoir-être et des savoir-faire. Ainsi, travail et attitude sont liés, ce qui permet de valoriser l’investissement, le sérieux, l’écoute en classe. Concrètement, j’évalue par compétences : chacune est notée de 1 à 4, de la maîtrise insuffisante à la très bonne maîtrise, et Pronote convertit ces points en note.  [Insert du tableau, 03:58 → 04:06 : C’est le second document. Il est collé dans le cahier et complété à chaque rendu.]</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04:06 → 04:30 — Le cahier de textes numérique permet, suite à une absence, de rattraper les cours et de prendre connaissance des matériaux à apporter. Le report dans l’agenda de votre enfant est obligatoire. Pour une absence, un aménagement ou une situation particulière, passez par le professeur principal ou la vie scolaire : je suis dix-huit classes.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04:30 → 05:00 — Enfin, le netboard des arts plastiques permet de voir les productions réalisées. Il est directement accessible sur l’ENT, rubrique établissement, puis espaces pédagogiques, arts plastiques — et le QR code à l’écran vous y conduit directement. Vous y trouverez les productions des élèves classées par niveau : les 6e y ont déjà un album, sur le doodling en page de garde. Vous y trouverez aussi les actualités artistiques de la région, les programmes officiels, des ressources, des logiciels de création, et une rubrique orientation pour les métiers liés aux arts. N’hésitez pas à aller le regarder avec votre enfant. Je vous remercie de votre attention.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22960" y="1417320"/>
            <a:ext cx="7498080" cy="777240"/>
          </a:xfrm>
          <a:prstGeom prst="rect">
            <a:avLst/>
          </a:prstGeom>
          <a:noFill/>
          <a:ln/>
        </p:spPr>
        <p:txBody>
          <a:bodyPr wrap="square" lIns="0" tIns="0" rIns="0" bIns="0" rtlCol="0" anchor="ctr"/>
          <a:lstStyle/>
          <a:p>
            <a:pPr marL="0" indent="0">
              <a:buNone/>
            </a:pPr>
            <a:r>
              <a:rPr lang="en-US" sz="4400" b="1" kern="0" spc="100" dirty="0">
                <a:solidFill>
                  <a:srgbClr val="1A1A1A"/>
                </a:solidFill>
                <a:latin typeface="Cambria" pitchFamily="34" charset="0"/>
                <a:ea typeface="Cambria" pitchFamily="34" charset="-122"/>
                <a:cs typeface="Cambria" pitchFamily="34" charset="-120"/>
              </a:rPr>
              <a:t>ARTS PLASTIQUES</a:t>
            </a:r>
            <a:endParaRPr lang="en-US" sz="4400" dirty="0"/>
          </a:p>
        </p:txBody>
      </p:sp>
      <p:sp>
        <p:nvSpPr>
          <p:cNvPr id="3" name="Text 1"/>
          <p:cNvSpPr/>
          <p:nvPr/>
        </p:nvSpPr>
        <p:spPr>
          <a:xfrm>
            <a:off x="822960" y="2240280"/>
            <a:ext cx="7498080" cy="365760"/>
          </a:xfrm>
          <a:prstGeom prst="rect">
            <a:avLst/>
          </a:prstGeom>
          <a:noFill/>
          <a:ln/>
        </p:spPr>
        <p:txBody>
          <a:bodyPr wrap="square" lIns="0" tIns="0" rIns="0" bIns="0" rtlCol="0" anchor="ctr"/>
          <a:lstStyle/>
          <a:p>
            <a:pPr marL="0" indent="0">
              <a:buNone/>
            </a:pPr>
            <a:r>
              <a:rPr lang="en-US" sz="1800" dirty="0">
                <a:solidFill>
                  <a:srgbClr val="1F3864"/>
                </a:solidFill>
                <a:latin typeface="Calibri" pitchFamily="34" charset="0"/>
                <a:ea typeface="Calibri" pitchFamily="34" charset="-122"/>
                <a:cs typeface="Calibri" pitchFamily="34" charset="-120"/>
              </a:rPr>
              <a:t>Classe de 6e  ·  Cycle 3  ·  Année scolaire 2026-2027</a:t>
            </a:r>
            <a:endParaRPr lang="en-US" sz="1800" dirty="0"/>
          </a:p>
        </p:txBody>
      </p:sp>
      <p:sp>
        <p:nvSpPr>
          <p:cNvPr id="4" name="Text 2"/>
          <p:cNvSpPr/>
          <p:nvPr/>
        </p:nvSpPr>
        <p:spPr>
          <a:xfrm>
            <a:off x="822960" y="2697480"/>
            <a:ext cx="7498080" cy="320040"/>
          </a:xfrm>
          <a:prstGeom prst="rect">
            <a:avLst/>
          </a:prstGeom>
          <a:noFill/>
          <a:ln/>
        </p:spPr>
        <p:txBody>
          <a:bodyPr wrap="square" lIns="0" tIns="0" rIns="0" bIns="0" rtlCol="0" anchor="ctr"/>
          <a:lstStyle/>
          <a:p>
            <a:pPr marL="0" indent="0">
              <a:buNone/>
            </a:pPr>
            <a:r>
              <a:rPr lang="en-US" sz="1400" dirty="0">
                <a:solidFill>
                  <a:srgbClr val="6B6B6B"/>
                </a:solidFill>
                <a:latin typeface="Calibri" pitchFamily="34" charset="0"/>
                <a:ea typeface="Calibri" pitchFamily="34" charset="-122"/>
                <a:cs typeface="Calibri" pitchFamily="34" charset="-120"/>
              </a:rPr>
              <a:t>Mme Farenc  ·  Collège Flora Tristan</a:t>
            </a:r>
            <a:endParaRPr lang="en-US" sz="1400" dirty="0"/>
          </a:p>
        </p:txBody>
      </p:sp>
      <p:sp>
        <p:nvSpPr>
          <p:cNvPr id="5" name="Text 3"/>
          <p:cNvSpPr/>
          <p:nvPr/>
        </p:nvSpPr>
        <p:spPr>
          <a:xfrm>
            <a:off x="822960" y="3794760"/>
            <a:ext cx="7498080" cy="548640"/>
          </a:xfrm>
          <a:prstGeom prst="rect">
            <a:avLst/>
          </a:prstGeom>
          <a:noFill/>
          <a:ln/>
        </p:spPr>
        <p:txBody>
          <a:bodyPr wrap="square" lIns="0" tIns="0" rIns="0" bIns="0" rtlCol="0" anchor="ctr"/>
          <a:lstStyle/>
          <a:p>
            <a:pPr marL="0" indent="0">
              <a:lnSpc>
                <a:spcPts val="1600"/>
              </a:lnSpc>
              <a:buNone/>
            </a:pPr>
            <a:r>
              <a:rPr lang="en-US" sz="1200" i="1" dirty="0">
                <a:solidFill>
                  <a:srgbClr val="6B6B6B"/>
                </a:solidFill>
                <a:latin typeface="Calibri" pitchFamily="34" charset="0"/>
                <a:ea typeface="Calibri" pitchFamily="34" charset="-122"/>
                <a:cs typeface="Calibri" pitchFamily="34" charset="-120"/>
              </a:rPr>
              <a:t>Des documents de présentation du cours d’arts plastiques et des modalités d’évaluation sont remis aux élèves lors du premier cours.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56032"/>
          </a:xfrm>
          <a:prstGeom prst="rect">
            <a:avLst/>
          </a:prstGeom>
          <a:noFill/>
          <a:ln/>
        </p:spPr>
        <p:txBody>
          <a:bodyPr wrap="square" lIns="0" tIns="0" rIns="0" bIns="0" rtlCol="0" anchor="ctr"/>
          <a:lstStyle/>
          <a:p>
            <a:pPr marL="0" indent="0">
              <a:buNone/>
            </a:pPr>
            <a:r>
              <a:rPr lang="en-US" sz="1100" kern="0" spc="200" dirty="0">
                <a:solidFill>
                  <a:srgbClr val="6B6B6B"/>
                </a:solidFill>
                <a:latin typeface="Calibri" pitchFamily="34" charset="0"/>
                <a:ea typeface="Calibri" pitchFamily="34" charset="-122"/>
                <a:cs typeface="Calibri" pitchFamily="34" charset="-120"/>
              </a:rPr>
              <a:t>LES ARTS PLASTIQUES AU CYCLE 3</a:t>
            </a:r>
            <a:endParaRPr lang="en-US" sz="1100" dirty="0"/>
          </a:p>
        </p:txBody>
      </p:sp>
      <p:sp>
        <p:nvSpPr>
          <p:cNvPr id="3" name="Text 1"/>
          <p:cNvSpPr/>
          <p:nvPr/>
        </p:nvSpPr>
        <p:spPr>
          <a:xfrm>
            <a:off x="548640" y="658368"/>
            <a:ext cx="8046720" cy="566928"/>
          </a:xfrm>
          <a:prstGeom prst="rect">
            <a:avLst/>
          </a:prstGeom>
          <a:noFill/>
          <a:ln/>
        </p:spPr>
        <p:txBody>
          <a:bodyPr wrap="square" lIns="0" tIns="0" rIns="0" bIns="0" rtlCol="0" anchor="ctr"/>
          <a:lstStyle/>
          <a:p>
            <a:pPr marL="0" indent="0">
              <a:buNone/>
            </a:pPr>
            <a:r>
              <a:rPr lang="en-US" sz="2900" b="1" dirty="0">
                <a:solidFill>
                  <a:srgbClr val="1A1A1A"/>
                </a:solidFill>
                <a:latin typeface="Cambria" pitchFamily="34" charset="0"/>
                <a:ea typeface="Cambria" pitchFamily="34" charset="-122"/>
                <a:cs typeface="Cambria" pitchFamily="34" charset="-120"/>
              </a:rPr>
              <a:t>Quels sont les objectifs de cet enseignement ?</a:t>
            </a:r>
            <a:endParaRPr lang="en-US" sz="2900" dirty="0"/>
          </a:p>
        </p:txBody>
      </p:sp>
      <p:sp>
        <p:nvSpPr>
          <p:cNvPr id="4" name="Text 2"/>
          <p:cNvSpPr/>
          <p:nvPr/>
        </p:nvSpPr>
        <p:spPr>
          <a:xfrm>
            <a:off x="548640" y="4704588"/>
            <a:ext cx="8046720" cy="237744"/>
          </a:xfrm>
          <a:prstGeom prst="rect">
            <a:avLst/>
          </a:prstGeom>
          <a:noFill/>
          <a:ln/>
        </p:spPr>
        <p:txBody>
          <a:bodyPr wrap="square" lIns="0" tIns="0" rIns="0" bIns="0" rtlCol="0" anchor="ctr"/>
          <a:lstStyle/>
          <a:p>
            <a:pPr marL="0" indent="0">
              <a:buNone/>
            </a:pPr>
            <a:r>
              <a:rPr lang="en-US" sz="900" dirty="0">
                <a:solidFill>
                  <a:srgbClr val="6B6B6B"/>
                </a:solidFill>
                <a:latin typeface="Calibri" pitchFamily="34" charset="0"/>
                <a:ea typeface="Calibri" pitchFamily="34" charset="-122"/>
                <a:cs typeface="Calibri" pitchFamily="34" charset="-120"/>
              </a:rPr>
              <a:t>Arts plastiques  ·  Collège Flora Tristan  ·  Mme Farenc  ·  2026-2027</a:t>
            </a:r>
            <a:endParaRPr lang="en-US" sz="900" dirty="0"/>
          </a:p>
        </p:txBody>
      </p:sp>
      <p:sp>
        <p:nvSpPr>
          <p:cNvPr id="5" name="Text 3"/>
          <p:cNvSpPr/>
          <p:nvPr/>
        </p:nvSpPr>
        <p:spPr>
          <a:xfrm>
            <a:off x="548640" y="1281651"/>
            <a:ext cx="5120640" cy="914400"/>
          </a:xfrm>
          <a:prstGeom prst="rect">
            <a:avLst/>
          </a:prstGeom>
          <a:noFill/>
          <a:ln/>
        </p:spPr>
        <p:txBody>
          <a:bodyPr wrap="square" lIns="0" tIns="0" rIns="0" bIns="0" rtlCol="0" anchor="t"/>
          <a:lstStyle/>
          <a:p>
            <a:pPr marL="0" indent="0">
              <a:lnSpc>
                <a:spcPts val="2000"/>
              </a:lnSpc>
              <a:buNone/>
            </a:pPr>
            <a:r>
              <a:rPr lang="en-US" sz="1400" i="1" dirty="0" smtClean="0">
                <a:solidFill>
                  <a:srgbClr val="1A1A1A"/>
                </a:solidFill>
                <a:latin typeface="Cambria" pitchFamily="34" charset="0"/>
                <a:ea typeface="Cambria" pitchFamily="34" charset="-122"/>
                <a:cs typeface="Cambria" pitchFamily="34" charset="-120"/>
              </a:rPr>
              <a:t>« </a:t>
            </a:r>
            <a:r>
              <a:rPr lang="en-US" sz="1400" i="1" dirty="0" err="1" smtClean="0">
                <a:solidFill>
                  <a:srgbClr val="1A1A1A"/>
                </a:solidFill>
                <a:latin typeface="Cambria" pitchFamily="34" charset="0"/>
                <a:ea typeface="Cambria" pitchFamily="34" charset="-122"/>
                <a:cs typeface="Cambria" pitchFamily="34" charset="-120"/>
              </a:rPr>
              <a:t>L’enseignement</a:t>
            </a:r>
            <a:r>
              <a:rPr lang="en-US" sz="1400" i="1" dirty="0" smtClean="0">
                <a:solidFill>
                  <a:srgbClr val="1A1A1A"/>
                </a:solidFill>
                <a:latin typeface="Cambria" pitchFamily="34" charset="0"/>
                <a:ea typeface="Cambria" pitchFamily="34" charset="-122"/>
                <a:cs typeface="Cambria" pitchFamily="34" charset="-120"/>
              </a:rPr>
              <a:t> </a:t>
            </a:r>
            <a:r>
              <a:rPr lang="en-US" sz="1400" i="1" dirty="0">
                <a:solidFill>
                  <a:srgbClr val="1A1A1A"/>
                </a:solidFill>
                <a:latin typeface="Cambria" pitchFamily="34" charset="0"/>
                <a:ea typeface="Cambria" pitchFamily="34" charset="-122"/>
                <a:cs typeface="Cambria" pitchFamily="34" charset="-120"/>
              </a:rPr>
              <a:t>des arts plastiques se fonde sur la pratique plastique en relation à la création artistique afin de porter un regard informé et critique sur les images qui nous entourent. </a:t>
            </a:r>
            <a:r>
              <a:rPr lang="en-US" sz="1400" i="1" dirty="0" smtClean="0">
                <a:solidFill>
                  <a:srgbClr val="1A1A1A"/>
                </a:solidFill>
                <a:latin typeface="Cambria" pitchFamily="34" charset="0"/>
                <a:ea typeface="Cambria" pitchFamily="34" charset="-122"/>
                <a:cs typeface="Cambria" pitchFamily="34" charset="-120"/>
              </a:rPr>
              <a:t>»</a:t>
            </a:r>
            <a:endParaRPr lang="en-US" sz="1400" dirty="0"/>
          </a:p>
        </p:txBody>
      </p:sp>
      <p:sp>
        <p:nvSpPr>
          <p:cNvPr id="6" name="Text 4"/>
          <p:cNvSpPr/>
          <p:nvPr/>
        </p:nvSpPr>
        <p:spPr>
          <a:xfrm>
            <a:off x="548640" y="2591929"/>
            <a:ext cx="5120640" cy="274320"/>
          </a:xfrm>
          <a:prstGeom prst="rect">
            <a:avLst/>
          </a:prstGeom>
          <a:noFill/>
          <a:ln/>
        </p:spPr>
        <p:txBody>
          <a:bodyPr wrap="square" lIns="0" tIns="0" rIns="0" bIns="0" rtlCol="0" anchor="t"/>
          <a:lstStyle/>
          <a:p>
            <a:pPr marL="0" indent="0">
              <a:buNone/>
            </a:pPr>
            <a:r>
              <a:rPr lang="en-US" sz="1450" b="1" dirty="0" smtClean="0">
                <a:solidFill>
                  <a:srgbClr val="1F3864"/>
                </a:solidFill>
                <a:latin typeface="Calibri" pitchFamily="34" charset="0"/>
                <a:ea typeface="Calibri" pitchFamily="34" charset="-122"/>
                <a:cs typeface="Calibri" pitchFamily="34" charset="-120"/>
              </a:rPr>
              <a:t>- </a:t>
            </a:r>
            <a:r>
              <a:rPr lang="en-US" sz="1450" b="1" dirty="0" err="1">
                <a:solidFill>
                  <a:srgbClr val="1F3864"/>
                </a:solidFill>
                <a:latin typeface="Calibri" pitchFamily="34" charset="0"/>
                <a:ea typeface="Calibri" pitchFamily="34" charset="-122"/>
                <a:cs typeface="Calibri" pitchFamily="34" charset="-120"/>
              </a:rPr>
              <a:t>D</a:t>
            </a:r>
            <a:r>
              <a:rPr lang="en-US" sz="1450" b="1" dirty="0" err="1" smtClean="0">
                <a:solidFill>
                  <a:srgbClr val="1F3864"/>
                </a:solidFill>
                <a:latin typeface="Calibri" pitchFamily="34" charset="0"/>
                <a:ea typeface="Calibri" pitchFamily="34" charset="-122"/>
                <a:cs typeface="Calibri" pitchFamily="34" charset="-120"/>
              </a:rPr>
              <a:t>évelopper</a:t>
            </a:r>
            <a:r>
              <a:rPr lang="en-US" sz="1450" b="1" dirty="0" smtClean="0">
                <a:solidFill>
                  <a:srgbClr val="1F3864"/>
                </a:solidFill>
                <a:latin typeface="Calibri" pitchFamily="34" charset="0"/>
                <a:ea typeface="Calibri" pitchFamily="34" charset="-122"/>
                <a:cs typeface="Calibri" pitchFamily="34" charset="-120"/>
              </a:rPr>
              <a:t> la </a:t>
            </a:r>
            <a:r>
              <a:rPr lang="en-US" sz="1450" b="1" dirty="0">
                <a:solidFill>
                  <a:srgbClr val="1F3864"/>
                </a:solidFill>
                <a:latin typeface="Calibri" pitchFamily="34" charset="0"/>
                <a:ea typeface="Calibri" pitchFamily="34" charset="-122"/>
                <a:cs typeface="Calibri" pitchFamily="34" charset="-120"/>
              </a:rPr>
              <a:t>sensibilité et l’intelligence</a:t>
            </a:r>
            <a:endParaRPr lang="en-US" sz="1450" dirty="0"/>
          </a:p>
        </p:txBody>
      </p:sp>
      <p:sp>
        <p:nvSpPr>
          <p:cNvPr id="7" name="Text 5"/>
          <p:cNvSpPr/>
          <p:nvPr/>
        </p:nvSpPr>
        <p:spPr>
          <a:xfrm>
            <a:off x="548640" y="2878485"/>
            <a:ext cx="5120640" cy="685800"/>
          </a:xfrm>
          <a:prstGeom prst="rect">
            <a:avLst/>
          </a:prstGeom>
          <a:noFill/>
          <a:ln/>
        </p:spPr>
        <p:txBody>
          <a:bodyPr wrap="square" lIns="0" tIns="0" rIns="0" bIns="0" rtlCol="0" anchor="t"/>
          <a:lstStyle/>
          <a:p>
            <a:pPr marL="0" indent="0">
              <a:lnSpc>
                <a:spcPts val="1600"/>
              </a:lnSpc>
              <a:buNone/>
            </a:pPr>
            <a:r>
              <a:rPr lang="en-US" sz="1250" dirty="0" err="1" smtClean="0">
                <a:solidFill>
                  <a:srgbClr val="1A1A1A"/>
                </a:solidFill>
                <a:latin typeface="Calibri" pitchFamily="34" charset="0"/>
                <a:ea typeface="Calibri" pitchFamily="34" charset="-122"/>
                <a:cs typeface="Calibri" pitchFamily="34" charset="-120"/>
              </a:rPr>
              <a:t>En</a:t>
            </a:r>
            <a:r>
              <a:rPr lang="en-US" sz="1250" dirty="0" smtClean="0">
                <a:solidFill>
                  <a:srgbClr val="1A1A1A"/>
                </a:solidFill>
                <a:latin typeface="Calibri" pitchFamily="34" charset="0"/>
                <a:ea typeface="Calibri" pitchFamily="34" charset="-122"/>
                <a:cs typeface="Calibri" pitchFamily="34" charset="-120"/>
              </a:rPr>
              <a:t> </a:t>
            </a:r>
            <a:r>
              <a:rPr lang="en-US" sz="1250" dirty="0" err="1" smtClean="0">
                <a:solidFill>
                  <a:srgbClr val="1A1A1A"/>
                </a:solidFill>
                <a:latin typeface="Calibri" pitchFamily="34" charset="0"/>
                <a:ea typeface="Calibri" pitchFamily="34" charset="-122"/>
                <a:cs typeface="Calibri" pitchFamily="34" charset="-120"/>
              </a:rPr>
              <a:t>donnant</a:t>
            </a:r>
            <a:r>
              <a:rPr lang="en-US" sz="1250" dirty="0" smtClean="0">
                <a:solidFill>
                  <a:srgbClr val="1A1A1A"/>
                </a:solidFill>
                <a:latin typeface="Calibri" pitchFamily="34" charset="0"/>
                <a:ea typeface="Calibri" pitchFamily="34" charset="-122"/>
                <a:cs typeface="Calibri" pitchFamily="34" charset="-120"/>
              </a:rPr>
              <a:t> le </a:t>
            </a:r>
            <a:r>
              <a:rPr lang="en-US" sz="1250" dirty="0">
                <a:solidFill>
                  <a:srgbClr val="1A1A1A"/>
                </a:solidFill>
                <a:latin typeface="Calibri" pitchFamily="34" charset="0"/>
                <a:ea typeface="Calibri" pitchFamily="34" charset="-122"/>
                <a:cs typeface="Calibri" pitchFamily="34" charset="-120"/>
              </a:rPr>
              <a:t>goût de l’expression personnelle et de la création.</a:t>
            </a:r>
            <a:endParaRPr lang="en-US" sz="1250" dirty="0"/>
          </a:p>
        </p:txBody>
      </p:sp>
      <p:sp>
        <p:nvSpPr>
          <p:cNvPr id="8" name="Text 6"/>
          <p:cNvSpPr/>
          <p:nvPr/>
        </p:nvSpPr>
        <p:spPr>
          <a:xfrm>
            <a:off x="548640" y="3289867"/>
            <a:ext cx="5120640" cy="274320"/>
          </a:xfrm>
          <a:prstGeom prst="rect">
            <a:avLst/>
          </a:prstGeom>
          <a:noFill/>
          <a:ln/>
        </p:spPr>
        <p:txBody>
          <a:bodyPr wrap="square" lIns="0" tIns="0" rIns="0" bIns="0" rtlCol="0" anchor="t"/>
          <a:lstStyle/>
          <a:p>
            <a:pPr marL="0" indent="0">
              <a:buNone/>
            </a:pPr>
            <a:r>
              <a:rPr lang="en-US" sz="1450" b="1" dirty="0" smtClean="0">
                <a:solidFill>
                  <a:srgbClr val="1F3864"/>
                </a:solidFill>
                <a:latin typeface="Calibri" pitchFamily="34" charset="0"/>
                <a:ea typeface="Calibri" pitchFamily="34" charset="-122"/>
                <a:cs typeface="Calibri" pitchFamily="34" charset="-120"/>
              </a:rPr>
              <a:t>- </a:t>
            </a:r>
            <a:r>
              <a:rPr lang="en-US" sz="1450" b="1" dirty="0" err="1">
                <a:solidFill>
                  <a:srgbClr val="1F3864"/>
                </a:solidFill>
                <a:latin typeface="Calibri" pitchFamily="34" charset="0"/>
                <a:ea typeface="Calibri" pitchFamily="34" charset="-122"/>
                <a:cs typeface="Calibri" pitchFamily="34" charset="-120"/>
              </a:rPr>
              <a:t>C</a:t>
            </a:r>
            <a:r>
              <a:rPr lang="en-US" sz="1450" b="1" dirty="0" err="1" smtClean="0">
                <a:solidFill>
                  <a:srgbClr val="1F3864"/>
                </a:solidFill>
                <a:latin typeface="Calibri" pitchFamily="34" charset="0"/>
                <a:ea typeface="Calibri" pitchFamily="34" charset="-122"/>
                <a:cs typeface="Calibri" pitchFamily="34" charset="-120"/>
              </a:rPr>
              <a:t>onstituer</a:t>
            </a:r>
            <a:r>
              <a:rPr lang="en-US" sz="1450" b="1" dirty="0" smtClean="0">
                <a:solidFill>
                  <a:srgbClr val="1F3864"/>
                </a:solidFill>
                <a:latin typeface="Calibri" pitchFamily="34" charset="0"/>
                <a:ea typeface="Calibri" pitchFamily="34" charset="-122"/>
                <a:cs typeface="Calibri" pitchFamily="34" charset="-120"/>
              </a:rPr>
              <a:t> un </a:t>
            </a:r>
            <a:r>
              <a:rPr lang="en-US" sz="1450" b="1" dirty="0">
                <a:solidFill>
                  <a:srgbClr val="1F3864"/>
                </a:solidFill>
                <a:latin typeface="Calibri" pitchFamily="34" charset="0"/>
                <a:ea typeface="Calibri" pitchFamily="34" charset="-122"/>
                <a:cs typeface="Calibri" pitchFamily="34" charset="-120"/>
              </a:rPr>
              <a:t>apport culturel</a:t>
            </a:r>
            <a:endParaRPr lang="en-US" sz="1450" dirty="0"/>
          </a:p>
        </p:txBody>
      </p:sp>
      <p:sp>
        <p:nvSpPr>
          <p:cNvPr id="9" name="Text 7"/>
          <p:cNvSpPr/>
          <p:nvPr/>
        </p:nvSpPr>
        <p:spPr>
          <a:xfrm>
            <a:off x="548640" y="3564187"/>
            <a:ext cx="5120640" cy="685800"/>
          </a:xfrm>
          <a:prstGeom prst="rect">
            <a:avLst/>
          </a:prstGeom>
          <a:noFill/>
          <a:ln/>
        </p:spPr>
        <p:txBody>
          <a:bodyPr wrap="square" lIns="0" tIns="0" rIns="0" bIns="0" rtlCol="0" anchor="t"/>
          <a:lstStyle/>
          <a:p>
            <a:pPr marL="0" indent="0">
              <a:lnSpc>
                <a:spcPts val="1600"/>
              </a:lnSpc>
              <a:buNone/>
            </a:pPr>
            <a:r>
              <a:rPr lang="en-US" sz="1250" dirty="0">
                <a:solidFill>
                  <a:srgbClr val="1A1A1A"/>
                </a:solidFill>
                <a:latin typeface="Calibri" pitchFamily="34" charset="0"/>
                <a:ea typeface="Calibri" pitchFamily="34" charset="-122"/>
                <a:cs typeface="Calibri" pitchFamily="34" charset="-120"/>
              </a:rPr>
              <a:t>La découverte des </a:t>
            </a:r>
            <a:r>
              <a:rPr lang="en-US" sz="1250" dirty="0" err="1" smtClean="0">
                <a:solidFill>
                  <a:srgbClr val="1A1A1A"/>
                </a:solidFill>
                <a:latin typeface="Calibri" pitchFamily="34" charset="0"/>
                <a:ea typeface="Calibri" pitchFamily="34" charset="-122"/>
                <a:cs typeface="Calibri" pitchFamily="34" charset="-120"/>
              </a:rPr>
              <a:t>œuvres</a:t>
            </a:r>
            <a:r>
              <a:rPr lang="en-US" sz="1250" dirty="0" smtClean="0">
                <a:solidFill>
                  <a:srgbClr val="1A1A1A"/>
                </a:solidFill>
                <a:latin typeface="Calibri" pitchFamily="34" charset="0"/>
                <a:ea typeface="Calibri" pitchFamily="34" charset="-122"/>
                <a:cs typeface="Calibri" pitchFamily="34" charset="-120"/>
              </a:rPr>
              <a:t> conduit à </a:t>
            </a:r>
            <a:r>
              <a:rPr lang="en-US" sz="1250" dirty="0">
                <a:solidFill>
                  <a:srgbClr val="1A1A1A"/>
                </a:solidFill>
                <a:latin typeface="Calibri" pitchFamily="34" charset="0"/>
                <a:ea typeface="Calibri" pitchFamily="34" charset="-122"/>
                <a:cs typeface="Calibri" pitchFamily="34" charset="-120"/>
              </a:rPr>
              <a:t>une éducation du regard, </a:t>
            </a:r>
            <a:r>
              <a:rPr lang="en-US" sz="1250" dirty="0" err="1" smtClean="0">
                <a:solidFill>
                  <a:srgbClr val="1A1A1A"/>
                </a:solidFill>
                <a:latin typeface="Calibri" pitchFamily="34" charset="0"/>
                <a:ea typeface="Calibri" pitchFamily="34" charset="-122"/>
                <a:cs typeface="Calibri" pitchFamily="34" charset="-120"/>
              </a:rPr>
              <a:t>tisse</a:t>
            </a:r>
            <a:r>
              <a:rPr lang="en-US" sz="1250" dirty="0" smtClean="0">
                <a:solidFill>
                  <a:srgbClr val="1A1A1A"/>
                </a:solidFill>
                <a:latin typeface="Calibri" pitchFamily="34" charset="0"/>
                <a:ea typeface="Calibri" pitchFamily="34" charset="-122"/>
                <a:cs typeface="Calibri" pitchFamily="34" charset="-120"/>
              </a:rPr>
              <a:t> </a:t>
            </a:r>
            <a:r>
              <a:rPr lang="en-US" sz="1250" dirty="0">
                <a:solidFill>
                  <a:srgbClr val="1A1A1A"/>
                </a:solidFill>
                <a:latin typeface="Calibri" pitchFamily="34" charset="0"/>
                <a:ea typeface="Calibri" pitchFamily="34" charset="-122"/>
                <a:cs typeface="Calibri" pitchFamily="34" charset="-120"/>
              </a:rPr>
              <a:t>un lien social fondé sur des références communes.</a:t>
            </a:r>
            <a:endParaRPr lang="en-US" sz="1250" dirty="0"/>
          </a:p>
        </p:txBody>
      </p:sp>
      <p:sp>
        <p:nvSpPr>
          <p:cNvPr id="10" name="Text 8"/>
          <p:cNvSpPr/>
          <p:nvPr/>
        </p:nvSpPr>
        <p:spPr>
          <a:xfrm>
            <a:off x="548640" y="4114800"/>
            <a:ext cx="5120640" cy="274320"/>
          </a:xfrm>
          <a:prstGeom prst="rect">
            <a:avLst/>
          </a:prstGeom>
          <a:noFill/>
          <a:ln/>
        </p:spPr>
        <p:txBody>
          <a:bodyPr wrap="square" lIns="0" tIns="0" rIns="0" bIns="0" rtlCol="0" anchor="t"/>
          <a:lstStyle/>
          <a:p>
            <a:pPr marL="0" indent="0">
              <a:buNone/>
            </a:pPr>
            <a:r>
              <a:rPr lang="en-US" sz="1450" b="1" dirty="0" smtClean="0">
                <a:solidFill>
                  <a:srgbClr val="1F3864"/>
                </a:solidFill>
                <a:latin typeface="Calibri" pitchFamily="34" charset="0"/>
                <a:ea typeface="Calibri" pitchFamily="34" charset="-122"/>
                <a:cs typeface="Calibri" pitchFamily="34" charset="-120"/>
              </a:rPr>
              <a:t>- </a:t>
            </a:r>
            <a:r>
              <a:rPr lang="en-US" sz="1450" b="1" dirty="0" err="1" smtClean="0">
                <a:solidFill>
                  <a:srgbClr val="1F3864"/>
                </a:solidFill>
                <a:latin typeface="Calibri" pitchFamily="34" charset="0"/>
                <a:ea typeface="Calibri" pitchFamily="34" charset="-122"/>
                <a:cs typeface="Calibri" pitchFamily="34" charset="-120"/>
              </a:rPr>
              <a:t>Construire</a:t>
            </a:r>
            <a:r>
              <a:rPr lang="en-US" sz="1450" b="1" dirty="0" smtClean="0">
                <a:solidFill>
                  <a:srgbClr val="1F3864"/>
                </a:solidFill>
                <a:latin typeface="Calibri" pitchFamily="34" charset="0"/>
                <a:ea typeface="Calibri" pitchFamily="34" charset="-122"/>
                <a:cs typeface="Calibri" pitchFamily="34" charset="-120"/>
              </a:rPr>
              <a:t> la </a:t>
            </a:r>
            <a:r>
              <a:rPr lang="en-US" sz="1450" b="1" dirty="0">
                <a:solidFill>
                  <a:srgbClr val="1F3864"/>
                </a:solidFill>
                <a:latin typeface="Calibri" pitchFamily="34" charset="0"/>
                <a:ea typeface="Calibri" pitchFamily="34" charset="-122"/>
                <a:cs typeface="Calibri" pitchFamily="34" charset="-120"/>
              </a:rPr>
              <a:t>personnalité</a:t>
            </a:r>
            <a:endParaRPr lang="en-US" sz="1450" dirty="0"/>
          </a:p>
        </p:txBody>
      </p:sp>
      <p:sp>
        <p:nvSpPr>
          <p:cNvPr id="11" name="Text 9"/>
          <p:cNvSpPr/>
          <p:nvPr/>
        </p:nvSpPr>
        <p:spPr>
          <a:xfrm>
            <a:off x="548640" y="4361688"/>
            <a:ext cx="5120640" cy="685800"/>
          </a:xfrm>
          <a:prstGeom prst="rect">
            <a:avLst/>
          </a:prstGeom>
          <a:noFill/>
          <a:ln/>
        </p:spPr>
        <p:txBody>
          <a:bodyPr wrap="square" lIns="0" tIns="0" rIns="0" bIns="0" rtlCol="0" anchor="t"/>
          <a:lstStyle/>
          <a:p>
            <a:pPr marL="0" indent="0">
              <a:lnSpc>
                <a:spcPts val="1600"/>
              </a:lnSpc>
              <a:buNone/>
            </a:pPr>
            <a:r>
              <a:rPr lang="en-US" sz="1250" dirty="0" smtClean="0">
                <a:solidFill>
                  <a:srgbClr val="1A1A1A"/>
                </a:solidFill>
                <a:latin typeface="Calibri" pitchFamily="34" charset="0"/>
                <a:ea typeface="Calibri" pitchFamily="34" charset="-122"/>
                <a:cs typeface="Calibri" pitchFamily="34" charset="-120"/>
              </a:rPr>
              <a:t>Celle d’un </a:t>
            </a:r>
            <a:r>
              <a:rPr lang="en-US" sz="1250" dirty="0">
                <a:solidFill>
                  <a:srgbClr val="1A1A1A"/>
                </a:solidFill>
                <a:latin typeface="Calibri" pitchFamily="34" charset="0"/>
                <a:ea typeface="Calibri" pitchFamily="34" charset="-122"/>
                <a:cs typeface="Calibri" pitchFamily="34" charset="-120"/>
              </a:rPr>
              <a:t>citoyen conscient, autonome et responsable.</a:t>
            </a:r>
            <a:endParaRPr lang="en-US" sz="1250" dirty="0"/>
          </a:p>
        </p:txBody>
      </p:sp>
      <p:sp>
        <p:nvSpPr>
          <p:cNvPr id="12" name="Shape 10"/>
          <p:cNvSpPr/>
          <p:nvPr/>
        </p:nvSpPr>
        <p:spPr>
          <a:xfrm>
            <a:off x="6035040" y="1417320"/>
            <a:ext cx="2560320" cy="2880360"/>
          </a:xfrm>
          <a:prstGeom prst="rect">
            <a:avLst/>
          </a:prstGeom>
          <a:solidFill>
            <a:srgbClr val="F4F5F8"/>
          </a:solidFill>
          <a:ln w="9525">
            <a:solidFill>
              <a:srgbClr val="D8D8D8"/>
            </a:solidFill>
            <a:prstDash val="solid"/>
          </a:ln>
        </p:spPr>
      </p:sp>
      <p:sp>
        <p:nvSpPr>
          <p:cNvPr id="13" name="Text 11"/>
          <p:cNvSpPr/>
          <p:nvPr/>
        </p:nvSpPr>
        <p:spPr>
          <a:xfrm>
            <a:off x="6263640" y="1664208"/>
            <a:ext cx="2103120" cy="274320"/>
          </a:xfrm>
          <a:prstGeom prst="rect">
            <a:avLst/>
          </a:prstGeom>
          <a:noFill/>
          <a:ln/>
        </p:spPr>
        <p:txBody>
          <a:bodyPr wrap="square" lIns="0" tIns="0" rIns="0" bIns="0" rtlCol="0" anchor="ctr"/>
          <a:lstStyle/>
          <a:p>
            <a:pPr marL="0" indent="0">
              <a:buNone/>
            </a:pPr>
            <a:r>
              <a:rPr lang="en-US" sz="1200" b="1" dirty="0">
                <a:solidFill>
                  <a:srgbClr val="1F3864"/>
                </a:solidFill>
                <a:latin typeface="Calibri" pitchFamily="34" charset="0"/>
                <a:ea typeface="Calibri" pitchFamily="34" charset="-122"/>
                <a:cs typeface="Calibri" pitchFamily="34" charset="-120"/>
              </a:rPr>
              <a:t>Arts plastiques</a:t>
            </a:r>
            <a:endParaRPr lang="en-US" sz="1200" dirty="0"/>
          </a:p>
        </p:txBody>
      </p:sp>
      <p:sp>
        <p:nvSpPr>
          <p:cNvPr id="14" name="Text 12"/>
          <p:cNvSpPr/>
          <p:nvPr/>
        </p:nvSpPr>
        <p:spPr>
          <a:xfrm>
            <a:off x="6263640" y="1965960"/>
            <a:ext cx="2103120" cy="2148840"/>
          </a:xfrm>
          <a:prstGeom prst="rect">
            <a:avLst/>
          </a:prstGeom>
          <a:noFill/>
          <a:ln/>
        </p:spPr>
        <p:txBody>
          <a:bodyPr wrap="square" lIns="0" tIns="0" rIns="0" bIns="0" rtlCol="0" anchor="t"/>
          <a:lstStyle/>
          <a:p>
            <a:pPr marL="0" indent="0">
              <a:lnSpc>
                <a:spcPts val="1500"/>
              </a:lnSpc>
              <a:buNone/>
            </a:pPr>
            <a:r>
              <a:rPr lang="en-US" sz="1100" dirty="0">
                <a:solidFill>
                  <a:srgbClr val="1A1A1A"/>
                </a:solidFill>
                <a:latin typeface="Calibri" pitchFamily="34" charset="0"/>
                <a:ea typeface="Calibri" pitchFamily="34" charset="-122"/>
                <a:cs typeface="Calibri" pitchFamily="34" charset="-120"/>
              </a:rPr>
              <a:t>Regroupement des arts qui s’expriment par la forme, la couleur et la matière : dessin, peinture, gravure, sculpture, architecture, et, depuis le XXe siècle, photographie, vidéo, assemblage, installation, infographie, images numériques, bande dessinée.</a:t>
            </a:r>
            <a:endParaRPr lang="en-US" sz="1100" dirty="0"/>
          </a:p>
        </p:txBody>
      </p:sp>
      <p:sp>
        <p:nvSpPr>
          <p:cNvPr id="15" name="Text 4"/>
          <p:cNvSpPr/>
          <p:nvPr/>
        </p:nvSpPr>
        <p:spPr>
          <a:xfrm>
            <a:off x="548640" y="2174145"/>
            <a:ext cx="5120640" cy="274320"/>
          </a:xfrm>
          <a:prstGeom prst="rect">
            <a:avLst/>
          </a:prstGeom>
          <a:noFill/>
          <a:ln/>
        </p:spPr>
        <p:txBody>
          <a:bodyPr wrap="square" lIns="0" tIns="0" rIns="0" bIns="0" rtlCol="0" anchor="t"/>
          <a:lstStyle/>
          <a:p>
            <a:pPr marL="0" indent="0">
              <a:buNone/>
            </a:pPr>
            <a:r>
              <a:rPr lang="en-US" sz="1450" b="1" dirty="0" smtClean="0">
                <a:solidFill>
                  <a:srgbClr val="1F3864"/>
                </a:solidFill>
                <a:latin typeface="Calibri" pitchFamily="34" charset="0"/>
                <a:ea typeface="Calibri" pitchFamily="34" charset="-122"/>
                <a:cs typeface="Calibri" pitchFamily="34" charset="-120"/>
              </a:rPr>
              <a:t>Il </a:t>
            </a:r>
            <a:r>
              <a:rPr lang="en-US" sz="1450" b="1" dirty="0" err="1" smtClean="0">
                <a:solidFill>
                  <a:srgbClr val="1F3864"/>
                </a:solidFill>
                <a:latin typeface="Calibri" pitchFamily="34" charset="0"/>
                <a:ea typeface="Calibri" pitchFamily="34" charset="-122"/>
                <a:cs typeface="Calibri" pitchFamily="34" charset="-120"/>
              </a:rPr>
              <a:t>s’agit</a:t>
            </a:r>
            <a:r>
              <a:rPr lang="en-US" sz="1450" b="1" dirty="0" smtClean="0">
                <a:solidFill>
                  <a:srgbClr val="1F3864"/>
                </a:solidFill>
                <a:latin typeface="Calibri" pitchFamily="34" charset="0"/>
                <a:ea typeface="Calibri" pitchFamily="34" charset="-122"/>
                <a:cs typeface="Calibri" pitchFamily="34" charset="-120"/>
              </a:rPr>
              <a:t> de :</a:t>
            </a:r>
            <a:endParaRPr lang="en-US" sz="14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56032"/>
          </a:xfrm>
          <a:prstGeom prst="rect">
            <a:avLst/>
          </a:prstGeom>
          <a:noFill/>
          <a:ln/>
        </p:spPr>
        <p:txBody>
          <a:bodyPr wrap="square" lIns="0" tIns="0" rIns="0" bIns="0" rtlCol="0" anchor="ctr"/>
          <a:lstStyle/>
          <a:p>
            <a:pPr marL="0" indent="0">
              <a:buNone/>
            </a:pPr>
            <a:r>
              <a:rPr lang="en-US" sz="1100" kern="0" spc="200" dirty="0">
                <a:solidFill>
                  <a:srgbClr val="6B6B6B"/>
                </a:solidFill>
                <a:latin typeface="Calibri" pitchFamily="34" charset="0"/>
                <a:ea typeface="Calibri" pitchFamily="34" charset="-122"/>
                <a:cs typeface="Calibri" pitchFamily="34" charset="-120"/>
              </a:rPr>
              <a:t>LE PROGRAMME DU CYCLE 3</a:t>
            </a:r>
            <a:endParaRPr lang="en-US" sz="1100" dirty="0"/>
          </a:p>
        </p:txBody>
      </p:sp>
      <p:sp>
        <p:nvSpPr>
          <p:cNvPr id="3" name="Text 1"/>
          <p:cNvSpPr/>
          <p:nvPr/>
        </p:nvSpPr>
        <p:spPr>
          <a:xfrm>
            <a:off x="548640" y="658368"/>
            <a:ext cx="8046720" cy="566928"/>
          </a:xfrm>
          <a:prstGeom prst="rect">
            <a:avLst/>
          </a:prstGeom>
          <a:noFill/>
          <a:ln/>
        </p:spPr>
        <p:txBody>
          <a:bodyPr wrap="square" lIns="0" tIns="0" rIns="0" bIns="0" rtlCol="0" anchor="ctr"/>
          <a:lstStyle/>
          <a:p>
            <a:pPr marL="0" indent="0">
              <a:buNone/>
            </a:pPr>
            <a:r>
              <a:rPr lang="en-US" sz="2900" b="1" dirty="0">
                <a:solidFill>
                  <a:srgbClr val="1A1A1A"/>
                </a:solidFill>
                <a:latin typeface="Cambria" pitchFamily="34" charset="0"/>
                <a:ea typeface="Cambria" pitchFamily="34" charset="-122"/>
                <a:cs typeface="Cambria" pitchFamily="34" charset="-120"/>
              </a:rPr>
              <a:t>Trois grands questionnements</a:t>
            </a:r>
            <a:endParaRPr lang="en-US" sz="2900" dirty="0"/>
          </a:p>
        </p:txBody>
      </p:sp>
      <p:sp>
        <p:nvSpPr>
          <p:cNvPr id="4" name="Text 2"/>
          <p:cNvSpPr/>
          <p:nvPr/>
        </p:nvSpPr>
        <p:spPr>
          <a:xfrm>
            <a:off x="548640" y="4704588"/>
            <a:ext cx="8046720" cy="237744"/>
          </a:xfrm>
          <a:prstGeom prst="rect">
            <a:avLst/>
          </a:prstGeom>
          <a:noFill/>
          <a:ln/>
        </p:spPr>
        <p:txBody>
          <a:bodyPr wrap="square" lIns="0" tIns="0" rIns="0" bIns="0" rtlCol="0" anchor="ctr"/>
          <a:lstStyle/>
          <a:p>
            <a:pPr marL="0" indent="0">
              <a:buNone/>
            </a:pPr>
            <a:r>
              <a:rPr lang="en-US" sz="900" dirty="0">
                <a:solidFill>
                  <a:srgbClr val="6B6B6B"/>
                </a:solidFill>
                <a:latin typeface="Calibri" pitchFamily="34" charset="0"/>
                <a:ea typeface="Calibri" pitchFamily="34" charset="-122"/>
                <a:cs typeface="Calibri" pitchFamily="34" charset="-120"/>
              </a:rPr>
              <a:t>Arts plastiques  ·  Collège Flora Tristan  ·  Mme Farenc  ·  2026-2027</a:t>
            </a:r>
            <a:endParaRPr lang="en-US" sz="900" dirty="0"/>
          </a:p>
        </p:txBody>
      </p:sp>
      <p:sp>
        <p:nvSpPr>
          <p:cNvPr id="5" name="Shape 3"/>
          <p:cNvSpPr/>
          <p:nvPr/>
        </p:nvSpPr>
        <p:spPr>
          <a:xfrm>
            <a:off x="548640" y="1417320"/>
            <a:ext cx="2514600" cy="2880360"/>
          </a:xfrm>
          <a:prstGeom prst="rect">
            <a:avLst/>
          </a:prstGeom>
          <a:solidFill>
            <a:srgbClr val="F4F5F8"/>
          </a:solidFill>
          <a:ln w="9525">
            <a:solidFill>
              <a:srgbClr val="D8D8D8"/>
            </a:solidFill>
            <a:prstDash val="solid"/>
          </a:ln>
        </p:spPr>
      </p:sp>
      <p:sp>
        <p:nvSpPr>
          <p:cNvPr id="6" name="Text 4"/>
          <p:cNvSpPr/>
          <p:nvPr/>
        </p:nvSpPr>
        <p:spPr>
          <a:xfrm>
            <a:off x="749808" y="1627632"/>
            <a:ext cx="2112264" cy="914400"/>
          </a:xfrm>
          <a:prstGeom prst="rect">
            <a:avLst/>
          </a:prstGeom>
          <a:noFill/>
          <a:ln/>
        </p:spPr>
        <p:txBody>
          <a:bodyPr wrap="square" lIns="0" tIns="0" rIns="0" bIns="0" rtlCol="0" anchor="t"/>
          <a:lstStyle/>
          <a:p>
            <a:pPr marL="0" indent="0">
              <a:lnSpc>
                <a:spcPts val="1500"/>
              </a:lnSpc>
              <a:buNone/>
            </a:pPr>
            <a:r>
              <a:rPr lang="en-US" sz="1200" b="1" dirty="0">
                <a:solidFill>
                  <a:srgbClr val="1F3864"/>
                </a:solidFill>
                <a:latin typeface="Calibri" pitchFamily="34" charset="0"/>
                <a:ea typeface="Calibri" pitchFamily="34" charset="-122"/>
                <a:cs typeface="Calibri" pitchFamily="34" charset="-120"/>
              </a:rPr>
              <a:t>La représentation plastique et les dispositifs de présentation</a:t>
            </a:r>
            <a:endParaRPr lang="en-US" sz="1200" dirty="0"/>
          </a:p>
        </p:txBody>
      </p:sp>
      <p:sp>
        <p:nvSpPr>
          <p:cNvPr id="7" name="Text 5"/>
          <p:cNvSpPr/>
          <p:nvPr/>
        </p:nvSpPr>
        <p:spPr>
          <a:xfrm>
            <a:off x="749808" y="2542032"/>
            <a:ext cx="2112264" cy="1600200"/>
          </a:xfrm>
          <a:prstGeom prst="rect">
            <a:avLst/>
          </a:prstGeom>
          <a:noFill/>
          <a:ln/>
        </p:spPr>
        <p:txBody>
          <a:bodyPr wrap="square" lIns="0" tIns="0" rIns="0" bIns="0" rtlCol="0" anchor="t"/>
          <a:lstStyle/>
          <a:p>
            <a:pPr marL="0" indent="0">
              <a:lnSpc>
                <a:spcPts val="1400"/>
              </a:lnSpc>
              <a:buNone/>
            </a:pPr>
            <a:r>
              <a:rPr lang="en-US" sz="1050" dirty="0">
                <a:solidFill>
                  <a:srgbClr val="1A1A1A"/>
                </a:solidFill>
                <a:latin typeface="Calibri" pitchFamily="34" charset="0"/>
                <a:ea typeface="Calibri" pitchFamily="34" charset="-122"/>
                <a:cs typeface="Calibri" pitchFamily="34" charset="-120"/>
              </a:rPr>
              <a:t>La ressemblance. L’autonomie du geste graphique, pictural et sculptural. Les différentes catégories d’images, leurs procédés de fabrication et de transformation. La narration visuelle. La mise en regard et en espace. La prise en compte du spectateur et de l’effet recherché.</a:t>
            </a:r>
            <a:endParaRPr lang="en-US" sz="1050" dirty="0"/>
          </a:p>
        </p:txBody>
      </p:sp>
      <p:sp>
        <p:nvSpPr>
          <p:cNvPr id="8" name="Shape 6"/>
          <p:cNvSpPr/>
          <p:nvPr/>
        </p:nvSpPr>
        <p:spPr>
          <a:xfrm>
            <a:off x="3291840" y="1417320"/>
            <a:ext cx="2514600" cy="2880360"/>
          </a:xfrm>
          <a:prstGeom prst="rect">
            <a:avLst/>
          </a:prstGeom>
          <a:solidFill>
            <a:srgbClr val="F4F5F8"/>
          </a:solidFill>
          <a:ln w="9525">
            <a:solidFill>
              <a:srgbClr val="D8D8D8"/>
            </a:solidFill>
            <a:prstDash val="solid"/>
          </a:ln>
        </p:spPr>
      </p:sp>
      <p:sp>
        <p:nvSpPr>
          <p:cNvPr id="9" name="Text 7"/>
          <p:cNvSpPr/>
          <p:nvPr/>
        </p:nvSpPr>
        <p:spPr>
          <a:xfrm>
            <a:off x="3493008" y="1627632"/>
            <a:ext cx="2112264" cy="914400"/>
          </a:xfrm>
          <a:prstGeom prst="rect">
            <a:avLst/>
          </a:prstGeom>
          <a:noFill/>
          <a:ln/>
        </p:spPr>
        <p:txBody>
          <a:bodyPr wrap="square" lIns="0" tIns="0" rIns="0" bIns="0" rtlCol="0" anchor="t"/>
          <a:lstStyle/>
          <a:p>
            <a:pPr marL="0" indent="0">
              <a:lnSpc>
                <a:spcPts val="1500"/>
              </a:lnSpc>
              <a:buNone/>
            </a:pPr>
            <a:r>
              <a:rPr lang="en-US" sz="1200" b="1" dirty="0">
                <a:solidFill>
                  <a:srgbClr val="1F3864"/>
                </a:solidFill>
                <a:latin typeface="Calibri" pitchFamily="34" charset="0"/>
                <a:ea typeface="Calibri" pitchFamily="34" charset="-122"/>
                <a:cs typeface="Calibri" pitchFamily="34" charset="-120"/>
              </a:rPr>
              <a:t>Les fabrications et la relation entre l’objet et l’espace</a:t>
            </a:r>
            <a:endParaRPr lang="en-US" sz="1200" dirty="0"/>
          </a:p>
        </p:txBody>
      </p:sp>
      <p:sp>
        <p:nvSpPr>
          <p:cNvPr id="10" name="Text 8"/>
          <p:cNvSpPr/>
          <p:nvPr/>
        </p:nvSpPr>
        <p:spPr>
          <a:xfrm>
            <a:off x="3493008" y="2542032"/>
            <a:ext cx="2112264" cy="1600200"/>
          </a:xfrm>
          <a:prstGeom prst="rect">
            <a:avLst/>
          </a:prstGeom>
          <a:noFill/>
          <a:ln/>
        </p:spPr>
        <p:txBody>
          <a:bodyPr wrap="square" lIns="0" tIns="0" rIns="0" bIns="0" rtlCol="0" anchor="t"/>
          <a:lstStyle/>
          <a:p>
            <a:pPr marL="0" indent="0">
              <a:lnSpc>
                <a:spcPts val="1400"/>
              </a:lnSpc>
              <a:buNone/>
            </a:pPr>
            <a:r>
              <a:rPr lang="en-US" sz="1050" dirty="0">
                <a:solidFill>
                  <a:srgbClr val="1A1A1A"/>
                </a:solidFill>
                <a:latin typeface="Calibri" pitchFamily="34" charset="0"/>
                <a:ea typeface="Calibri" pitchFamily="34" charset="-122"/>
                <a:cs typeface="Calibri" pitchFamily="34" charset="-120"/>
              </a:rPr>
              <a:t>L’hétérogénéité et la cohérence plastique. L’invention, la fabrication, les détournements, les mises en scène. L’espace en deux et en trois dimensions.</a:t>
            </a:r>
            <a:endParaRPr lang="en-US" sz="1050" dirty="0"/>
          </a:p>
        </p:txBody>
      </p:sp>
      <p:sp>
        <p:nvSpPr>
          <p:cNvPr id="11" name="Shape 9"/>
          <p:cNvSpPr/>
          <p:nvPr/>
        </p:nvSpPr>
        <p:spPr>
          <a:xfrm>
            <a:off x="6035040" y="1417320"/>
            <a:ext cx="2514600" cy="2880360"/>
          </a:xfrm>
          <a:prstGeom prst="rect">
            <a:avLst/>
          </a:prstGeom>
          <a:solidFill>
            <a:srgbClr val="F4F5F8"/>
          </a:solidFill>
          <a:ln w="9525">
            <a:solidFill>
              <a:srgbClr val="D8D8D8"/>
            </a:solidFill>
            <a:prstDash val="solid"/>
          </a:ln>
        </p:spPr>
      </p:sp>
      <p:sp>
        <p:nvSpPr>
          <p:cNvPr id="12" name="Text 10"/>
          <p:cNvSpPr/>
          <p:nvPr/>
        </p:nvSpPr>
        <p:spPr>
          <a:xfrm>
            <a:off x="6236208" y="1627632"/>
            <a:ext cx="2112264" cy="914400"/>
          </a:xfrm>
          <a:prstGeom prst="rect">
            <a:avLst/>
          </a:prstGeom>
          <a:noFill/>
          <a:ln/>
        </p:spPr>
        <p:txBody>
          <a:bodyPr wrap="square" lIns="0" tIns="0" rIns="0" bIns="0" rtlCol="0" anchor="t"/>
          <a:lstStyle/>
          <a:p>
            <a:pPr marL="0" indent="0">
              <a:lnSpc>
                <a:spcPts val="1500"/>
              </a:lnSpc>
              <a:buNone/>
            </a:pPr>
            <a:r>
              <a:rPr lang="en-US" sz="1200" b="1" dirty="0">
                <a:solidFill>
                  <a:srgbClr val="1F3864"/>
                </a:solidFill>
                <a:latin typeface="Calibri" pitchFamily="34" charset="0"/>
                <a:ea typeface="Calibri" pitchFamily="34" charset="-122"/>
                <a:cs typeface="Calibri" pitchFamily="34" charset="-120"/>
              </a:rPr>
              <a:t>La matérialité de la production plastique et la sensibilité aux constituants de l’œuvre</a:t>
            </a:r>
            <a:endParaRPr lang="en-US" sz="1200" dirty="0"/>
          </a:p>
        </p:txBody>
      </p:sp>
      <p:sp>
        <p:nvSpPr>
          <p:cNvPr id="13" name="Text 11"/>
          <p:cNvSpPr/>
          <p:nvPr/>
        </p:nvSpPr>
        <p:spPr>
          <a:xfrm>
            <a:off x="6236208" y="2542032"/>
            <a:ext cx="2112264" cy="1600200"/>
          </a:xfrm>
          <a:prstGeom prst="rect">
            <a:avLst/>
          </a:prstGeom>
          <a:noFill/>
          <a:ln/>
        </p:spPr>
        <p:txBody>
          <a:bodyPr wrap="square" lIns="0" tIns="0" rIns="0" bIns="0" rtlCol="0" anchor="t"/>
          <a:lstStyle/>
          <a:p>
            <a:pPr marL="0" indent="0">
              <a:lnSpc>
                <a:spcPts val="1400"/>
              </a:lnSpc>
              <a:buNone/>
            </a:pPr>
            <a:r>
              <a:rPr lang="en-US" sz="1050" dirty="0">
                <a:solidFill>
                  <a:srgbClr val="1A1A1A"/>
                </a:solidFill>
                <a:latin typeface="Calibri" pitchFamily="34" charset="0"/>
                <a:ea typeface="Calibri" pitchFamily="34" charset="-122"/>
                <a:cs typeface="Calibri" pitchFamily="34" charset="-120"/>
              </a:rPr>
              <a:t>La réalité concrète d’une production ou d’une œuvre. Les qualités physiques des matériaux. Les effets du geste et de l’instrument. La matérialité et la qualité de la couleur.</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56032"/>
          </a:xfrm>
          <a:prstGeom prst="rect">
            <a:avLst/>
          </a:prstGeom>
          <a:noFill/>
          <a:ln/>
        </p:spPr>
        <p:txBody>
          <a:bodyPr wrap="square" lIns="0" tIns="0" rIns="0" bIns="0" rtlCol="0" anchor="ctr"/>
          <a:lstStyle/>
          <a:p>
            <a:pPr marL="0" indent="0">
              <a:buNone/>
            </a:pPr>
            <a:r>
              <a:rPr lang="en-US" sz="1100" kern="0" spc="200" dirty="0">
                <a:solidFill>
                  <a:srgbClr val="6B6B6B"/>
                </a:solidFill>
                <a:latin typeface="Calibri" pitchFamily="34" charset="0"/>
                <a:ea typeface="Calibri" pitchFamily="34" charset="-122"/>
                <a:cs typeface="Calibri" pitchFamily="34" charset="-120"/>
              </a:rPr>
              <a:t>ARTS PLASTIQUES</a:t>
            </a:r>
            <a:endParaRPr lang="en-US" sz="1100" dirty="0"/>
          </a:p>
        </p:txBody>
      </p:sp>
      <p:sp>
        <p:nvSpPr>
          <p:cNvPr id="3" name="Text 1"/>
          <p:cNvSpPr/>
          <p:nvPr/>
        </p:nvSpPr>
        <p:spPr>
          <a:xfrm>
            <a:off x="548640" y="658368"/>
            <a:ext cx="8046720" cy="566928"/>
          </a:xfrm>
          <a:prstGeom prst="rect">
            <a:avLst/>
          </a:prstGeom>
          <a:noFill/>
          <a:ln/>
        </p:spPr>
        <p:txBody>
          <a:bodyPr wrap="square" lIns="0" tIns="0" rIns="0" bIns="0" rtlCol="0" anchor="ctr"/>
          <a:lstStyle/>
          <a:p>
            <a:pPr marL="0" indent="0">
              <a:buNone/>
            </a:pPr>
            <a:r>
              <a:rPr lang="en-US" sz="2900" b="1" dirty="0">
                <a:solidFill>
                  <a:srgbClr val="1A1A1A"/>
                </a:solidFill>
                <a:latin typeface="Cambria" pitchFamily="34" charset="0"/>
                <a:ea typeface="Cambria" pitchFamily="34" charset="-122"/>
                <a:cs typeface="Cambria" pitchFamily="34" charset="-120"/>
              </a:rPr>
              <a:t>Le matériel pour créer</a:t>
            </a:r>
            <a:endParaRPr lang="en-US" sz="2900" dirty="0"/>
          </a:p>
        </p:txBody>
      </p:sp>
      <p:sp>
        <p:nvSpPr>
          <p:cNvPr id="4" name="Text 2"/>
          <p:cNvSpPr/>
          <p:nvPr/>
        </p:nvSpPr>
        <p:spPr>
          <a:xfrm>
            <a:off x="548640" y="4704588"/>
            <a:ext cx="8046720" cy="237744"/>
          </a:xfrm>
          <a:prstGeom prst="rect">
            <a:avLst/>
          </a:prstGeom>
          <a:noFill/>
          <a:ln/>
        </p:spPr>
        <p:txBody>
          <a:bodyPr wrap="square" lIns="0" tIns="0" rIns="0" bIns="0" rtlCol="0" anchor="ctr"/>
          <a:lstStyle/>
          <a:p>
            <a:pPr marL="0" indent="0">
              <a:buNone/>
            </a:pPr>
            <a:r>
              <a:rPr lang="en-US" sz="900" dirty="0">
                <a:solidFill>
                  <a:srgbClr val="6B6B6B"/>
                </a:solidFill>
                <a:latin typeface="Calibri" pitchFamily="34" charset="0"/>
                <a:ea typeface="Calibri" pitchFamily="34" charset="-122"/>
                <a:cs typeface="Calibri" pitchFamily="34" charset="-120"/>
              </a:rPr>
              <a:t>Arts plastiques  ·  Collège Flora Tristan  ·  Mme Farenc  ·  2026-2027</a:t>
            </a:r>
            <a:endParaRPr lang="en-US" sz="900" dirty="0"/>
          </a:p>
        </p:txBody>
      </p:sp>
      <p:sp>
        <p:nvSpPr>
          <p:cNvPr id="5" name="Text 3"/>
          <p:cNvSpPr/>
          <p:nvPr/>
        </p:nvSpPr>
        <p:spPr>
          <a:xfrm>
            <a:off x="548640" y="1463040"/>
            <a:ext cx="4343400" cy="274320"/>
          </a:xfrm>
          <a:prstGeom prst="rect">
            <a:avLst/>
          </a:prstGeom>
          <a:noFill/>
          <a:ln/>
        </p:spPr>
        <p:txBody>
          <a:bodyPr wrap="square" lIns="0" tIns="0" rIns="0" bIns="0" rtlCol="0" anchor="t"/>
          <a:lstStyle/>
          <a:p>
            <a:pPr marL="0" indent="0">
              <a:buNone/>
            </a:pPr>
            <a:r>
              <a:rPr lang="en-US" sz="1450" b="1" dirty="0">
                <a:solidFill>
                  <a:srgbClr val="1F3864"/>
                </a:solidFill>
                <a:latin typeface="Calibri" pitchFamily="34" charset="0"/>
                <a:ea typeface="Calibri" pitchFamily="34" charset="-122"/>
                <a:cs typeface="Calibri" pitchFamily="34" charset="-120"/>
              </a:rPr>
              <a:t>À chaque cours</a:t>
            </a:r>
            <a:endParaRPr lang="en-US" sz="1450" dirty="0"/>
          </a:p>
        </p:txBody>
      </p:sp>
      <p:sp>
        <p:nvSpPr>
          <p:cNvPr id="6" name="Text 4"/>
          <p:cNvSpPr/>
          <p:nvPr/>
        </p:nvSpPr>
        <p:spPr>
          <a:xfrm>
            <a:off x="548640" y="1737360"/>
            <a:ext cx="4343400" cy="685800"/>
          </a:xfrm>
          <a:prstGeom prst="rect">
            <a:avLst/>
          </a:prstGeom>
          <a:noFill/>
          <a:ln/>
        </p:spPr>
        <p:txBody>
          <a:bodyPr wrap="square" lIns="0" tIns="0" rIns="0" bIns="0" rtlCol="0" anchor="t"/>
          <a:lstStyle/>
          <a:p>
            <a:pPr marL="0" indent="0">
              <a:lnSpc>
                <a:spcPts val="1600"/>
              </a:lnSpc>
              <a:buNone/>
            </a:pPr>
            <a:r>
              <a:rPr lang="en-US" sz="1250" dirty="0">
                <a:solidFill>
                  <a:srgbClr val="1A1A1A"/>
                </a:solidFill>
                <a:latin typeface="Calibri" pitchFamily="34" charset="0"/>
                <a:ea typeface="Calibri" pitchFamily="34" charset="-122"/>
                <a:cs typeface="Calibri" pitchFamily="34" charset="-120"/>
              </a:rPr>
              <a:t>Le cahier 24 × 32 cm, le matériel usuel, une ou deux feuilles de la pochette de feuilles à dessin, quelques feuilles de papier machine pour les esquisses. </a:t>
            </a:r>
            <a:endParaRPr lang="en-US" sz="1250" dirty="0"/>
          </a:p>
        </p:txBody>
      </p:sp>
      <p:sp>
        <p:nvSpPr>
          <p:cNvPr id="7" name="Text 5"/>
          <p:cNvSpPr/>
          <p:nvPr/>
        </p:nvSpPr>
        <p:spPr>
          <a:xfrm>
            <a:off x="548640" y="3063240"/>
            <a:ext cx="4343400" cy="274320"/>
          </a:xfrm>
          <a:prstGeom prst="rect">
            <a:avLst/>
          </a:prstGeom>
          <a:noFill/>
          <a:ln/>
        </p:spPr>
        <p:txBody>
          <a:bodyPr wrap="square" lIns="0" tIns="0" rIns="0" bIns="0" rtlCol="0" anchor="t"/>
          <a:lstStyle/>
          <a:p>
            <a:pPr marL="0" indent="0">
              <a:buNone/>
            </a:pPr>
            <a:r>
              <a:rPr lang="en-US" sz="1450" b="1" dirty="0">
                <a:solidFill>
                  <a:srgbClr val="1F3864"/>
                </a:solidFill>
                <a:latin typeface="Calibri" pitchFamily="34" charset="0"/>
                <a:ea typeface="Calibri" pitchFamily="34" charset="-122"/>
                <a:cs typeface="Calibri" pitchFamily="34" charset="-120"/>
              </a:rPr>
              <a:t>Les autres fournitures de la liste</a:t>
            </a:r>
            <a:endParaRPr lang="en-US" sz="1450" dirty="0"/>
          </a:p>
        </p:txBody>
      </p:sp>
      <p:sp>
        <p:nvSpPr>
          <p:cNvPr id="8" name="Text 6"/>
          <p:cNvSpPr/>
          <p:nvPr/>
        </p:nvSpPr>
        <p:spPr>
          <a:xfrm>
            <a:off x="548640" y="3337560"/>
            <a:ext cx="4343400" cy="685800"/>
          </a:xfrm>
          <a:prstGeom prst="rect">
            <a:avLst/>
          </a:prstGeom>
          <a:noFill/>
          <a:ln/>
        </p:spPr>
        <p:txBody>
          <a:bodyPr wrap="square" lIns="0" tIns="0" rIns="0" bIns="0" rtlCol="0" anchor="t"/>
          <a:lstStyle/>
          <a:p>
            <a:pPr marL="0" indent="0">
              <a:lnSpc>
                <a:spcPts val="1600"/>
              </a:lnSpc>
              <a:buNone/>
            </a:pPr>
            <a:r>
              <a:rPr lang="en-US" sz="1250" dirty="0">
                <a:solidFill>
                  <a:srgbClr val="1A1A1A"/>
                </a:solidFill>
                <a:latin typeface="Calibri" pitchFamily="34" charset="0"/>
                <a:ea typeface="Calibri" pitchFamily="34" charset="-122"/>
                <a:cs typeface="Calibri" pitchFamily="34" charset="-120"/>
              </a:rPr>
              <a:t>Elles sont demandées une semaine avant et notées dans l’agenda. Du matériel de récupération sera aussi demandé. Cet apport fait partie du travail de l’élève.</a:t>
            </a:r>
            <a:endParaRPr lang="en-US" sz="1250" dirty="0"/>
          </a:p>
        </p:txBody>
      </p:sp>
      <p:pic>
        <p:nvPicPr>
          <p:cNvPr id="9" name="Image 0" descr="fiches/pres-1.png"/>
          <p:cNvPicPr>
            <a:picLocks noChangeAspect="1"/>
          </p:cNvPicPr>
          <p:nvPr/>
        </p:nvPicPr>
        <p:blipFill>
          <a:blip r:embed="rId3"/>
          <a:stretch>
            <a:fillRect/>
          </a:stretch>
        </p:blipFill>
        <p:spPr>
          <a:xfrm>
            <a:off x="5166360" y="1234440"/>
            <a:ext cx="3429000" cy="3246120"/>
          </a:xfrm>
          <a:prstGeom prst="rect">
            <a:avLst/>
          </a:prstGeom>
        </p:spPr>
      </p:pic>
      <p:sp>
        <p:nvSpPr>
          <p:cNvPr id="10" name="Text 7"/>
          <p:cNvSpPr/>
          <p:nvPr/>
        </p:nvSpPr>
        <p:spPr>
          <a:xfrm>
            <a:off x="5166360" y="4526280"/>
            <a:ext cx="3429000" cy="228600"/>
          </a:xfrm>
          <a:prstGeom prst="rect">
            <a:avLst/>
          </a:prstGeom>
          <a:noFill/>
          <a:ln/>
        </p:spPr>
        <p:txBody>
          <a:bodyPr wrap="square" lIns="0" tIns="0" rIns="0" bIns="0" rtlCol="0" anchor="ctr"/>
          <a:lstStyle/>
          <a:p>
            <a:pPr marL="0" indent="0">
              <a:buNone/>
            </a:pPr>
            <a:r>
              <a:rPr lang="en-US" sz="950" i="1" dirty="0">
                <a:solidFill>
                  <a:srgbClr val="6B6B6B"/>
                </a:solidFill>
                <a:latin typeface="Calibri" pitchFamily="34" charset="0"/>
                <a:ea typeface="Calibri" pitchFamily="34" charset="-122"/>
                <a:cs typeface="Calibri" pitchFamily="34" charset="-120"/>
              </a:rPr>
              <a:t>Fiche de présentation — remise aux élèves au premier cours</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56032"/>
          </a:xfrm>
          <a:prstGeom prst="rect">
            <a:avLst/>
          </a:prstGeom>
          <a:noFill/>
          <a:ln/>
        </p:spPr>
        <p:txBody>
          <a:bodyPr wrap="square" lIns="0" tIns="0" rIns="0" bIns="0" rtlCol="0" anchor="ctr"/>
          <a:lstStyle/>
          <a:p>
            <a:pPr marL="0" indent="0">
              <a:buNone/>
            </a:pPr>
            <a:r>
              <a:rPr lang="en-US" sz="1100" kern="0" spc="200" dirty="0">
                <a:solidFill>
                  <a:srgbClr val="6B6B6B"/>
                </a:solidFill>
                <a:latin typeface="Calibri" pitchFamily="34" charset="0"/>
                <a:ea typeface="Calibri" pitchFamily="34" charset="-122"/>
                <a:cs typeface="Calibri" pitchFamily="34" charset="-120"/>
              </a:rPr>
              <a:t>SAVOIR-FAIRE</a:t>
            </a:r>
            <a:endParaRPr lang="en-US" sz="1100" dirty="0"/>
          </a:p>
        </p:txBody>
      </p:sp>
      <p:sp>
        <p:nvSpPr>
          <p:cNvPr id="3" name="Text 1"/>
          <p:cNvSpPr/>
          <p:nvPr/>
        </p:nvSpPr>
        <p:spPr>
          <a:xfrm>
            <a:off x="548640" y="658368"/>
            <a:ext cx="8046720" cy="566928"/>
          </a:xfrm>
          <a:prstGeom prst="rect">
            <a:avLst/>
          </a:prstGeom>
          <a:noFill/>
          <a:ln/>
        </p:spPr>
        <p:txBody>
          <a:bodyPr wrap="square" lIns="0" tIns="0" rIns="0" bIns="0" rtlCol="0" anchor="ctr"/>
          <a:lstStyle/>
          <a:p>
            <a:pPr marL="0" indent="0">
              <a:buNone/>
            </a:pPr>
            <a:r>
              <a:rPr lang="en-US" sz="2900" b="1" dirty="0">
                <a:solidFill>
                  <a:srgbClr val="1A1A1A"/>
                </a:solidFill>
                <a:latin typeface="Cambria" pitchFamily="34" charset="0"/>
                <a:ea typeface="Cambria" pitchFamily="34" charset="-122"/>
                <a:cs typeface="Cambria" pitchFamily="34" charset="-120"/>
              </a:rPr>
              <a:t>Pratique plastique, recherches et cahier</a:t>
            </a:r>
            <a:endParaRPr lang="en-US" sz="2900" dirty="0"/>
          </a:p>
        </p:txBody>
      </p:sp>
      <p:sp>
        <p:nvSpPr>
          <p:cNvPr id="4" name="Text 2"/>
          <p:cNvSpPr/>
          <p:nvPr/>
        </p:nvSpPr>
        <p:spPr>
          <a:xfrm>
            <a:off x="548640" y="4704588"/>
            <a:ext cx="8046720" cy="237744"/>
          </a:xfrm>
          <a:prstGeom prst="rect">
            <a:avLst/>
          </a:prstGeom>
          <a:noFill/>
          <a:ln/>
        </p:spPr>
        <p:txBody>
          <a:bodyPr wrap="square" lIns="0" tIns="0" rIns="0" bIns="0" rtlCol="0" anchor="ctr"/>
          <a:lstStyle/>
          <a:p>
            <a:pPr marL="0" indent="0">
              <a:buNone/>
            </a:pPr>
            <a:r>
              <a:rPr lang="en-US" sz="900" dirty="0">
                <a:solidFill>
                  <a:srgbClr val="6B6B6B"/>
                </a:solidFill>
                <a:latin typeface="Calibri" pitchFamily="34" charset="0"/>
                <a:ea typeface="Calibri" pitchFamily="34" charset="-122"/>
                <a:cs typeface="Calibri" pitchFamily="34" charset="-120"/>
              </a:rPr>
              <a:t>Arts plastiques  ·  Collège Flora Tristan  ·  Mme Farenc  ·  2026-2027</a:t>
            </a:r>
            <a:endParaRPr lang="en-US" sz="900" dirty="0"/>
          </a:p>
        </p:txBody>
      </p:sp>
      <p:sp>
        <p:nvSpPr>
          <p:cNvPr id="5" name="Text 3"/>
          <p:cNvSpPr/>
          <p:nvPr/>
        </p:nvSpPr>
        <p:spPr>
          <a:xfrm>
            <a:off x="548640" y="1463040"/>
            <a:ext cx="5120640" cy="274320"/>
          </a:xfrm>
          <a:prstGeom prst="rect">
            <a:avLst/>
          </a:prstGeom>
          <a:noFill/>
          <a:ln/>
        </p:spPr>
        <p:txBody>
          <a:bodyPr wrap="square" lIns="0" tIns="0" rIns="0" bIns="0" rtlCol="0" anchor="t"/>
          <a:lstStyle/>
          <a:p>
            <a:pPr marL="0" indent="0">
              <a:buNone/>
            </a:pPr>
            <a:r>
              <a:rPr lang="en-US" sz="1450" b="1" dirty="0">
                <a:solidFill>
                  <a:srgbClr val="1F3864"/>
                </a:solidFill>
                <a:latin typeface="Calibri" pitchFamily="34" charset="0"/>
                <a:ea typeface="Calibri" pitchFamily="34" charset="-122"/>
                <a:cs typeface="Calibri" pitchFamily="34" charset="-120"/>
              </a:rPr>
              <a:t>Le travail plastique est conduit en classe</a:t>
            </a:r>
            <a:endParaRPr lang="en-US" sz="1450" dirty="0"/>
          </a:p>
        </p:txBody>
      </p:sp>
      <p:sp>
        <p:nvSpPr>
          <p:cNvPr id="6" name="Text 4"/>
          <p:cNvSpPr/>
          <p:nvPr/>
        </p:nvSpPr>
        <p:spPr>
          <a:xfrm>
            <a:off x="548640" y="1737360"/>
            <a:ext cx="5120640" cy="685800"/>
          </a:xfrm>
          <a:prstGeom prst="rect">
            <a:avLst/>
          </a:prstGeom>
          <a:noFill/>
          <a:ln/>
        </p:spPr>
        <p:txBody>
          <a:bodyPr wrap="square" lIns="0" tIns="0" rIns="0" bIns="0" rtlCol="0" anchor="t"/>
          <a:lstStyle/>
          <a:p>
            <a:pPr marL="0" indent="0">
              <a:lnSpc>
                <a:spcPts val="1600"/>
              </a:lnSpc>
              <a:buNone/>
            </a:pPr>
            <a:r>
              <a:rPr lang="en-US" sz="1250" dirty="0">
                <a:solidFill>
                  <a:srgbClr val="1A1A1A"/>
                </a:solidFill>
                <a:latin typeface="Calibri" pitchFamily="34" charset="0"/>
                <a:ea typeface="Calibri" pitchFamily="34" charset="-122"/>
                <a:cs typeface="Calibri" pitchFamily="34" charset="-120"/>
              </a:rPr>
              <a:t>S’il n’est parfois pas terminé, il </a:t>
            </a:r>
            <a:r>
              <a:rPr lang="en-US" sz="1250" dirty="0" err="1">
                <a:solidFill>
                  <a:srgbClr val="1A1A1A"/>
                </a:solidFill>
                <a:latin typeface="Calibri" pitchFamily="34" charset="0"/>
                <a:ea typeface="Calibri" pitchFamily="34" charset="-122"/>
                <a:cs typeface="Calibri" pitchFamily="34" charset="-120"/>
              </a:rPr>
              <a:t>faudra</a:t>
            </a:r>
            <a:r>
              <a:rPr lang="en-US" sz="1250" dirty="0">
                <a:solidFill>
                  <a:srgbClr val="1A1A1A"/>
                </a:solidFill>
                <a:latin typeface="Calibri" pitchFamily="34" charset="0"/>
                <a:ea typeface="Calibri" pitchFamily="34" charset="-122"/>
                <a:cs typeface="Calibri" pitchFamily="34" charset="-120"/>
              </a:rPr>
              <a:t> </a:t>
            </a:r>
            <a:r>
              <a:rPr lang="en-US" sz="1250" dirty="0" err="1" smtClean="0">
                <a:solidFill>
                  <a:srgbClr val="1A1A1A"/>
                </a:solidFill>
                <a:latin typeface="Calibri" pitchFamily="34" charset="0"/>
                <a:ea typeface="Calibri" pitchFamily="34" charset="-122"/>
                <a:cs typeface="Calibri" pitchFamily="34" charset="-120"/>
              </a:rPr>
              <a:t>l’achever</a:t>
            </a:r>
            <a:r>
              <a:rPr lang="en-US" sz="1250" dirty="0" smtClean="0">
                <a:solidFill>
                  <a:srgbClr val="1A1A1A"/>
                </a:solidFill>
                <a:latin typeface="Calibri" pitchFamily="34" charset="0"/>
                <a:ea typeface="Calibri" pitchFamily="34" charset="-122"/>
                <a:cs typeface="Calibri" pitchFamily="34" charset="-120"/>
              </a:rPr>
              <a:t> </a:t>
            </a:r>
            <a:r>
              <a:rPr lang="en-US" sz="1250" dirty="0">
                <a:solidFill>
                  <a:srgbClr val="1A1A1A"/>
                </a:solidFill>
                <a:latin typeface="Calibri" pitchFamily="34" charset="0"/>
                <a:ea typeface="Calibri" pitchFamily="34" charset="-122"/>
                <a:cs typeface="Calibri" pitchFamily="34" charset="-120"/>
              </a:rPr>
              <a:t>à la maison puis rapporter ce travail la semaine suivante. Les travaux achevés et évalués sont à conserver à la maison.</a:t>
            </a:r>
            <a:endParaRPr lang="en-US" sz="1250" dirty="0"/>
          </a:p>
        </p:txBody>
      </p:sp>
      <p:sp>
        <p:nvSpPr>
          <p:cNvPr id="7" name="Text 5"/>
          <p:cNvSpPr/>
          <p:nvPr/>
        </p:nvSpPr>
        <p:spPr>
          <a:xfrm>
            <a:off x="548640" y="3063240"/>
            <a:ext cx="5120640" cy="274320"/>
          </a:xfrm>
          <a:prstGeom prst="rect">
            <a:avLst/>
          </a:prstGeom>
          <a:noFill/>
          <a:ln/>
        </p:spPr>
        <p:txBody>
          <a:bodyPr wrap="square" lIns="0" tIns="0" rIns="0" bIns="0" rtlCol="0" anchor="t"/>
          <a:lstStyle/>
          <a:p>
            <a:pPr marL="0" indent="0">
              <a:buNone/>
            </a:pPr>
            <a:r>
              <a:rPr lang="en-US" sz="1450" b="1" dirty="0">
                <a:solidFill>
                  <a:srgbClr val="1F3864"/>
                </a:solidFill>
                <a:latin typeface="Calibri" pitchFamily="34" charset="0"/>
                <a:ea typeface="Calibri" pitchFamily="34" charset="-122"/>
                <a:cs typeface="Calibri" pitchFamily="34" charset="-120"/>
              </a:rPr>
              <a:t>Les recherches se font dans le cahier</a:t>
            </a:r>
            <a:endParaRPr lang="en-US" sz="1450" dirty="0"/>
          </a:p>
        </p:txBody>
      </p:sp>
      <p:sp>
        <p:nvSpPr>
          <p:cNvPr id="8" name="Text 6"/>
          <p:cNvSpPr/>
          <p:nvPr/>
        </p:nvSpPr>
        <p:spPr>
          <a:xfrm>
            <a:off x="548640" y="3337560"/>
            <a:ext cx="5120640" cy="685800"/>
          </a:xfrm>
          <a:prstGeom prst="rect">
            <a:avLst/>
          </a:prstGeom>
          <a:noFill/>
          <a:ln/>
        </p:spPr>
        <p:txBody>
          <a:bodyPr wrap="square" lIns="0" tIns="0" rIns="0" bIns="0" rtlCol="0" anchor="t"/>
          <a:lstStyle/>
          <a:p>
            <a:pPr marL="0" indent="0">
              <a:lnSpc>
                <a:spcPts val="1600"/>
              </a:lnSpc>
              <a:buNone/>
            </a:pPr>
            <a:r>
              <a:rPr lang="en-US" sz="1250" dirty="0">
                <a:solidFill>
                  <a:srgbClr val="1A1A1A"/>
                </a:solidFill>
                <a:latin typeface="Calibri" pitchFamily="34" charset="0"/>
                <a:ea typeface="Calibri" pitchFamily="34" charset="-122"/>
                <a:cs typeface="Calibri" pitchFamily="34" charset="-120"/>
              </a:rPr>
              <a:t>Il ne s’agit pas d’imprimer des documents trouvés sur Internet ou de recopier une réponse toute faite, mais de répondre à des questions posées, d’effectuer un croquis d’une œuvre afin d’exercer son regard, d’acquérir des techniques, une culture artistique.</a:t>
            </a:r>
            <a:endParaRPr lang="en-US" sz="1250" dirty="0"/>
          </a:p>
        </p:txBody>
      </p:sp>
      <p:sp>
        <p:nvSpPr>
          <p:cNvPr id="9" name="Shape 7"/>
          <p:cNvSpPr/>
          <p:nvPr/>
        </p:nvSpPr>
        <p:spPr>
          <a:xfrm>
            <a:off x="6035040" y="1417320"/>
            <a:ext cx="2560320" cy="2606040"/>
          </a:xfrm>
          <a:prstGeom prst="rect">
            <a:avLst/>
          </a:prstGeom>
          <a:solidFill>
            <a:srgbClr val="F4F5F8"/>
          </a:solidFill>
          <a:ln w="9525">
            <a:solidFill>
              <a:srgbClr val="D8D8D8"/>
            </a:solidFill>
            <a:prstDash val="solid"/>
          </a:ln>
        </p:spPr>
      </p:sp>
      <p:sp>
        <p:nvSpPr>
          <p:cNvPr id="10" name="Text 8"/>
          <p:cNvSpPr/>
          <p:nvPr/>
        </p:nvSpPr>
        <p:spPr>
          <a:xfrm>
            <a:off x="6263640" y="1645920"/>
            <a:ext cx="2103120" cy="502920"/>
          </a:xfrm>
          <a:prstGeom prst="rect">
            <a:avLst/>
          </a:prstGeom>
          <a:noFill/>
          <a:ln/>
        </p:spPr>
        <p:txBody>
          <a:bodyPr wrap="square" lIns="0" tIns="0" rIns="0" bIns="0" rtlCol="0" anchor="ctr"/>
          <a:lstStyle/>
          <a:p>
            <a:pPr marL="0" indent="0">
              <a:buNone/>
            </a:pPr>
            <a:r>
              <a:rPr lang="en-US" sz="1200" b="1" dirty="0">
                <a:solidFill>
                  <a:srgbClr val="1F3864"/>
                </a:solidFill>
                <a:latin typeface="Calibri" pitchFamily="34" charset="0"/>
                <a:ea typeface="Calibri" pitchFamily="34" charset="-122"/>
                <a:cs typeface="Calibri" pitchFamily="34" charset="-120"/>
              </a:rPr>
              <a:t>Le cahier d’arts plastiques</a:t>
            </a:r>
            <a:endParaRPr lang="en-US" sz="1200" dirty="0"/>
          </a:p>
        </p:txBody>
      </p:sp>
      <p:sp>
        <p:nvSpPr>
          <p:cNvPr id="11" name="Text 9"/>
          <p:cNvSpPr/>
          <p:nvPr/>
        </p:nvSpPr>
        <p:spPr>
          <a:xfrm>
            <a:off x="6263640" y="2194560"/>
            <a:ext cx="2103120" cy="1645920"/>
          </a:xfrm>
          <a:prstGeom prst="rect">
            <a:avLst/>
          </a:prstGeom>
          <a:noFill/>
          <a:ln/>
        </p:spPr>
        <p:txBody>
          <a:bodyPr wrap="square" lIns="0" tIns="0" rIns="0" bIns="0" rtlCol="0" anchor="t"/>
          <a:lstStyle/>
          <a:p>
            <a:pPr marL="0" indent="0">
              <a:lnSpc>
                <a:spcPts val="1600"/>
              </a:lnSpc>
              <a:buNone/>
            </a:pPr>
            <a:r>
              <a:rPr lang="en-US" sz="1150" dirty="0">
                <a:solidFill>
                  <a:srgbClr val="1A1A1A"/>
                </a:solidFill>
                <a:latin typeface="Calibri" pitchFamily="34" charset="0"/>
                <a:ea typeface="Calibri" pitchFamily="34" charset="-122"/>
                <a:cs typeface="Calibri" pitchFamily="34" charset="-120"/>
              </a:rPr>
              <a:t>Il est conservé pendant toute la scolarité au collège, et relevé en cours d’année.</a:t>
            </a:r>
            <a:endParaRPr lang="en-US" sz="1150" dirty="0"/>
          </a:p>
          <a:p>
            <a:pPr marL="0" indent="0">
              <a:lnSpc>
                <a:spcPts val="1600"/>
              </a:lnSpc>
              <a:buNone/>
            </a:pPr>
            <a:endParaRPr lang="en-US" sz="1150" dirty="0"/>
          </a:p>
          <a:p>
            <a:pPr marL="0" indent="0">
              <a:lnSpc>
                <a:spcPts val="1600"/>
              </a:lnSpc>
              <a:buNone/>
            </a:pPr>
            <a:r>
              <a:rPr lang="en-US" sz="1150" dirty="0">
                <a:solidFill>
                  <a:srgbClr val="1A1A1A"/>
                </a:solidFill>
                <a:latin typeface="Calibri" pitchFamily="34" charset="0"/>
                <a:ea typeface="Calibri" pitchFamily="34" charset="-122"/>
                <a:cs typeface="Calibri" pitchFamily="34" charset="-120"/>
              </a:rPr>
              <a:t>Ce travail personnel impliqué est fortement valorisé.</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56032"/>
          </a:xfrm>
          <a:prstGeom prst="rect">
            <a:avLst/>
          </a:prstGeom>
          <a:noFill/>
          <a:ln/>
        </p:spPr>
        <p:txBody>
          <a:bodyPr wrap="square" lIns="0" tIns="0" rIns="0" bIns="0" rtlCol="0" anchor="ctr"/>
          <a:lstStyle/>
          <a:p>
            <a:pPr marL="0" indent="0">
              <a:buNone/>
            </a:pPr>
            <a:r>
              <a:rPr lang="en-US" sz="1100" kern="0" spc="200" dirty="0">
                <a:solidFill>
                  <a:srgbClr val="6B6B6B"/>
                </a:solidFill>
                <a:latin typeface="Calibri" pitchFamily="34" charset="0"/>
                <a:ea typeface="Calibri" pitchFamily="34" charset="-122"/>
                <a:cs typeface="Calibri" pitchFamily="34" charset="-120"/>
              </a:rPr>
              <a:t>SAVOIR-ÊTRE</a:t>
            </a:r>
            <a:endParaRPr lang="en-US" sz="1100" dirty="0"/>
          </a:p>
        </p:txBody>
      </p:sp>
      <p:sp>
        <p:nvSpPr>
          <p:cNvPr id="3" name="Text 1"/>
          <p:cNvSpPr/>
          <p:nvPr/>
        </p:nvSpPr>
        <p:spPr>
          <a:xfrm>
            <a:off x="548640" y="658368"/>
            <a:ext cx="8046720" cy="566928"/>
          </a:xfrm>
          <a:prstGeom prst="rect">
            <a:avLst/>
          </a:prstGeom>
          <a:noFill/>
          <a:ln/>
        </p:spPr>
        <p:txBody>
          <a:bodyPr wrap="square" lIns="0" tIns="0" rIns="0" bIns="0" rtlCol="0" anchor="ctr"/>
          <a:lstStyle/>
          <a:p>
            <a:pPr marL="0" indent="0">
              <a:buNone/>
            </a:pPr>
            <a:r>
              <a:rPr lang="en-US" sz="2900" b="1" dirty="0">
                <a:solidFill>
                  <a:srgbClr val="1A1A1A"/>
                </a:solidFill>
                <a:latin typeface="Cambria" pitchFamily="34" charset="0"/>
                <a:ea typeface="Cambria" pitchFamily="34" charset="-122"/>
                <a:cs typeface="Cambria" pitchFamily="34" charset="-120"/>
              </a:rPr>
              <a:t>Travail et attitude sont liés</a:t>
            </a:r>
            <a:endParaRPr lang="en-US" sz="2900" dirty="0"/>
          </a:p>
        </p:txBody>
      </p:sp>
      <p:sp>
        <p:nvSpPr>
          <p:cNvPr id="4" name="Text 2"/>
          <p:cNvSpPr/>
          <p:nvPr/>
        </p:nvSpPr>
        <p:spPr>
          <a:xfrm>
            <a:off x="548640" y="4704588"/>
            <a:ext cx="8046720" cy="237744"/>
          </a:xfrm>
          <a:prstGeom prst="rect">
            <a:avLst/>
          </a:prstGeom>
          <a:noFill/>
          <a:ln/>
        </p:spPr>
        <p:txBody>
          <a:bodyPr wrap="square" lIns="0" tIns="0" rIns="0" bIns="0" rtlCol="0" anchor="ctr"/>
          <a:lstStyle/>
          <a:p>
            <a:pPr marL="0" indent="0">
              <a:buNone/>
            </a:pPr>
            <a:r>
              <a:rPr lang="en-US" sz="900" dirty="0">
                <a:solidFill>
                  <a:srgbClr val="6B6B6B"/>
                </a:solidFill>
                <a:latin typeface="Calibri" pitchFamily="34" charset="0"/>
                <a:ea typeface="Calibri" pitchFamily="34" charset="-122"/>
                <a:cs typeface="Calibri" pitchFamily="34" charset="-120"/>
              </a:rPr>
              <a:t>Arts plastiques  ·  Collège Flora Tristan  ·  Mme Farenc  ·  2026-2027</a:t>
            </a:r>
            <a:endParaRPr lang="en-US" sz="900" dirty="0"/>
          </a:p>
        </p:txBody>
      </p:sp>
      <p:sp>
        <p:nvSpPr>
          <p:cNvPr id="5" name="Text 3"/>
          <p:cNvSpPr/>
          <p:nvPr/>
        </p:nvSpPr>
        <p:spPr>
          <a:xfrm>
            <a:off x="548640" y="1691640"/>
            <a:ext cx="5394960" cy="2743200"/>
          </a:xfrm>
          <a:prstGeom prst="rect">
            <a:avLst/>
          </a:prstGeom>
          <a:noFill/>
          <a:ln/>
        </p:spPr>
        <p:txBody>
          <a:bodyPr wrap="square" lIns="0" tIns="0" rIns="0" bIns="0" rtlCol="0" anchor="t"/>
          <a:lstStyle/>
          <a:p>
            <a:pPr marL="342900" indent="-342900">
              <a:spcAft>
                <a:spcPts val="800"/>
              </a:spcAft>
              <a:buSzPct val="100000"/>
              <a:buChar char="•"/>
            </a:pPr>
            <a:r>
              <a:rPr lang="en-US" sz="1300" dirty="0">
                <a:solidFill>
                  <a:srgbClr val="1A1A1A"/>
                </a:solidFill>
                <a:latin typeface="Calibri" pitchFamily="34" charset="0"/>
                <a:ea typeface="Calibri" pitchFamily="34" charset="-122"/>
                <a:cs typeface="Calibri" pitchFamily="34" charset="-120"/>
              </a:rPr>
              <a:t>Apporter le matériel demandé et rendre le travail dans les délais impartis.</a:t>
            </a:r>
            <a:endParaRPr lang="en-US" sz="1300" dirty="0"/>
          </a:p>
          <a:p>
            <a:pPr marL="342900" indent="-342900">
              <a:spcAft>
                <a:spcPts val="800"/>
              </a:spcAft>
              <a:buSzPct val="100000"/>
              <a:buChar char="•"/>
            </a:pPr>
            <a:r>
              <a:rPr lang="en-US" sz="1300" dirty="0">
                <a:solidFill>
                  <a:srgbClr val="1A1A1A"/>
                </a:solidFill>
                <a:latin typeface="Calibri" pitchFamily="34" charset="0"/>
                <a:ea typeface="Calibri" pitchFamily="34" charset="-122"/>
                <a:cs typeface="Calibri" pitchFamily="34" charset="-120"/>
              </a:rPr>
              <a:t>Travailler dans la concentration, éviter les </a:t>
            </a:r>
            <a:r>
              <a:rPr lang="en-US" sz="1300" dirty="0" err="1" smtClean="0">
                <a:solidFill>
                  <a:srgbClr val="1A1A1A"/>
                </a:solidFill>
                <a:latin typeface="Calibri" pitchFamily="34" charset="0"/>
                <a:ea typeface="Calibri" pitchFamily="34" charset="-122"/>
                <a:cs typeface="Calibri" pitchFamily="34" charset="-120"/>
              </a:rPr>
              <a:t>bavardages</a:t>
            </a:r>
            <a:r>
              <a:rPr lang="en-US" sz="1300" dirty="0" smtClean="0">
                <a:solidFill>
                  <a:srgbClr val="1A1A1A"/>
                </a:solidFill>
                <a:latin typeface="Calibri" pitchFamily="34" charset="0"/>
                <a:ea typeface="Calibri" pitchFamily="34" charset="-122"/>
                <a:cs typeface="Calibri" pitchFamily="34" charset="-120"/>
              </a:rPr>
              <a:t>, </a:t>
            </a:r>
            <a:r>
              <a:rPr lang="en-US" sz="1300" dirty="0" err="1" smtClean="0">
                <a:solidFill>
                  <a:srgbClr val="1A1A1A"/>
                </a:solidFill>
                <a:latin typeface="Calibri" pitchFamily="34" charset="0"/>
                <a:ea typeface="Calibri" pitchFamily="34" charset="-122"/>
                <a:cs typeface="Calibri" pitchFamily="34" charset="-120"/>
              </a:rPr>
              <a:t>échanger</a:t>
            </a:r>
            <a:r>
              <a:rPr lang="en-US" sz="1300" dirty="0" smtClean="0">
                <a:solidFill>
                  <a:srgbClr val="1A1A1A"/>
                </a:solidFill>
                <a:latin typeface="Calibri" pitchFamily="34" charset="0"/>
                <a:ea typeface="Calibri" pitchFamily="34" charset="-122"/>
                <a:cs typeface="Calibri" pitchFamily="34" charset="-120"/>
              </a:rPr>
              <a:t> </a:t>
            </a:r>
            <a:r>
              <a:rPr lang="en-US" sz="1300" dirty="0" err="1" smtClean="0">
                <a:solidFill>
                  <a:srgbClr val="1A1A1A"/>
                </a:solidFill>
                <a:latin typeface="Calibri" pitchFamily="34" charset="0"/>
                <a:ea typeface="Calibri" pitchFamily="34" charset="-122"/>
                <a:cs typeface="Calibri" pitchFamily="34" charset="-120"/>
              </a:rPr>
              <a:t>en</a:t>
            </a:r>
            <a:r>
              <a:rPr lang="en-US" sz="1300" dirty="0" smtClean="0">
                <a:solidFill>
                  <a:srgbClr val="1A1A1A"/>
                </a:solidFill>
                <a:latin typeface="Calibri" pitchFamily="34" charset="0"/>
                <a:ea typeface="Calibri" pitchFamily="34" charset="-122"/>
                <a:cs typeface="Calibri" pitchFamily="34" charset="-120"/>
              </a:rPr>
              <a:t> </a:t>
            </a:r>
            <a:r>
              <a:rPr lang="en-US" sz="1300" dirty="0" err="1" smtClean="0">
                <a:solidFill>
                  <a:srgbClr val="1A1A1A"/>
                </a:solidFill>
                <a:latin typeface="Calibri" pitchFamily="34" charset="0"/>
                <a:ea typeface="Calibri" pitchFamily="34" charset="-122"/>
                <a:cs typeface="Calibri" pitchFamily="34" charset="-120"/>
              </a:rPr>
              <a:t>chuchotant</a:t>
            </a:r>
            <a:r>
              <a:rPr lang="en-US" sz="1300" dirty="0" smtClean="0">
                <a:solidFill>
                  <a:srgbClr val="1A1A1A"/>
                </a:solidFill>
                <a:latin typeface="Calibri" pitchFamily="34" charset="0"/>
                <a:ea typeface="Calibri" pitchFamily="34" charset="-122"/>
                <a:cs typeface="Calibri" pitchFamily="34" charset="-120"/>
              </a:rPr>
              <a:t>.</a:t>
            </a:r>
            <a:endParaRPr lang="en-US" sz="1300" dirty="0"/>
          </a:p>
          <a:p>
            <a:pPr marL="342900" indent="-342900">
              <a:spcAft>
                <a:spcPts val="800"/>
              </a:spcAft>
              <a:buSzPct val="100000"/>
              <a:buChar char="•"/>
            </a:pPr>
            <a:r>
              <a:rPr lang="en-US" sz="1300" dirty="0">
                <a:solidFill>
                  <a:srgbClr val="1A1A1A"/>
                </a:solidFill>
                <a:latin typeface="Calibri" pitchFamily="34" charset="0"/>
                <a:ea typeface="Calibri" pitchFamily="34" charset="-122"/>
                <a:cs typeface="Calibri" pitchFamily="34" charset="-120"/>
              </a:rPr>
              <a:t>Participer à </a:t>
            </a:r>
            <a:r>
              <a:rPr lang="en-US" sz="1300" dirty="0" err="1" smtClean="0">
                <a:solidFill>
                  <a:srgbClr val="1A1A1A"/>
                </a:solidFill>
                <a:latin typeface="Calibri" pitchFamily="34" charset="0"/>
                <a:ea typeface="Calibri" pitchFamily="34" charset="-122"/>
                <a:cs typeface="Calibri" pitchFamily="34" charset="-120"/>
              </a:rPr>
              <a:t>l’oral</a:t>
            </a:r>
            <a:r>
              <a:rPr lang="en-US" sz="1300" dirty="0" smtClean="0">
                <a:solidFill>
                  <a:srgbClr val="1A1A1A"/>
                </a:solidFill>
                <a:latin typeface="Calibri" pitchFamily="34" charset="0"/>
                <a:ea typeface="Calibri" pitchFamily="34" charset="-122"/>
                <a:cs typeface="Calibri" pitchFamily="34" charset="-120"/>
              </a:rPr>
              <a:t>.</a:t>
            </a:r>
            <a:endParaRPr lang="en-US" sz="1300" dirty="0"/>
          </a:p>
          <a:p>
            <a:pPr marL="342900" indent="-342900">
              <a:spcAft>
                <a:spcPts val="800"/>
              </a:spcAft>
              <a:buSzPct val="100000"/>
              <a:buChar char="•"/>
            </a:pPr>
            <a:r>
              <a:rPr lang="en-US" sz="1300" dirty="0">
                <a:solidFill>
                  <a:srgbClr val="1A1A1A"/>
                </a:solidFill>
                <a:latin typeface="Calibri" pitchFamily="34" charset="0"/>
                <a:ea typeface="Calibri" pitchFamily="34" charset="-122"/>
                <a:cs typeface="Calibri" pitchFamily="34" charset="-120"/>
              </a:rPr>
              <a:t>Cultiver une attitude de curiosité, prendre des décisions, s’engager.</a:t>
            </a:r>
            <a:endParaRPr lang="en-US" sz="1300" dirty="0"/>
          </a:p>
          <a:p>
            <a:pPr marL="342900" indent="-342900">
              <a:spcAft>
                <a:spcPts val="800"/>
              </a:spcAft>
              <a:buSzPct val="100000"/>
              <a:buChar char="•"/>
            </a:pPr>
            <a:r>
              <a:rPr lang="en-US" sz="1300" dirty="0">
                <a:solidFill>
                  <a:srgbClr val="1A1A1A"/>
                </a:solidFill>
                <a:latin typeface="Calibri" pitchFamily="34" charset="0"/>
                <a:ea typeface="Calibri" pitchFamily="34" charset="-122"/>
                <a:cs typeface="Calibri" pitchFamily="34" charset="-120"/>
              </a:rPr>
              <a:t>Respecter le matériel prêté, celui des autres et le sien.</a:t>
            </a:r>
            <a:endParaRPr lang="en-US" sz="1300" dirty="0"/>
          </a:p>
          <a:p>
            <a:pPr marL="342900" indent="-342900">
              <a:spcAft>
                <a:spcPts val="800"/>
              </a:spcAft>
              <a:buSzPct val="100000"/>
              <a:buChar char="•"/>
            </a:pPr>
            <a:r>
              <a:rPr lang="en-US" sz="1300" dirty="0">
                <a:solidFill>
                  <a:srgbClr val="1A1A1A"/>
                </a:solidFill>
                <a:latin typeface="Calibri" pitchFamily="34" charset="0"/>
                <a:ea typeface="Calibri" pitchFamily="34" charset="-122"/>
                <a:cs typeface="Calibri" pitchFamily="34" charset="-120"/>
              </a:rPr>
              <a:t>Laisser l’environnement de travail </a:t>
            </a:r>
            <a:r>
              <a:rPr lang="en-US" sz="1300" dirty="0" err="1" smtClean="0">
                <a:solidFill>
                  <a:srgbClr val="1A1A1A"/>
                </a:solidFill>
                <a:latin typeface="Calibri" pitchFamily="34" charset="0"/>
                <a:ea typeface="Calibri" pitchFamily="34" charset="-122"/>
                <a:cs typeface="Calibri" pitchFamily="34" charset="-120"/>
              </a:rPr>
              <a:t>propre</a:t>
            </a:r>
            <a:r>
              <a:rPr lang="en-US" sz="1300" dirty="0">
                <a:solidFill>
                  <a:srgbClr val="1A1A1A"/>
                </a:solidFill>
                <a:latin typeface="Calibri" pitchFamily="34" charset="0"/>
                <a:ea typeface="Calibri" pitchFamily="34" charset="-122"/>
                <a:cs typeface="Calibri" pitchFamily="34" charset="-120"/>
              </a:rPr>
              <a:t> </a:t>
            </a:r>
            <a:r>
              <a:rPr lang="en-US" sz="1300" dirty="0" smtClean="0">
                <a:solidFill>
                  <a:srgbClr val="1A1A1A"/>
                </a:solidFill>
                <a:latin typeface="Calibri" pitchFamily="34" charset="0"/>
                <a:ea typeface="Calibri" pitchFamily="34" charset="-122"/>
                <a:cs typeface="Calibri" pitchFamily="34" charset="-120"/>
              </a:rPr>
              <a:t>:</a:t>
            </a:r>
            <a:r>
              <a:rPr lang="en-US" sz="1300" dirty="0" smtClean="0">
                <a:solidFill>
                  <a:srgbClr val="1A1A1A"/>
                </a:solidFill>
                <a:latin typeface="Calibri" pitchFamily="34" charset="0"/>
                <a:ea typeface="Calibri" pitchFamily="34" charset="-122"/>
                <a:cs typeface="Calibri" pitchFamily="34" charset="-120"/>
              </a:rPr>
              <a:t> </a:t>
            </a:r>
            <a:r>
              <a:rPr lang="en-US" sz="1300" dirty="0" smtClean="0">
                <a:solidFill>
                  <a:srgbClr val="1A1A1A"/>
                </a:solidFill>
                <a:latin typeface="Calibri" pitchFamily="34" charset="0"/>
                <a:ea typeface="Calibri" pitchFamily="34" charset="-122"/>
                <a:cs typeface="Calibri" pitchFamily="34" charset="-120"/>
              </a:rPr>
              <a:t>tables</a:t>
            </a:r>
            <a:r>
              <a:rPr lang="en-US" sz="1300" dirty="0">
                <a:solidFill>
                  <a:srgbClr val="1A1A1A"/>
                </a:solidFill>
                <a:latin typeface="Calibri" pitchFamily="34" charset="0"/>
                <a:ea typeface="Calibri" pitchFamily="34" charset="-122"/>
                <a:cs typeface="Calibri" pitchFamily="34" charset="-120"/>
              </a:rPr>
              <a:t>, sol et </a:t>
            </a:r>
            <a:r>
              <a:rPr lang="en-US" sz="1300" dirty="0" err="1" smtClean="0">
                <a:solidFill>
                  <a:srgbClr val="1A1A1A"/>
                </a:solidFill>
                <a:latin typeface="Calibri" pitchFamily="34" charset="0"/>
                <a:ea typeface="Calibri" pitchFamily="34" charset="-122"/>
                <a:cs typeface="Calibri" pitchFamily="34" charset="-120"/>
              </a:rPr>
              <a:t>évier</a:t>
            </a:r>
            <a:endParaRPr lang="en-US" sz="1300" dirty="0"/>
          </a:p>
        </p:txBody>
      </p:sp>
      <p:sp>
        <p:nvSpPr>
          <p:cNvPr id="6" name="Shape 4"/>
          <p:cNvSpPr/>
          <p:nvPr/>
        </p:nvSpPr>
        <p:spPr>
          <a:xfrm>
            <a:off x="6172200" y="1481328"/>
            <a:ext cx="2423160" cy="2103120"/>
          </a:xfrm>
          <a:prstGeom prst="rect">
            <a:avLst/>
          </a:prstGeom>
          <a:solidFill>
            <a:srgbClr val="1F3864"/>
          </a:solidFill>
          <a:ln/>
        </p:spPr>
      </p:sp>
      <p:sp>
        <p:nvSpPr>
          <p:cNvPr id="7" name="Text 5"/>
          <p:cNvSpPr/>
          <p:nvPr/>
        </p:nvSpPr>
        <p:spPr>
          <a:xfrm>
            <a:off x="6400800" y="1737360"/>
            <a:ext cx="1965960" cy="685800"/>
          </a:xfrm>
          <a:prstGeom prst="rect">
            <a:avLst/>
          </a:prstGeom>
          <a:noFill/>
          <a:ln/>
        </p:spPr>
        <p:txBody>
          <a:bodyPr wrap="square" lIns="0" tIns="0" rIns="0" bIns="0" rtlCol="0" anchor="ctr"/>
          <a:lstStyle/>
          <a:p>
            <a:pPr marL="0" indent="0" algn="ctr">
              <a:lnSpc>
                <a:spcPts val="2000"/>
              </a:lnSpc>
              <a:buNone/>
            </a:pPr>
            <a:r>
              <a:rPr lang="en-US" sz="1500" b="1" dirty="0">
                <a:solidFill>
                  <a:srgbClr val="FFFFFF"/>
                </a:solidFill>
                <a:latin typeface="Cambria" pitchFamily="34" charset="0"/>
                <a:ea typeface="Cambria" pitchFamily="34" charset="-122"/>
                <a:cs typeface="Cambria" pitchFamily="34" charset="-120"/>
              </a:rPr>
              <a:t>Dix </a:t>
            </a:r>
            <a:r>
              <a:rPr lang="en-US" sz="1500" b="1" dirty="0" smtClean="0">
                <a:solidFill>
                  <a:srgbClr val="FFFFFF"/>
                </a:solidFill>
                <a:latin typeface="Cambria" pitchFamily="34" charset="0"/>
                <a:ea typeface="Cambria" pitchFamily="34" charset="-122"/>
                <a:cs typeface="Cambria" pitchFamily="34" charset="-120"/>
              </a:rPr>
              <a:t>points</a:t>
            </a:r>
            <a:r>
              <a:rPr lang="en-US" sz="1500" b="1" dirty="0">
                <a:solidFill>
                  <a:srgbClr val="FFFFFF"/>
                </a:solidFill>
                <a:latin typeface="Cambria" pitchFamily="34" charset="0"/>
                <a:ea typeface="Cambria" pitchFamily="34" charset="-122"/>
                <a:cs typeface="Cambria" pitchFamily="34" charset="-120"/>
              </a:rPr>
              <a:t> </a:t>
            </a:r>
            <a:r>
              <a:rPr lang="en-US" sz="1500" b="1" dirty="0" err="1" smtClean="0">
                <a:solidFill>
                  <a:srgbClr val="FFFFFF"/>
                </a:solidFill>
                <a:latin typeface="Cambria" pitchFamily="34" charset="0"/>
                <a:ea typeface="Cambria" pitchFamily="34" charset="-122"/>
                <a:cs typeface="Cambria" pitchFamily="34" charset="-120"/>
              </a:rPr>
              <a:t>fondamentaux</a:t>
            </a:r>
            <a:endParaRPr lang="en-US" sz="1500" dirty="0"/>
          </a:p>
        </p:txBody>
      </p:sp>
      <p:sp>
        <p:nvSpPr>
          <p:cNvPr id="8" name="Text 6"/>
          <p:cNvSpPr/>
          <p:nvPr/>
        </p:nvSpPr>
        <p:spPr>
          <a:xfrm>
            <a:off x="6400800" y="2606040"/>
            <a:ext cx="1965960" cy="914400"/>
          </a:xfrm>
          <a:prstGeom prst="rect">
            <a:avLst/>
          </a:prstGeom>
          <a:noFill/>
          <a:ln/>
        </p:spPr>
        <p:txBody>
          <a:bodyPr wrap="square" lIns="0" tIns="0" rIns="0" bIns="0" rtlCol="0" anchor="ctr"/>
          <a:lstStyle/>
          <a:p>
            <a:pPr marL="0" indent="0" algn="ctr">
              <a:lnSpc>
                <a:spcPts val="1400"/>
              </a:lnSpc>
              <a:buNone/>
            </a:pPr>
            <a:r>
              <a:rPr lang="en-US" sz="1100" dirty="0">
                <a:solidFill>
                  <a:srgbClr val="E6E9F2"/>
                </a:solidFill>
                <a:latin typeface="Calibri" pitchFamily="34" charset="0"/>
                <a:ea typeface="Calibri" pitchFamily="34" charset="-122"/>
                <a:cs typeface="Calibri" pitchFamily="34" charset="-120"/>
              </a:rPr>
              <a:t>Ils </a:t>
            </a:r>
            <a:r>
              <a:rPr lang="en-US" sz="1100" dirty="0" err="1">
                <a:solidFill>
                  <a:srgbClr val="E6E9F2"/>
                </a:solidFill>
                <a:latin typeface="Calibri" pitchFamily="34" charset="0"/>
                <a:ea typeface="Calibri" pitchFamily="34" charset="-122"/>
                <a:cs typeface="Calibri" pitchFamily="34" charset="-120"/>
              </a:rPr>
              <a:t>sont</a:t>
            </a:r>
            <a:r>
              <a:rPr lang="en-US" sz="1100" dirty="0">
                <a:solidFill>
                  <a:srgbClr val="E6E9F2"/>
                </a:solidFill>
                <a:latin typeface="Calibri" pitchFamily="34" charset="0"/>
                <a:ea typeface="Calibri" pitchFamily="34" charset="-122"/>
                <a:cs typeface="Calibri" pitchFamily="34" charset="-120"/>
              </a:rPr>
              <a:t> </a:t>
            </a:r>
            <a:r>
              <a:rPr lang="en-US" sz="1100" dirty="0" err="1" smtClean="0">
                <a:solidFill>
                  <a:srgbClr val="E6E9F2"/>
                </a:solidFill>
                <a:latin typeface="Calibri" pitchFamily="34" charset="0"/>
                <a:ea typeface="Calibri" pitchFamily="34" charset="-122"/>
                <a:cs typeface="Calibri" pitchFamily="34" charset="-120"/>
              </a:rPr>
              <a:t>explicités</a:t>
            </a:r>
            <a:r>
              <a:rPr lang="en-US" sz="1100" dirty="0" smtClean="0">
                <a:solidFill>
                  <a:srgbClr val="E6E9F2"/>
                </a:solidFill>
                <a:latin typeface="Calibri" pitchFamily="34" charset="0"/>
                <a:ea typeface="Calibri" pitchFamily="34" charset="-122"/>
                <a:cs typeface="Calibri" pitchFamily="34" charset="-120"/>
              </a:rPr>
              <a:t> </a:t>
            </a:r>
            <a:r>
              <a:rPr lang="en-US" sz="1100" dirty="0" err="1" smtClean="0">
                <a:solidFill>
                  <a:srgbClr val="E6E9F2"/>
                </a:solidFill>
                <a:latin typeface="Calibri" pitchFamily="34" charset="0"/>
                <a:ea typeface="Calibri" pitchFamily="34" charset="-122"/>
                <a:cs typeface="Calibri" pitchFamily="34" charset="-120"/>
              </a:rPr>
              <a:t>lors</a:t>
            </a:r>
            <a:r>
              <a:rPr lang="en-US" sz="1100" dirty="0" smtClean="0">
                <a:solidFill>
                  <a:srgbClr val="E6E9F2"/>
                </a:solidFill>
                <a:latin typeface="Calibri" pitchFamily="34" charset="0"/>
                <a:ea typeface="Calibri" pitchFamily="34" charset="-122"/>
                <a:cs typeface="Calibri" pitchFamily="34" charset="-120"/>
              </a:rPr>
              <a:t> du </a:t>
            </a:r>
            <a:r>
              <a:rPr lang="en-US" sz="1100" dirty="0">
                <a:solidFill>
                  <a:srgbClr val="E6E9F2"/>
                </a:solidFill>
                <a:latin typeface="Calibri" pitchFamily="34" charset="0"/>
                <a:ea typeface="Calibri" pitchFamily="34" charset="-122"/>
                <a:cs typeface="Calibri" pitchFamily="34" charset="-120"/>
              </a:rPr>
              <a:t>premier cours et collés dans le cahier.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56032"/>
          </a:xfrm>
          <a:prstGeom prst="rect">
            <a:avLst/>
          </a:prstGeom>
          <a:noFill/>
          <a:ln/>
        </p:spPr>
        <p:txBody>
          <a:bodyPr wrap="square" lIns="0" tIns="0" rIns="0" bIns="0" rtlCol="0" anchor="ctr"/>
          <a:lstStyle/>
          <a:p>
            <a:pPr marL="0" indent="0">
              <a:buNone/>
            </a:pPr>
            <a:r>
              <a:rPr lang="en-US" sz="1100" kern="0" spc="200" dirty="0">
                <a:solidFill>
                  <a:srgbClr val="6B6B6B"/>
                </a:solidFill>
                <a:latin typeface="Calibri" pitchFamily="34" charset="0"/>
                <a:ea typeface="Calibri" pitchFamily="34" charset="-122"/>
                <a:cs typeface="Calibri" pitchFamily="34" charset="-120"/>
              </a:rPr>
              <a:t>LES ÉVALUATIONS</a:t>
            </a:r>
            <a:endParaRPr lang="en-US" sz="1100" dirty="0"/>
          </a:p>
        </p:txBody>
      </p:sp>
      <p:sp>
        <p:nvSpPr>
          <p:cNvPr id="3" name="Text 1"/>
          <p:cNvSpPr/>
          <p:nvPr/>
        </p:nvSpPr>
        <p:spPr>
          <a:xfrm>
            <a:off x="548640" y="658368"/>
            <a:ext cx="8046720" cy="566928"/>
          </a:xfrm>
          <a:prstGeom prst="rect">
            <a:avLst/>
          </a:prstGeom>
          <a:noFill/>
          <a:ln/>
        </p:spPr>
        <p:txBody>
          <a:bodyPr wrap="square" lIns="0" tIns="0" rIns="0" bIns="0" rtlCol="0" anchor="ctr"/>
          <a:lstStyle/>
          <a:p>
            <a:pPr marL="0" indent="0">
              <a:buNone/>
            </a:pPr>
            <a:r>
              <a:rPr lang="en-US" sz="2900" b="1" dirty="0">
                <a:solidFill>
                  <a:srgbClr val="1A1A1A"/>
                </a:solidFill>
                <a:latin typeface="Cambria" pitchFamily="34" charset="0"/>
                <a:ea typeface="Cambria" pitchFamily="34" charset="-122"/>
                <a:cs typeface="Cambria" pitchFamily="34" charset="-120"/>
              </a:rPr>
              <a:t>Contrôle continu en arts plastiques</a:t>
            </a:r>
            <a:endParaRPr lang="en-US" sz="2900" dirty="0"/>
          </a:p>
        </p:txBody>
      </p:sp>
      <p:sp>
        <p:nvSpPr>
          <p:cNvPr id="4" name="Text 2"/>
          <p:cNvSpPr/>
          <p:nvPr/>
        </p:nvSpPr>
        <p:spPr>
          <a:xfrm>
            <a:off x="548640" y="4704588"/>
            <a:ext cx="8046720" cy="237744"/>
          </a:xfrm>
          <a:prstGeom prst="rect">
            <a:avLst/>
          </a:prstGeom>
          <a:noFill/>
          <a:ln/>
        </p:spPr>
        <p:txBody>
          <a:bodyPr wrap="square" lIns="0" tIns="0" rIns="0" bIns="0" rtlCol="0" anchor="ctr"/>
          <a:lstStyle/>
          <a:p>
            <a:pPr marL="0" indent="0">
              <a:buNone/>
            </a:pPr>
            <a:r>
              <a:rPr lang="en-US" sz="900" dirty="0">
                <a:solidFill>
                  <a:srgbClr val="6B6B6B"/>
                </a:solidFill>
                <a:latin typeface="Calibri" pitchFamily="34" charset="0"/>
                <a:ea typeface="Calibri" pitchFamily="34" charset="-122"/>
                <a:cs typeface="Calibri" pitchFamily="34" charset="-120"/>
              </a:rPr>
              <a:t>Arts plastiques  ·  Collège Flora Tristan  ·  Mme Farenc  ·  2026-2027</a:t>
            </a:r>
            <a:endParaRPr lang="en-US" sz="900" dirty="0"/>
          </a:p>
        </p:txBody>
      </p:sp>
      <p:sp>
        <p:nvSpPr>
          <p:cNvPr id="5" name="Text 3"/>
          <p:cNvSpPr/>
          <p:nvPr/>
        </p:nvSpPr>
        <p:spPr>
          <a:xfrm>
            <a:off x="548640" y="1444752"/>
            <a:ext cx="4937760" cy="685800"/>
          </a:xfrm>
          <a:prstGeom prst="rect">
            <a:avLst/>
          </a:prstGeom>
          <a:noFill/>
          <a:ln/>
        </p:spPr>
        <p:txBody>
          <a:bodyPr wrap="square" lIns="0" tIns="0" rIns="0" bIns="0" rtlCol="0" anchor="t"/>
          <a:lstStyle/>
          <a:p>
            <a:pPr marL="0" indent="0">
              <a:lnSpc>
                <a:spcPts val="1700"/>
              </a:lnSpc>
              <a:buNone/>
            </a:pPr>
            <a:r>
              <a:rPr lang="en-US" sz="1250" dirty="0">
                <a:solidFill>
                  <a:srgbClr val="1A1A1A"/>
                </a:solidFill>
                <a:latin typeface="Calibri" pitchFamily="34" charset="0"/>
                <a:ea typeface="Calibri" pitchFamily="34" charset="-122"/>
                <a:cs typeface="Calibri" pitchFamily="34" charset="-120"/>
              </a:rPr>
              <a:t>Les productions plastiques et les recherches plastiques sont évaluées, ainsi que l’acquisition des connaissances. Il faut donc veiller à conserver tous les cours pour réviser.</a:t>
            </a:r>
            <a:endParaRPr lang="en-US" sz="1250" dirty="0"/>
          </a:p>
        </p:txBody>
      </p:sp>
      <p:sp>
        <p:nvSpPr>
          <p:cNvPr id="6" name="Text 4"/>
          <p:cNvSpPr/>
          <p:nvPr/>
        </p:nvSpPr>
        <p:spPr>
          <a:xfrm>
            <a:off x="548640" y="2212848"/>
            <a:ext cx="4937760" cy="868680"/>
          </a:xfrm>
          <a:prstGeom prst="rect">
            <a:avLst/>
          </a:prstGeom>
          <a:noFill/>
          <a:ln/>
        </p:spPr>
        <p:txBody>
          <a:bodyPr wrap="square" lIns="0" tIns="0" rIns="0" bIns="0" rtlCol="0" anchor="t"/>
          <a:lstStyle/>
          <a:p>
            <a:pPr marL="0" indent="0">
              <a:lnSpc>
                <a:spcPts val="1900"/>
              </a:lnSpc>
              <a:buNone/>
            </a:pPr>
            <a:r>
              <a:rPr lang="en-US" sz="1350" dirty="0" err="1" smtClean="0">
                <a:solidFill>
                  <a:srgbClr val="1F3864"/>
                </a:solidFill>
                <a:latin typeface="Cambria" pitchFamily="34" charset="0"/>
                <a:ea typeface="Cambria" pitchFamily="34" charset="-122"/>
                <a:cs typeface="Cambria" pitchFamily="34" charset="-120"/>
              </a:rPr>
              <a:t>L’évaluation</a:t>
            </a:r>
            <a:r>
              <a:rPr lang="en-US" sz="1350" dirty="0" smtClean="0">
                <a:solidFill>
                  <a:srgbClr val="1F3864"/>
                </a:solidFill>
                <a:latin typeface="Cambria" pitchFamily="34" charset="0"/>
                <a:ea typeface="Cambria" pitchFamily="34" charset="-122"/>
                <a:cs typeface="Cambria" pitchFamily="34" charset="-120"/>
              </a:rPr>
              <a:t> </a:t>
            </a:r>
            <a:r>
              <a:rPr lang="en-US" sz="1350" dirty="0">
                <a:solidFill>
                  <a:srgbClr val="1F3864"/>
                </a:solidFill>
                <a:latin typeface="Cambria" pitchFamily="34" charset="0"/>
                <a:ea typeface="Cambria" pitchFamily="34" charset="-122"/>
                <a:cs typeface="Cambria" pitchFamily="34" charset="-120"/>
              </a:rPr>
              <a:t>se fonde aussi sur l’articulation des savoir-être et des savoir-faire. Ainsi, </a:t>
            </a:r>
            <a:r>
              <a:rPr lang="en-US" sz="1350" b="1" dirty="0">
                <a:solidFill>
                  <a:srgbClr val="1F3864"/>
                </a:solidFill>
                <a:latin typeface="Cambria" pitchFamily="34" charset="0"/>
                <a:ea typeface="Cambria" pitchFamily="34" charset="-122"/>
                <a:cs typeface="Cambria" pitchFamily="34" charset="-120"/>
              </a:rPr>
              <a:t>travail et attitude sont liés</a:t>
            </a:r>
            <a:r>
              <a:rPr lang="en-US" sz="1350" dirty="0">
                <a:solidFill>
                  <a:srgbClr val="1F3864"/>
                </a:solidFill>
                <a:latin typeface="Cambria" pitchFamily="34" charset="0"/>
                <a:ea typeface="Cambria" pitchFamily="34" charset="-122"/>
                <a:cs typeface="Cambria" pitchFamily="34" charset="-120"/>
              </a:rPr>
              <a:t>, ce qui permet de </a:t>
            </a:r>
            <a:r>
              <a:rPr lang="en-US" sz="1350" b="1" dirty="0">
                <a:solidFill>
                  <a:srgbClr val="1F3864"/>
                </a:solidFill>
                <a:latin typeface="Cambria" pitchFamily="34" charset="0"/>
                <a:ea typeface="Cambria" pitchFamily="34" charset="-122"/>
                <a:cs typeface="Cambria" pitchFamily="34" charset="-120"/>
              </a:rPr>
              <a:t>valoriser</a:t>
            </a:r>
            <a:r>
              <a:rPr lang="en-US" sz="1350" dirty="0">
                <a:solidFill>
                  <a:srgbClr val="1F3864"/>
                </a:solidFill>
                <a:latin typeface="Cambria" pitchFamily="34" charset="0"/>
                <a:ea typeface="Cambria" pitchFamily="34" charset="-122"/>
                <a:cs typeface="Cambria" pitchFamily="34" charset="-120"/>
              </a:rPr>
              <a:t> l’investissement, le sérieux, l’écoute en </a:t>
            </a:r>
            <a:r>
              <a:rPr lang="en-US" sz="1350" dirty="0" err="1">
                <a:solidFill>
                  <a:srgbClr val="1F3864"/>
                </a:solidFill>
                <a:latin typeface="Cambria" pitchFamily="34" charset="0"/>
                <a:ea typeface="Cambria" pitchFamily="34" charset="-122"/>
                <a:cs typeface="Cambria" pitchFamily="34" charset="-120"/>
              </a:rPr>
              <a:t>classe</a:t>
            </a:r>
            <a:r>
              <a:rPr lang="en-US" sz="1350" dirty="0" smtClean="0">
                <a:solidFill>
                  <a:srgbClr val="1F3864"/>
                </a:solidFill>
                <a:latin typeface="Cambria" pitchFamily="34" charset="0"/>
                <a:ea typeface="Cambria" pitchFamily="34" charset="-122"/>
                <a:cs typeface="Cambria" pitchFamily="34" charset="-120"/>
              </a:rPr>
              <a:t>.</a:t>
            </a:r>
            <a:endParaRPr lang="en-US" sz="1350" dirty="0"/>
          </a:p>
        </p:txBody>
      </p:sp>
      <p:sp>
        <p:nvSpPr>
          <p:cNvPr id="7" name="Text 5"/>
          <p:cNvSpPr/>
          <p:nvPr/>
        </p:nvSpPr>
        <p:spPr>
          <a:xfrm>
            <a:off x="548640" y="3200400"/>
            <a:ext cx="4937760" cy="274320"/>
          </a:xfrm>
          <a:prstGeom prst="rect">
            <a:avLst/>
          </a:prstGeom>
          <a:noFill/>
          <a:ln/>
        </p:spPr>
        <p:txBody>
          <a:bodyPr wrap="square" lIns="0" tIns="0" rIns="0" bIns="0" rtlCol="0" anchor="ctr"/>
          <a:lstStyle/>
          <a:p>
            <a:pPr marL="0" indent="0">
              <a:buNone/>
            </a:pPr>
            <a:r>
              <a:rPr lang="en-US" sz="1300" b="1" dirty="0">
                <a:solidFill>
                  <a:srgbClr val="1A1A1A"/>
                </a:solidFill>
                <a:latin typeface="Calibri" pitchFamily="34" charset="0"/>
                <a:ea typeface="Calibri" pitchFamily="34" charset="-122"/>
                <a:cs typeface="Calibri" pitchFamily="34" charset="-120"/>
              </a:rPr>
              <a:t>Une évaluation par compétences</a:t>
            </a:r>
            <a:endParaRPr lang="en-US" sz="1300" dirty="0"/>
          </a:p>
        </p:txBody>
      </p:sp>
      <p:sp>
        <p:nvSpPr>
          <p:cNvPr id="8" name="Text 6"/>
          <p:cNvSpPr/>
          <p:nvPr/>
        </p:nvSpPr>
        <p:spPr>
          <a:xfrm>
            <a:off x="548640" y="3493008"/>
            <a:ext cx="4937760" cy="868680"/>
          </a:xfrm>
          <a:prstGeom prst="rect">
            <a:avLst/>
          </a:prstGeom>
          <a:noFill/>
          <a:ln/>
        </p:spPr>
        <p:txBody>
          <a:bodyPr wrap="square" lIns="0" tIns="0" rIns="0" bIns="0" rtlCol="0" anchor="t"/>
          <a:lstStyle/>
          <a:p>
            <a:pPr marL="0" indent="0">
              <a:lnSpc>
                <a:spcPts val="1600"/>
              </a:lnSpc>
              <a:buNone/>
            </a:pPr>
            <a:r>
              <a:rPr lang="en-US" sz="1200" dirty="0">
                <a:solidFill>
                  <a:srgbClr val="1A1A1A"/>
                </a:solidFill>
                <a:latin typeface="Calibri" pitchFamily="34" charset="0"/>
                <a:ea typeface="Calibri" pitchFamily="34" charset="-122"/>
                <a:cs typeface="Calibri" pitchFamily="34" charset="-120"/>
              </a:rPr>
              <a:t>Chacune est notée de 1 à 4 : maîtrise insuffisante, fragile, satisfaisante, très bonne. Les points sont reportés dans Pronote, qui les convertit en note. Le tableau est collé dans le cahier et complété à chaque rendu.</a:t>
            </a:r>
            <a:endParaRPr lang="en-US" sz="1200" dirty="0"/>
          </a:p>
        </p:txBody>
      </p:sp>
      <p:pic>
        <p:nvPicPr>
          <p:cNvPr id="9" name="Image 0" descr="fiches/eval-1.png"/>
          <p:cNvPicPr>
            <a:picLocks noChangeAspect="1"/>
          </p:cNvPicPr>
          <p:nvPr/>
        </p:nvPicPr>
        <p:blipFill>
          <a:blip r:embed="rId3"/>
          <a:stretch>
            <a:fillRect/>
          </a:stretch>
        </p:blipFill>
        <p:spPr>
          <a:xfrm>
            <a:off x="5669280" y="1417320"/>
            <a:ext cx="2926080" cy="2194560"/>
          </a:xfrm>
          <a:prstGeom prst="rect">
            <a:avLst/>
          </a:prstGeom>
        </p:spPr>
      </p:pic>
      <p:sp>
        <p:nvSpPr>
          <p:cNvPr id="10" name="Text 7"/>
          <p:cNvSpPr/>
          <p:nvPr/>
        </p:nvSpPr>
        <p:spPr>
          <a:xfrm>
            <a:off x="5669280" y="3675888"/>
            <a:ext cx="2926080" cy="411480"/>
          </a:xfrm>
          <a:prstGeom prst="rect">
            <a:avLst/>
          </a:prstGeom>
          <a:noFill/>
          <a:ln/>
        </p:spPr>
        <p:txBody>
          <a:bodyPr wrap="square" lIns="0" tIns="0" rIns="0" bIns="0" rtlCol="0" anchor="ctr"/>
          <a:lstStyle/>
          <a:p>
            <a:pPr marL="0" indent="0">
              <a:lnSpc>
                <a:spcPts val="1200"/>
              </a:lnSpc>
              <a:buNone/>
            </a:pPr>
            <a:r>
              <a:rPr lang="en-US" sz="950" i="1" dirty="0">
                <a:solidFill>
                  <a:srgbClr val="6B6B6B"/>
                </a:solidFill>
                <a:latin typeface="Calibri" pitchFamily="34" charset="0"/>
                <a:ea typeface="Calibri" pitchFamily="34" charset="-122"/>
                <a:cs typeface="Calibri" pitchFamily="34" charset="-120"/>
              </a:rPr>
              <a:t>Tableau des compétences travaillées — remis aux élèves au premier cours</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56032"/>
          </a:xfrm>
          <a:prstGeom prst="rect">
            <a:avLst/>
          </a:prstGeom>
          <a:noFill/>
          <a:ln/>
        </p:spPr>
        <p:txBody>
          <a:bodyPr wrap="square" lIns="0" tIns="0" rIns="0" bIns="0" rtlCol="0" anchor="ctr"/>
          <a:lstStyle/>
          <a:p>
            <a:pPr marL="0" indent="0">
              <a:buNone/>
            </a:pPr>
            <a:r>
              <a:rPr lang="en-US" sz="1100" kern="0" spc="200" dirty="0">
                <a:solidFill>
                  <a:srgbClr val="6B6B6B"/>
                </a:solidFill>
                <a:latin typeface="Calibri" pitchFamily="34" charset="0"/>
                <a:ea typeface="Calibri" pitchFamily="34" charset="-122"/>
                <a:cs typeface="Calibri" pitchFamily="34" charset="-120"/>
              </a:rPr>
              <a:t>SUIVRE LE TRAVAIL DE VOTRE ENFANT</a:t>
            </a:r>
            <a:endParaRPr lang="en-US" sz="1100" dirty="0"/>
          </a:p>
        </p:txBody>
      </p:sp>
      <p:sp>
        <p:nvSpPr>
          <p:cNvPr id="3" name="Text 1"/>
          <p:cNvSpPr/>
          <p:nvPr/>
        </p:nvSpPr>
        <p:spPr>
          <a:xfrm>
            <a:off x="548640" y="914400"/>
            <a:ext cx="8046720" cy="566928"/>
          </a:xfrm>
          <a:prstGeom prst="rect">
            <a:avLst/>
          </a:prstGeom>
          <a:noFill/>
          <a:ln/>
        </p:spPr>
        <p:txBody>
          <a:bodyPr wrap="square" lIns="0" tIns="0" rIns="0" bIns="0" rtlCol="0" anchor="ctr"/>
          <a:lstStyle/>
          <a:p>
            <a:pPr marL="0" indent="0">
              <a:buNone/>
            </a:pPr>
            <a:r>
              <a:rPr lang="en-US" sz="2900" b="1" dirty="0">
                <a:solidFill>
                  <a:srgbClr val="1A1A1A"/>
                </a:solidFill>
                <a:latin typeface="Cambria" pitchFamily="34" charset="0"/>
                <a:ea typeface="Cambria" pitchFamily="34" charset="-122"/>
                <a:cs typeface="Cambria" pitchFamily="34" charset="-120"/>
              </a:rPr>
              <a:t>Où </a:t>
            </a:r>
            <a:r>
              <a:rPr lang="en-US" sz="2900" b="1" dirty="0" err="1">
                <a:solidFill>
                  <a:srgbClr val="1A1A1A"/>
                </a:solidFill>
                <a:latin typeface="Cambria" pitchFamily="34" charset="0"/>
                <a:ea typeface="Cambria" pitchFamily="34" charset="-122"/>
                <a:cs typeface="Cambria" pitchFamily="34" charset="-120"/>
              </a:rPr>
              <a:t>trouver</a:t>
            </a:r>
            <a:r>
              <a:rPr lang="en-US" sz="2900" b="1" dirty="0">
                <a:solidFill>
                  <a:srgbClr val="1A1A1A"/>
                </a:solidFill>
                <a:latin typeface="Cambria" pitchFamily="34" charset="0"/>
                <a:ea typeface="Cambria" pitchFamily="34" charset="-122"/>
                <a:cs typeface="Cambria" pitchFamily="34" charset="-120"/>
              </a:rPr>
              <a:t> </a:t>
            </a:r>
            <a:r>
              <a:rPr lang="en-US" sz="2900" b="1" dirty="0" err="1" smtClean="0">
                <a:solidFill>
                  <a:srgbClr val="1A1A1A"/>
                </a:solidFill>
                <a:latin typeface="Cambria" pitchFamily="34" charset="0"/>
                <a:ea typeface="Cambria" pitchFamily="34" charset="-122"/>
                <a:cs typeface="Cambria" pitchFamily="34" charset="-120"/>
              </a:rPr>
              <a:t>l’information</a:t>
            </a:r>
            <a:r>
              <a:rPr lang="en-US" sz="2900" b="1" dirty="0" smtClean="0">
                <a:solidFill>
                  <a:srgbClr val="1A1A1A"/>
                </a:solidFill>
                <a:latin typeface="Cambria" pitchFamily="34" charset="0"/>
                <a:ea typeface="Cambria" pitchFamily="34" charset="-122"/>
                <a:cs typeface="Cambria" pitchFamily="34" charset="-120"/>
              </a:rPr>
              <a:t> ?</a:t>
            </a:r>
            <a:endParaRPr lang="en-US" sz="2900" dirty="0"/>
          </a:p>
        </p:txBody>
      </p:sp>
      <p:sp>
        <p:nvSpPr>
          <p:cNvPr id="4" name="Text 2"/>
          <p:cNvSpPr/>
          <p:nvPr/>
        </p:nvSpPr>
        <p:spPr>
          <a:xfrm>
            <a:off x="548640" y="4704588"/>
            <a:ext cx="8046720" cy="237744"/>
          </a:xfrm>
          <a:prstGeom prst="rect">
            <a:avLst/>
          </a:prstGeom>
          <a:noFill/>
          <a:ln/>
        </p:spPr>
        <p:txBody>
          <a:bodyPr wrap="square" lIns="0" tIns="0" rIns="0" bIns="0" rtlCol="0" anchor="ctr"/>
          <a:lstStyle/>
          <a:p>
            <a:pPr marL="0" indent="0">
              <a:buNone/>
            </a:pPr>
            <a:r>
              <a:rPr lang="en-US" sz="900" dirty="0">
                <a:solidFill>
                  <a:srgbClr val="6B6B6B"/>
                </a:solidFill>
                <a:latin typeface="Calibri" pitchFamily="34" charset="0"/>
                <a:ea typeface="Calibri" pitchFamily="34" charset="-122"/>
                <a:cs typeface="Calibri" pitchFamily="34" charset="-120"/>
              </a:rPr>
              <a:t>Arts plastiques  ·  Collège Flora Tristan  ·  Mme Farenc  ·  2026-2027</a:t>
            </a:r>
            <a:endParaRPr lang="en-US" sz="900" dirty="0"/>
          </a:p>
        </p:txBody>
      </p:sp>
      <p:sp>
        <p:nvSpPr>
          <p:cNvPr id="5" name="Text 3"/>
          <p:cNvSpPr/>
          <p:nvPr/>
        </p:nvSpPr>
        <p:spPr>
          <a:xfrm>
            <a:off x="548640" y="1691640"/>
            <a:ext cx="5029200" cy="274320"/>
          </a:xfrm>
          <a:prstGeom prst="rect">
            <a:avLst/>
          </a:prstGeom>
          <a:noFill/>
          <a:ln/>
        </p:spPr>
        <p:txBody>
          <a:bodyPr wrap="square" lIns="0" tIns="0" rIns="0" bIns="0" rtlCol="0" anchor="t"/>
          <a:lstStyle/>
          <a:p>
            <a:pPr marL="0" indent="0">
              <a:buNone/>
            </a:pPr>
            <a:r>
              <a:rPr lang="en-US" sz="1450" b="1" dirty="0">
                <a:solidFill>
                  <a:srgbClr val="1F3864"/>
                </a:solidFill>
                <a:latin typeface="Calibri" pitchFamily="34" charset="0"/>
                <a:ea typeface="Calibri" pitchFamily="34" charset="-122"/>
                <a:cs typeface="Calibri" pitchFamily="34" charset="-120"/>
              </a:rPr>
              <a:t>Le cahier de textes numérique</a:t>
            </a:r>
            <a:endParaRPr lang="en-US" sz="1450" dirty="0"/>
          </a:p>
        </p:txBody>
      </p:sp>
      <p:sp>
        <p:nvSpPr>
          <p:cNvPr id="6" name="Text 4"/>
          <p:cNvSpPr/>
          <p:nvPr/>
        </p:nvSpPr>
        <p:spPr>
          <a:xfrm>
            <a:off x="548640" y="2053486"/>
            <a:ext cx="5029200" cy="685800"/>
          </a:xfrm>
          <a:prstGeom prst="rect">
            <a:avLst/>
          </a:prstGeom>
          <a:noFill/>
          <a:ln/>
        </p:spPr>
        <p:txBody>
          <a:bodyPr wrap="square" lIns="0" tIns="0" rIns="0" bIns="0" rtlCol="0" anchor="t"/>
          <a:lstStyle/>
          <a:p>
            <a:pPr marL="0" indent="0">
              <a:lnSpc>
                <a:spcPts val="1600"/>
              </a:lnSpc>
              <a:buNone/>
            </a:pPr>
            <a:r>
              <a:rPr lang="en-US" sz="1250" dirty="0">
                <a:solidFill>
                  <a:srgbClr val="1A1A1A"/>
                </a:solidFill>
                <a:latin typeface="Calibri" pitchFamily="34" charset="0"/>
                <a:ea typeface="Calibri" pitchFamily="34" charset="-122"/>
                <a:cs typeface="Calibri" pitchFamily="34" charset="-120"/>
              </a:rPr>
              <a:t>Il permet, suite à une absence, de rattraper les cours et de prendre connaissance des matériaux à apporter.</a:t>
            </a:r>
            <a:endParaRPr lang="en-US" sz="1250" dirty="0"/>
          </a:p>
        </p:txBody>
      </p:sp>
      <p:sp>
        <p:nvSpPr>
          <p:cNvPr id="7" name="Text 5"/>
          <p:cNvSpPr/>
          <p:nvPr/>
        </p:nvSpPr>
        <p:spPr>
          <a:xfrm>
            <a:off x="548640" y="2877005"/>
            <a:ext cx="5029200" cy="274320"/>
          </a:xfrm>
          <a:prstGeom prst="rect">
            <a:avLst/>
          </a:prstGeom>
          <a:noFill/>
          <a:ln/>
        </p:spPr>
        <p:txBody>
          <a:bodyPr wrap="square" lIns="0" tIns="0" rIns="0" bIns="0" rtlCol="0" anchor="t"/>
          <a:lstStyle/>
          <a:p>
            <a:pPr marL="0" indent="0">
              <a:buNone/>
            </a:pPr>
            <a:r>
              <a:rPr lang="en-US" sz="1450" b="1" dirty="0">
                <a:solidFill>
                  <a:srgbClr val="1F3864"/>
                </a:solidFill>
                <a:latin typeface="Calibri" pitchFamily="34" charset="0"/>
                <a:ea typeface="Calibri" pitchFamily="34" charset="-122"/>
                <a:cs typeface="Calibri" pitchFamily="34" charset="-120"/>
              </a:rPr>
              <a:t>L’agenda de l’élève</a:t>
            </a:r>
            <a:endParaRPr lang="en-US" sz="1450" dirty="0"/>
          </a:p>
        </p:txBody>
      </p:sp>
      <p:sp>
        <p:nvSpPr>
          <p:cNvPr id="8" name="Text 6"/>
          <p:cNvSpPr/>
          <p:nvPr/>
        </p:nvSpPr>
        <p:spPr>
          <a:xfrm>
            <a:off x="548640" y="3221780"/>
            <a:ext cx="5029200" cy="685800"/>
          </a:xfrm>
          <a:prstGeom prst="rect">
            <a:avLst/>
          </a:prstGeom>
          <a:noFill/>
          <a:ln/>
        </p:spPr>
        <p:txBody>
          <a:bodyPr wrap="square" lIns="0" tIns="0" rIns="0" bIns="0" rtlCol="0" anchor="t"/>
          <a:lstStyle/>
          <a:p>
            <a:pPr marL="0" indent="0">
              <a:lnSpc>
                <a:spcPts val="1600"/>
              </a:lnSpc>
              <a:buNone/>
            </a:pPr>
            <a:r>
              <a:rPr lang="en-US" sz="1250" dirty="0">
                <a:solidFill>
                  <a:srgbClr val="1A1A1A"/>
                </a:solidFill>
                <a:latin typeface="Calibri" pitchFamily="34" charset="0"/>
                <a:ea typeface="Calibri" pitchFamily="34" charset="-122"/>
                <a:cs typeface="Calibri" pitchFamily="34" charset="-120"/>
              </a:rPr>
              <a:t>Report </a:t>
            </a:r>
            <a:r>
              <a:rPr lang="en-US" sz="1250" dirty="0" smtClean="0">
                <a:solidFill>
                  <a:srgbClr val="1A1A1A"/>
                </a:solidFill>
                <a:latin typeface="Calibri" pitchFamily="34" charset="0"/>
                <a:ea typeface="Calibri" pitchFamily="34" charset="-122"/>
                <a:cs typeface="Calibri" pitchFamily="34" charset="-120"/>
              </a:rPr>
              <a:t>des </a:t>
            </a:r>
            <a:r>
              <a:rPr lang="en-US" sz="1250" dirty="0">
                <a:solidFill>
                  <a:srgbClr val="1A1A1A"/>
                </a:solidFill>
                <a:latin typeface="Calibri" pitchFamily="34" charset="0"/>
                <a:ea typeface="Calibri" pitchFamily="34" charset="-122"/>
                <a:cs typeface="Calibri" pitchFamily="34" charset="-120"/>
              </a:rPr>
              <a:t>matériaux et outils à apporter, ainsi que des devoirs éventuels.</a:t>
            </a:r>
            <a:endParaRPr lang="en-US" sz="1250" dirty="0"/>
          </a:p>
        </p:txBody>
      </p:sp>
      <p:sp>
        <p:nvSpPr>
          <p:cNvPr id="9" name="Text 7"/>
          <p:cNvSpPr/>
          <p:nvPr/>
        </p:nvSpPr>
        <p:spPr>
          <a:xfrm>
            <a:off x="548640" y="3401568"/>
            <a:ext cx="5029200" cy="274320"/>
          </a:xfrm>
          <a:prstGeom prst="rect">
            <a:avLst/>
          </a:prstGeom>
          <a:noFill/>
          <a:ln/>
        </p:spPr>
        <p:txBody>
          <a:bodyPr wrap="square" lIns="0" tIns="0" rIns="0" bIns="0" rtlCol="0" anchor="t"/>
          <a:lstStyle/>
          <a:p>
            <a:pPr marL="0" indent="0">
              <a:buNone/>
            </a:pPr>
            <a:endParaRPr lang="en-US" sz="1450" dirty="0"/>
          </a:p>
        </p:txBody>
      </p:sp>
      <p:sp>
        <p:nvSpPr>
          <p:cNvPr id="10" name="Text 8"/>
          <p:cNvSpPr/>
          <p:nvPr/>
        </p:nvSpPr>
        <p:spPr>
          <a:xfrm>
            <a:off x="548640" y="3675888"/>
            <a:ext cx="5029200" cy="685800"/>
          </a:xfrm>
          <a:prstGeom prst="rect">
            <a:avLst/>
          </a:prstGeom>
          <a:noFill/>
          <a:ln/>
        </p:spPr>
        <p:txBody>
          <a:bodyPr wrap="square" lIns="0" tIns="0" rIns="0" bIns="0" rtlCol="0" anchor="t"/>
          <a:lstStyle/>
          <a:p>
            <a:pPr marL="0" indent="0">
              <a:lnSpc>
                <a:spcPts val="1600"/>
              </a:lnSpc>
              <a:buNone/>
            </a:pPr>
            <a:endParaRPr lang="en-US" sz="1250" dirty="0"/>
          </a:p>
        </p:txBody>
      </p:sp>
      <p:sp>
        <p:nvSpPr>
          <p:cNvPr id="11" name="Shape 9"/>
          <p:cNvSpPr/>
          <p:nvPr/>
        </p:nvSpPr>
        <p:spPr>
          <a:xfrm>
            <a:off x="5989320" y="1481328"/>
            <a:ext cx="2606040" cy="2426252"/>
          </a:xfrm>
          <a:prstGeom prst="rect">
            <a:avLst/>
          </a:prstGeom>
          <a:solidFill>
            <a:srgbClr val="F4F5F8"/>
          </a:solidFill>
          <a:ln w="9525">
            <a:solidFill>
              <a:srgbClr val="D8D8D8"/>
            </a:solidFill>
            <a:prstDash val="solid"/>
          </a:ln>
        </p:spPr>
      </p:sp>
      <p:sp>
        <p:nvSpPr>
          <p:cNvPr id="12" name="Text 10"/>
          <p:cNvSpPr/>
          <p:nvPr/>
        </p:nvSpPr>
        <p:spPr>
          <a:xfrm>
            <a:off x="5989320" y="1691640"/>
            <a:ext cx="2606040" cy="685800"/>
          </a:xfrm>
          <a:prstGeom prst="rect">
            <a:avLst/>
          </a:prstGeom>
          <a:noFill/>
          <a:ln/>
        </p:spPr>
        <p:txBody>
          <a:bodyPr wrap="square" lIns="0" tIns="0" rIns="0" bIns="0" rtlCol="0" anchor="ctr"/>
          <a:lstStyle/>
          <a:p>
            <a:pPr marL="0" indent="0" algn="ctr">
              <a:buNone/>
            </a:pPr>
            <a:r>
              <a:rPr lang="en-US" sz="4400" b="1" dirty="0">
                <a:solidFill>
                  <a:srgbClr val="1F3864"/>
                </a:solidFill>
                <a:latin typeface="Cambria" pitchFamily="34" charset="0"/>
                <a:ea typeface="Cambria" pitchFamily="34" charset="-122"/>
                <a:cs typeface="Cambria" pitchFamily="34" charset="-120"/>
              </a:rPr>
              <a:t>18</a:t>
            </a:r>
            <a:endParaRPr lang="en-US" sz="4400" dirty="0"/>
          </a:p>
        </p:txBody>
      </p:sp>
      <p:sp>
        <p:nvSpPr>
          <p:cNvPr id="13" name="Text 11"/>
          <p:cNvSpPr/>
          <p:nvPr/>
        </p:nvSpPr>
        <p:spPr>
          <a:xfrm>
            <a:off x="6217920" y="2377440"/>
            <a:ext cx="2148840" cy="1115568"/>
          </a:xfrm>
          <a:prstGeom prst="rect">
            <a:avLst/>
          </a:prstGeom>
          <a:noFill/>
          <a:ln/>
        </p:spPr>
        <p:txBody>
          <a:bodyPr wrap="square" lIns="0" tIns="0" rIns="0" bIns="0" rtlCol="0" anchor="ctr"/>
          <a:lstStyle/>
          <a:p>
            <a:pPr marL="0" indent="0" algn="ctr">
              <a:lnSpc>
                <a:spcPts val="1500"/>
              </a:lnSpc>
              <a:buNone/>
            </a:pPr>
            <a:r>
              <a:rPr lang="en-US" sz="1150" dirty="0">
                <a:solidFill>
                  <a:srgbClr val="1A1A1A"/>
                </a:solidFill>
                <a:latin typeface="Calibri" pitchFamily="34" charset="0"/>
                <a:ea typeface="Calibri" pitchFamily="34" charset="-122"/>
                <a:cs typeface="Calibri" pitchFamily="34" charset="-120"/>
              </a:rPr>
              <a:t>classes </a:t>
            </a:r>
            <a:r>
              <a:rPr lang="en-US" sz="1150" dirty="0" err="1" smtClean="0">
                <a:solidFill>
                  <a:srgbClr val="1A1A1A"/>
                </a:solidFill>
                <a:latin typeface="Calibri" pitchFamily="34" charset="0"/>
                <a:ea typeface="Calibri" pitchFamily="34" charset="-122"/>
                <a:cs typeface="Calibri" pitchFamily="34" charset="-120"/>
              </a:rPr>
              <a:t>suivies</a:t>
            </a:r>
            <a:r>
              <a:rPr lang="en-US" sz="1150" dirty="0" smtClean="0">
                <a:solidFill>
                  <a:srgbClr val="1A1A1A"/>
                </a:solidFill>
                <a:latin typeface="Calibri" pitchFamily="34" charset="0"/>
                <a:ea typeface="Calibri" pitchFamily="34" charset="-122"/>
                <a:cs typeface="Calibri" pitchFamily="34" charset="-120"/>
              </a:rPr>
              <a:t>, </a:t>
            </a:r>
            <a:r>
              <a:rPr lang="en-US" sz="1150" dirty="0" smtClean="0">
                <a:solidFill>
                  <a:srgbClr val="1A1A1A"/>
                </a:solidFill>
                <a:latin typeface="Calibri" pitchFamily="34" charset="0"/>
                <a:ea typeface="Calibri" pitchFamily="34" charset="-122"/>
                <a:cs typeface="Calibri" pitchFamily="34" charset="-120"/>
              </a:rPr>
              <a:t>au </a:t>
            </a:r>
            <a:r>
              <a:rPr lang="en-US" sz="1150" dirty="0" err="1" smtClean="0">
                <a:solidFill>
                  <a:srgbClr val="1A1A1A"/>
                </a:solidFill>
                <a:latin typeface="Calibri" pitchFamily="34" charset="0"/>
                <a:ea typeface="Calibri" pitchFamily="34" charset="-122"/>
                <a:cs typeface="Calibri" pitchFamily="34" charset="-120"/>
              </a:rPr>
              <a:t>cours</a:t>
            </a:r>
            <a:r>
              <a:rPr lang="en-US" sz="1150" dirty="0" smtClean="0">
                <a:solidFill>
                  <a:srgbClr val="1A1A1A"/>
                </a:solidFill>
                <a:latin typeface="Calibri" pitchFamily="34" charset="0"/>
                <a:ea typeface="Calibri" pitchFamily="34" charset="-122"/>
                <a:cs typeface="Calibri" pitchFamily="34" charset="-120"/>
              </a:rPr>
              <a:t> de </a:t>
            </a:r>
            <a:r>
              <a:rPr lang="en-US" sz="1150" dirty="0" err="1" smtClean="0">
                <a:solidFill>
                  <a:srgbClr val="1A1A1A"/>
                </a:solidFill>
                <a:latin typeface="Calibri" pitchFamily="34" charset="0"/>
                <a:ea typeface="Calibri" pitchFamily="34" charset="-122"/>
                <a:cs typeface="Calibri" pitchFamily="34" charset="-120"/>
              </a:rPr>
              <a:t>l’année</a:t>
            </a:r>
            <a:r>
              <a:rPr lang="en-US" sz="1150" dirty="0" smtClean="0">
                <a:solidFill>
                  <a:srgbClr val="1A1A1A"/>
                </a:solidFill>
                <a:latin typeface="Calibri" pitchFamily="34" charset="0"/>
                <a:ea typeface="Calibri" pitchFamily="34" charset="-122"/>
                <a:cs typeface="Calibri" pitchFamily="34" charset="-120"/>
              </a:rPr>
              <a:t>, par </a:t>
            </a:r>
            <a:r>
              <a:rPr lang="en-US" sz="1150" dirty="0" smtClean="0">
                <a:solidFill>
                  <a:srgbClr val="1A1A1A"/>
                </a:solidFill>
                <a:latin typeface="Calibri" pitchFamily="34" charset="0"/>
                <a:ea typeface="Calibri" pitchFamily="34" charset="-122"/>
                <a:cs typeface="Calibri" pitchFamily="34" charset="-120"/>
              </a:rPr>
              <a:t>le </a:t>
            </a:r>
            <a:r>
              <a:rPr lang="en-US" sz="1150" dirty="0" err="1" smtClean="0">
                <a:solidFill>
                  <a:srgbClr val="1A1A1A"/>
                </a:solidFill>
                <a:latin typeface="Calibri" pitchFamily="34" charset="0"/>
                <a:ea typeface="Calibri" pitchFamily="34" charset="-122"/>
                <a:cs typeface="Calibri" pitchFamily="34" charset="-120"/>
              </a:rPr>
              <a:t>professeur</a:t>
            </a:r>
            <a:r>
              <a:rPr lang="en-US" sz="1150" dirty="0" smtClean="0">
                <a:solidFill>
                  <a:srgbClr val="1A1A1A"/>
                </a:solidFill>
                <a:latin typeface="Calibri" pitchFamily="34" charset="0"/>
                <a:ea typeface="Calibri" pitchFamily="34" charset="-122"/>
                <a:cs typeface="Calibri" pitchFamily="34" charset="-120"/>
              </a:rPr>
              <a:t> </a:t>
            </a:r>
            <a:r>
              <a:rPr lang="en-US" sz="1150" dirty="0" err="1" smtClean="0">
                <a:solidFill>
                  <a:srgbClr val="1A1A1A"/>
                </a:solidFill>
                <a:latin typeface="Calibri" pitchFamily="34" charset="0"/>
                <a:ea typeface="Calibri" pitchFamily="34" charset="-122"/>
                <a:cs typeface="Calibri" pitchFamily="34" charset="-120"/>
              </a:rPr>
              <a:t>d’arts</a:t>
            </a:r>
            <a:r>
              <a:rPr lang="en-US" sz="1150" dirty="0" smtClean="0">
                <a:solidFill>
                  <a:srgbClr val="1A1A1A"/>
                </a:solidFill>
                <a:latin typeface="Calibri" pitchFamily="34" charset="0"/>
                <a:ea typeface="Calibri" pitchFamily="34" charset="-122"/>
                <a:cs typeface="Calibri" pitchFamily="34" charset="-120"/>
              </a:rPr>
              <a:t> </a:t>
            </a:r>
            <a:r>
              <a:rPr lang="en-US" sz="1150" dirty="0" err="1" smtClean="0">
                <a:solidFill>
                  <a:srgbClr val="1A1A1A"/>
                </a:solidFill>
                <a:latin typeface="Calibri" pitchFamily="34" charset="0"/>
                <a:ea typeface="Calibri" pitchFamily="34" charset="-122"/>
                <a:cs typeface="Calibri" pitchFamily="34" charset="-120"/>
              </a:rPr>
              <a:t>plastiques</a:t>
            </a:r>
            <a:r>
              <a:rPr lang="en-US" sz="1150" dirty="0" smtClean="0">
                <a:solidFill>
                  <a:srgbClr val="1A1A1A"/>
                </a:solidFill>
                <a:latin typeface="Calibri" pitchFamily="34" charset="0"/>
                <a:ea typeface="Calibri" pitchFamily="34" charset="-122"/>
                <a:cs typeface="Calibri" pitchFamily="34" charset="-120"/>
              </a:rPr>
              <a:t>.</a:t>
            </a:r>
            <a:endParaRPr lang="en-US" sz="1150" dirty="0"/>
          </a:p>
          <a:p>
            <a:pPr marL="0" indent="0" algn="ctr">
              <a:lnSpc>
                <a:spcPts val="1500"/>
              </a:lnSpc>
              <a:buNone/>
            </a:pPr>
            <a:r>
              <a:rPr lang="en-US" sz="1150" dirty="0">
                <a:solidFill>
                  <a:srgbClr val="1A1A1A"/>
                </a:solidFill>
                <a:latin typeface="Calibri" pitchFamily="34" charset="0"/>
                <a:ea typeface="Calibri" pitchFamily="34" charset="-122"/>
                <a:cs typeface="Calibri" pitchFamily="34" charset="-120"/>
              </a:rPr>
              <a:t>Une réponse déjà présente dans l’ENT ou dans l’agenda ne peut pas </a:t>
            </a:r>
            <a:r>
              <a:rPr lang="en-US" sz="1150" dirty="0" smtClean="0">
                <a:solidFill>
                  <a:srgbClr val="1A1A1A"/>
                </a:solidFill>
                <a:latin typeface="Calibri" pitchFamily="34" charset="0"/>
                <a:ea typeface="Calibri" pitchFamily="34" charset="-122"/>
                <a:cs typeface="Calibri" pitchFamily="34" charset="-120"/>
              </a:rPr>
              <a:t>faire </a:t>
            </a:r>
            <a:r>
              <a:rPr lang="en-US" sz="1150" dirty="0" err="1" smtClean="0">
                <a:solidFill>
                  <a:srgbClr val="1A1A1A"/>
                </a:solidFill>
                <a:latin typeface="Calibri" pitchFamily="34" charset="0"/>
                <a:ea typeface="Calibri" pitchFamily="34" charset="-122"/>
                <a:cs typeface="Calibri" pitchFamily="34" charset="-120"/>
              </a:rPr>
              <a:t>l’objet</a:t>
            </a:r>
            <a:r>
              <a:rPr lang="en-US" sz="1150" dirty="0" smtClean="0">
                <a:solidFill>
                  <a:srgbClr val="1A1A1A"/>
                </a:solidFill>
                <a:latin typeface="Calibri" pitchFamily="34" charset="0"/>
                <a:ea typeface="Calibri" pitchFamily="34" charset="-122"/>
                <a:cs typeface="Calibri" pitchFamily="34" charset="-120"/>
              </a:rPr>
              <a:t> </a:t>
            </a:r>
            <a:r>
              <a:rPr lang="en-US" sz="1150" dirty="0" err="1" smtClean="0">
                <a:solidFill>
                  <a:srgbClr val="1A1A1A"/>
                </a:solidFill>
                <a:latin typeface="Calibri" pitchFamily="34" charset="0"/>
                <a:ea typeface="Calibri" pitchFamily="34" charset="-122"/>
                <a:cs typeface="Calibri" pitchFamily="34" charset="-120"/>
              </a:rPr>
              <a:t>d’une</a:t>
            </a:r>
            <a:r>
              <a:rPr lang="en-US" sz="1150" dirty="0" smtClean="0">
                <a:solidFill>
                  <a:srgbClr val="1A1A1A"/>
                </a:solidFill>
                <a:latin typeface="Calibri" pitchFamily="34" charset="0"/>
                <a:ea typeface="Calibri" pitchFamily="34" charset="-122"/>
                <a:cs typeface="Calibri" pitchFamily="34" charset="-120"/>
              </a:rPr>
              <a:t> </a:t>
            </a:r>
            <a:r>
              <a:rPr lang="en-US" sz="1150" dirty="0" err="1" smtClean="0">
                <a:solidFill>
                  <a:srgbClr val="1A1A1A"/>
                </a:solidFill>
                <a:latin typeface="Calibri" pitchFamily="34" charset="0"/>
                <a:ea typeface="Calibri" pitchFamily="34" charset="-122"/>
                <a:cs typeface="Calibri" pitchFamily="34" charset="-120"/>
              </a:rPr>
              <a:t>réponse</a:t>
            </a:r>
            <a:r>
              <a:rPr lang="en-US" sz="1150" dirty="0" smtClean="0">
                <a:solidFill>
                  <a:srgbClr val="1A1A1A"/>
                </a:solidFill>
                <a:latin typeface="Calibri" pitchFamily="34" charset="0"/>
                <a:ea typeface="Calibri" pitchFamily="34" charset="-122"/>
                <a:cs typeface="Calibri" pitchFamily="34" charset="-120"/>
              </a:rPr>
              <a:t> </a:t>
            </a:r>
            <a:r>
              <a:rPr lang="en-US" sz="1150" dirty="0" err="1" smtClean="0">
                <a:solidFill>
                  <a:srgbClr val="1A1A1A"/>
                </a:solidFill>
                <a:latin typeface="Calibri" pitchFamily="34" charset="0"/>
                <a:ea typeface="Calibri" pitchFamily="34" charset="-122"/>
                <a:cs typeface="Calibri" pitchFamily="34" charset="-120"/>
              </a:rPr>
              <a:t>individuelle</a:t>
            </a:r>
            <a:r>
              <a:rPr lang="en-US" sz="1150" dirty="0" smtClean="0">
                <a:solidFill>
                  <a:srgbClr val="1A1A1A"/>
                </a:solidFill>
                <a:latin typeface="Calibri" pitchFamily="34" charset="0"/>
                <a:ea typeface="Calibri" pitchFamily="34" charset="-122"/>
                <a:cs typeface="Calibri" pitchFamily="34" charset="-120"/>
              </a:rPr>
              <a:t> via </a:t>
            </a:r>
            <a:r>
              <a:rPr lang="en-US" sz="1150" dirty="0" err="1" smtClean="0">
                <a:solidFill>
                  <a:srgbClr val="1A1A1A"/>
                </a:solidFill>
                <a:latin typeface="Calibri" pitchFamily="34" charset="0"/>
                <a:ea typeface="Calibri" pitchFamily="34" charset="-122"/>
                <a:cs typeface="Calibri" pitchFamily="34" charset="-120"/>
              </a:rPr>
              <a:t>l’ENT</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8046720" cy="256032"/>
          </a:xfrm>
          <a:prstGeom prst="rect">
            <a:avLst/>
          </a:prstGeom>
          <a:noFill/>
          <a:ln/>
        </p:spPr>
        <p:txBody>
          <a:bodyPr wrap="square" lIns="0" tIns="0" rIns="0" bIns="0" rtlCol="0" anchor="ctr"/>
          <a:lstStyle/>
          <a:p>
            <a:pPr marL="0" indent="0">
              <a:buNone/>
            </a:pPr>
            <a:r>
              <a:rPr lang="en-US" sz="1100" kern="0" spc="200" dirty="0">
                <a:solidFill>
                  <a:srgbClr val="6B6B6B"/>
                </a:solidFill>
                <a:latin typeface="Calibri" pitchFamily="34" charset="0"/>
                <a:ea typeface="Calibri" pitchFamily="34" charset="-122"/>
                <a:cs typeface="Calibri" pitchFamily="34" charset="-120"/>
              </a:rPr>
              <a:t>LE NETBOARD DES ARTS PLASTIQUES</a:t>
            </a:r>
            <a:endParaRPr lang="en-US" sz="1100" dirty="0"/>
          </a:p>
        </p:txBody>
      </p:sp>
      <p:sp>
        <p:nvSpPr>
          <p:cNvPr id="3" name="Text 1"/>
          <p:cNvSpPr/>
          <p:nvPr/>
        </p:nvSpPr>
        <p:spPr>
          <a:xfrm>
            <a:off x="548640" y="658368"/>
            <a:ext cx="8046720" cy="502920"/>
          </a:xfrm>
          <a:prstGeom prst="rect">
            <a:avLst/>
          </a:prstGeom>
          <a:noFill/>
          <a:ln/>
        </p:spPr>
        <p:txBody>
          <a:bodyPr wrap="square" lIns="0" tIns="0" rIns="0" bIns="0" rtlCol="0" anchor="ctr"/>
          <a:lstStyle/>
          <a:p>
            <a:pPr marL="0" indent="0">
              <a:buNone/>
            </a:pPr>
            <a:r>
              <a:rPr lang="en-US" sz="2900" b="1" dirty="0">
                <a:solidFill>
                  <a:srgbClr val="1A1A1A"/>
                </a:solidFill>
                <a:latin typeface="Cambria" pitchFamily="34" charset="0"/>
                <a:ea typeface="Cambria" pitchFamily="34" charset="-122"/>
                <a:cs typeface="Cambria" pitchFamily="34" charset="-120"/>
              </a:rPr>
              <a:t>Il permet de voir les productions réalisées</a:t>
            </a:r>
            <a:endParaRPr lang="en-US" sz="2900" dirty="0"/>
          </a:p>
        </p:txBody>
      </p:sp>
      <p:pic>
        <p:nvPicPr>
          <p:cNvPr id="4" name="Image 0" descr="qr_big.png"/>
          <p:cNvPicPr>
            <a:picLocks noChangeAspect="1"/>
          </p:cNvPicPr>
          <p:nvPr/>
        </p:nvPicPr>
        <p:blipFill>
          <a:blip r:embed="rId3"/>
          <a:stretch>
            <a:fillRect/>
          </a:stretch>
        </p:blipFill>
        <p:spPr>
          <a:xfrm>
            <a:off x="548640" y="1371600"/>
            <a:ext cx="2148840" cy="2148840"/>
          </a:xfrm>
          <a:prstGeom prst="rect">
            <a:avLst/>
          </a:prstGeom>
        </p:spPr>
      </p:pic>
      <p:sp>
        <p:nvSpPr>
          <p:cNvPr id="5" name="Text 2"/>
          <p:cNvSpPr/>
          <p:nvPr/>
        </p:nvSpPr>
        <p:spPr>
          <a:xfrm>
            <a:off x="548640" y="3611880"/>
            <a:ext cx="2743200" cy="457200"/>
          </a:xfrm>
          <a:prstGeom prst="rect">
            <a:avLst/>
          </a:prstGeom>
          <a:noFill/>
          <a:ln/>
        </p:spPr>
        <p:txBody>
          <a:bodyPr wrap="square" lIns="0" tIns="0" rIns="0" bIns="0" rtlCol="0" anchor="ctr"/>
          <a:lstStyle/>
          <a:p>
            <a:pPr marL="0" indent="0">
              <a:lnSpc>
                <a:spcPts val="1500"/>
              </a:lnSpc>
              <a:buNone/>
            </a:pPr>
            <a:r>
              <a:rPr lang="en-US" sz="1150" b="1" dirty="0">
                <a:solidFill>
                  <a:srgbClr val="1F3864"/>
                </a:solidFill>
                <a:latin typeface="Calibri" pitchFamily="34" charset="0"/>
                <a:ea typeface="Calibri" pitchFamily="34" charset="-122"/>
                <a:cs typeface="Calibri" pitchFamily="34" charset="-120"/>
              </a:rPr>
              <a:t>profartspla.netboard.me/floratristan</a:t>
            </a:r>
            <a:endParaRPr lang="en-US" sz="1150" dirty="0"/>
          </a:p>
        </p:txBody>
      </p:sp>
      <p:sp>
        <p:nvSpPr>
          <p:cNvPr id="6" name="Text 3"/>
          <p:cNvSpPr/>
          <p:nvPr/>
        </p:nvSpPr>
        <p:spPr>
          <a:xfrm>
            <a:off x="548640" y="4041648"/>
            <a:ext cx="2743200" cy="640080"/>
          </a:xfrm>
          <a:prstGeom prst="rect">
            <a:avLst/>
          </a:prstGeom>
          <a:noFill/>
          <a:ln/>
        </p:spPr>
        <p:txBody>
          <a:bodyPr wrap="square" lIns="0" tIns="0" rIns="0" bIns="0" rtlCol="0" anchor="ctr"/>
          <a:lstStyle/>
          <a:p>
            <a:pPr marL="0" indent="0">
              <a:lnSpc>
                <a:spcPts val="1400"/>
              </a:lnSpc>
              <a:buNone/>
            </a:pPr>
            <a:r>
              <a:rPr lang="en-US" sz="1050" dirty="0">
                <a:solidFill>
                  <a:srgbClr val="6B6B6B"/>
                </a:solidFill>
                <a:latin typeface="Calibri" pitchFamily="34" charset="0"/>
                <a:ea typeface="Calibri" pitchFamily="34" charset="-122"/>
                <a:cs typeface="Calibri" pitchFamily="34" charset="-120"/>
              </a:rPr>
              <a:t>Directement accessible sur l’ENT : rubrique établissement, puis espaces pédagogiques, arts plastiques.</a:t>
            </a:r>
            <a:endParaRPr lang="en-US" sz="1050" dirty="0"/>
          </a:p>
        </p:txBody>
      </p:sp>
      <p:sp>
        <p:nvSpPr>
          <p:cNvPr id="7" name="Text 4"/>
          <p:cNvSpPr/>
          <p:nvPr/>
        </p:nvSpPr>
        <p:spPr>
          <a:xfrm>
            <a:off x="3200400" y="1371600"/>
            <a:ext cx="5394960" cy="274320"/>
          </a:xfrm>
          <a:prstGeom prst="rect">
            <a:avLst/>
          </a:prstGeom>
          <a:noFill/>
          <a:ln/>
        </p:spPr>
        <p:txBody>
          <a:bodyPr wrap="square" lIns="0" tIns="0" rIns="0" bIns="0" rtlCol="0" anchor="ctr"/>
          <a:lstStyle/>
          <a:p>
            <a:pPr marL="0" indent="0">
              <a:buNone/>
            </a:pPr>
            <a:r>
              <a:rPr lang="en-US" sz="1400" b="1" dirty="0">
                <a:solidFill>
                  <a:srgbClr val="1F3864"/>
                </a:solidFill>
                <a:latin typeface="Calibri" pitchFamily="34" charset="0"/>
                <a:ea typeface="Calibri" pitchFamily="34" charset="-122"/>
                <a:cs typeface="Calibri" pitchFamily="34" charset="-120"/>
              </a:rPr>
              <a:t>Ce que vous y </a:t>
            </a:r>
            <a:r>
              <a:rPr lang="en-US" sz="1400" b="1" dirty="0" err="1" smtClean="0">
                <a:solidFill>
                  <a:srgbClr val="1F3864"/>
                </a:solidFill>
                <a:latin typeface="Calibri" pitchFamily="34" charset="0"/>
                <a:ea typeface="Calibri" pitchFamily="34" charset="-122"/>
                <a:cs typeface="Calibri" pitchFamily="34" charset="-120"/>
              </a:rPr>
              <a:t>trouverez</a:t>
            </a:r>
            <a:r>
              <a:rPr lang="en-US" sz="1400" b="1" dirty="0" smtClean="0">
                <a:solidFill>
                  <a:srgbClr val="1F3864"/>
                </a:solidFill>
                <a:latin typeface="Calibri" pitchFamily="34" charset="0"/>
                <a:ea typeface="Calibri" pitchFamily="34" charset="-122"/>
                <a:cs typeface="Calibri" pitchFamily="34" charset="-120"/>
              </a:rPr>
              <a:t> :</a:t>
            </a:r>
            <a:endParaRPr lang="en-US" sz="1400" dirty="0"/>
          </a:p>
        </p:txBody>
      </p:sp>
      <p:sp>
        <p:nvSpPr>
          <p:cNvPr id="8" name="Text 5"/>
          <p:cNvSpPr/>
          <p:nvPr/>
        </p:nvSpPr>
        <p:spPr>
          <a:xfrm>
            <a:off x="3200400" y="1932016"/>
            <a:ext cx="5394960" cy="1675391"/>
          </a:xfrm>
          <a:prstGeom prst="rect">
            <a:avLst/>
          </a:prstGeom>
          <a:noFill/>
          <a:ln/>
        </p:spPr>
        <p:txBody>
          <a:bodyPr wrap="square" lIns="0" tIns="0" rIns="0" bIns="0" rtlCol="0" anchor="t"/>
          <a:lstStyle/>
          <a:p>
            <a:pPr marL="342900" indent="-342900">
              <a:spcAft>
                <a:spcPts val="900"/>
              </a:spcAft>
              <a:buSzPct val="100000"/>
              <a:buChar char="•"/>
            </a:pPr>
            <a:r>
              <a:rPr lang="en-US" sz="1250" dirty="0">
                <a:solidFill>
                  <a:srgbClr val="1A1A1A"/>
                </a:solidFill>
                <a:latin typeface="Calibri" pitchFamily="34" charset="0"/>
                <a:ea typeface="Calibri" pitchFamily="34" charset="-122"/>
                <a:cs typeface="Calibri" pitchFamily="34" charset="-120"/>
              </a:rPr>
              <a:t>Les productions des élèves, classées par niveau : 6e, 5e, 4e et 3e. </a:t>
            </a:r>
            <a:endParaRPr lang="en-US" sz="1250" dirty="0" smtClean="0">
              <a:solidFill>
                <a:srgbClr val="1A1A1A"/>
              </a:solidFill>
              <a:latin typeface="Calibri" pitchFamily="34" charset="0"/>
              <a:ea typeface="Calibri" pitchFamily="34" charset="-122"/>
              <a:cs typeface="Calibri" pitchFamily="34" charset="-120"/>
            </a:endParaRPr>
          </a:p>
          <a:p>
            <a:pPr marL="342900" indent="-342900">
              <a:spcAft>
                <a:spcPts val="900"/>
              </a:spcAft>
              <a:buSzPct val="100000"/>
              <a:buChar char="•"/>
            </a:pPr>
            <a:r>
              <a:rPr lang="en-US" sz="1250" dirty="0" smtClean="0">
                <a:solidFill>
                  <a:srgbClr val="1A1A1A"/>
                </a:solidFill>
                <a:latin typeface="Calibri" pitchFamily="34" charset="0"/>
                <a:ea typeface="Calibri" pitchFamily="34" charset="-122"/>
                <a:cs typeface="Calibri" pitchFamily="34" charset="-120"/>
              </a:rPr>
              <a:t>Les </a:t>
            </a:r>
            <a:r>
              <a:rPr lang="en-US" sz="1250" dirty="0">
                <a:solidFill>
                  <a:srgbClr val="1A1A1A"/>
                </a:solidFill>
                <a:latin typeface="Calibri" pitchFamily="34" charset="0"/>
                <a:ea typeface="Calibri" pitchFamily="34" charset="-122"/>
                <a:cs typeface="Calibri" pitchFamily="34" charset="-120"/>
              </a:rPr>
              <a:t>actualités artistiques de la région : expositions des Abattoirs à Toulouse, festival de bande dessinée de </a:t>
            </a:r>
            <a:r>
              <a:rPr lang="en-US" sz="1250" dirty="0" err="1" smtClean="0">
                <a:solidFill>
                  <a:srgbClr val="1A1A1A"/>
                </a:solidFill>
                <a:latin typeface="Calibri" pitchFamily="34" charset="0"/>
                <a:ea typeface="Calibri" pitchFamily="34" charset="-122"/>
                <a:cs typeface="Calibri" pitchFamily="34" charset="-120"/>
              </a:rPr>
              <a:t>Colomiers</a:t>
            </a:r>
            <a:r>
              <a:rPr lang="en-US" sz="1250" dirty="0" smtClean="0">
                <a:solidFill>
                  <a:srgbClr val="1A1A1A"/>
                </a:solidFill>
                <a:latin typeface="Calibri" pitchFamily="34" charset="0"/>
                <a:ea typeface="Calibri" pitchFamily="34" charset="-122"/>
                <a:cs typeface="Calibri" pitchFamily="34" charset="-120"/>
              </a:rPr>
              <a:t>, etc.</a:t>
            </a:r>
            <a:endParaRPr lang="en-US" sz="1250" dirty="0"/>
          </a:p>
          <a:p>
            <a:pPr marL="342900" indent="-342900">
              <a:spcAft>
                <a:spcPts val="900"/>
              </a:spcAft>
              <a:buSzPct val="100000"/>
              <a:buChar char="•"/>
            </a:pPr>
            <a:r>
              <a:rPr lang="en-US" sz="1250" dirty="0">
                <a:solidFill>
                  <a:srgbClr val="1A1A1A"/>
                </a:solidFill>
                <a:latin typeface="Calibri" pitchFamily="34" charset="0"/>
                <a:ea typeface="Calibri" pitchFamily="34" charset="-122"/>
                <a:cs typeface="Calibri" pitchFamily="34" charset="-120"/>
              </a:rPr>
              <a:t>Les programmes officiels, des ressources, des logiciels de </a:t>
            </a:r>
            <a:r>
              <a:rPr lang="en-US" sz="1250" dirty="0" err="1" smtClean="0">
                <a:solidFill>
                  <a:srgbClr val="1A1A1A"/>
                </a:solidFill>
                <a:latin typeface="Calibri" pitchFamily="34" charset="0"/>
                <a:ea typeface="Calibri" pitchFamily="34" charset="-122"/>
                <a:cs typeface="Calibri" pitchFamily="34" charset="-120"/>
              </a:rPr>
              <a:t>création</a:t>
            </a:r>
            <a:r>
              <a:rPr lang="en-US" sz="1250" dirty="0" smtClean="0">
                <a:solidFill>
                  <a:srgbClr val="1A1A1A"/>
                </a:solidFill>
                <a:latin typeface="Calibri" pitchFamily="34" charset="0"/>
                <a:ea typeface="Calibri" pitchFamily="34" charset="-122"/>
                <a:cs typeface="Calibri" pitchFamily="34" charset="-120"/>
              </a:rPr>
              <a:t> </a:t>
            </a:r>
            <a:r>
              <a:rPr lang="en-US" sz="1250" dirty="0" err="1" smtClean="0">
                <a:solidFill>
                  <a:srgbClr val="1A1A1A"/>
                </a:solidFill>
                <a:latin typeface="Calibri" pitchFamily="34" charset="0"/>
                <a:ea typeface="Calibri" pitchFamily="34" charset="-122"/>
                <a:cs typeface="Calibri" pitchFamily="34" charset="-120"/>
              </a:rPr>
              <a:t>libres</a:t>
            </a:r>
            <a:r>
              <a:rPr lang="en-US" sz="1250" dirty="0" smtClean="0">
                <a:solidFill>
                  <a:srgbClr val="1A1A1A"/>
                </a:solidFill>
                <a:latin typeface="Calibri" pitchFamily="34" charset="0"/>
                <a:ea typeface="Calibri" pitchFamily="34" charset="-122"/>
                <a:cs typeface="Calibri" pitchFamily="34" charset="-120"/>
              </a:rPr>
              <a:t> de droits </a:t>
            </a:r>
            <a:r>
              <a:rPr lang="en-US" sz="1250" dirty="0">
                <a:solidFill>
                  <a:srgbClr val="1A1A1A"/>
                </a:solidFill>
                <a:latin typeface="Calibri" pitchFamily="34" charset="0"/>
                <a:ea typeface="Calibri" pitchFamily="34" charset="-122"/>
                <a:cs typeface="Calibri" pitchFamily="34" charset="-120"/>
              </a:rPr>
              <a:t>et des générateurs d’images.</a:t>
            </a:r>
            <a:endParaRPr lang="en-US" sz="1250" dirty="0"/>
          </a:p>
          <a:p>
            <a:pPr marL="342900" indent="-342900">
              <a:spcAft>
                <a:spcPts val="900"/>
              </a:spcAft>
              <a:buSzPct val="100000"/>
              <a:buChar char="•"/>
            </a:pPr>
            <a:r>
              <a:rPr lang="en-US" sz="1250" dirty="0">
                <a:solidFill>
                  <a:srgbClr val="1A1A1A"/>
                </a:solidFill>
                <a:latin typeface="Calibri" pitchFamily="34" charset="0"/>
                <a:ea typeface="Calibri" pitchFamily="34" charset="-122"/>
                <a:cs typeface="Calibri" pitchFamily="34" charset="-120"/>
              </a:rPr>
              <a:t>Une rubrique orientation, pour les métiers et les formations liés aux arts.</a:t>
            </a:r>
            <a:endParaRPr lang="en-US" sz="1250" dirty="0"/>
          </a:p>
        </p:txBody>
      </p:sp>
      <p:sp>
        <p:nvSpPr>
          <p:cNvPr id="9" name="Text 6"/>
          <p:cNvSpPr/>
          <p:nvPr/>
        </p:nvSpPr>
        <p:spPr>
          <a:xfrm>
            <a:off x="3200400" y="4160520"/>
            <a:ext cx="5394960" cy="365760"/>
          </a:xfrm>
          <a:prstGeom prst="rect">
            <a:avLst/>
          </a:prstGeom>
          <a:noFill/>
          <a:ln/>
        </p:spPr>
        <p:txBody>
          <a:bodyPr wrap="square" lIns="0" tIns="0" rIns="0" bIns="0" rtlCol="0" anchor="ctr"/>
          <a:lstStyle/>
          <a:p>
            <a:pPr marL="0" indent="0">
              <a:buNone/>
            </a:pP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1987</Words>
  <Application>Microsoft Office PowerPoint</Application>
  <PresentationFormat>Affichage à l'écran (16:9)</PresentationFormat>
  <Paragraphs>101</Paragraphs>
  <Slides>9</Slides>
  <Notes>9</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Sophie</cp:lastModifiedBy>
  <cp:revision>4</cp:revision>
  <dcterms:created xsi:type="dcterms:W3CDTF">2026-08-25T09:56:41Z</dcterms:created>
  <dcterms:modified xsi:type="dcterms:W3CDTF">2026-09-11T05:39:07Z</dcterms:modified>
</cp:coreProperties>
</file>