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2"/>
  </p:sldMasterIdLst>
  <p:sldIdLst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58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Section par défaut" id="{EC71A698-3B8D-440E-B124-CE7D7200BFDA}">
          <p14:sldIdLst>
            <p14:sldId id="256"/>
            <p14:sldId id="257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</p14:sldIdLst>
        </p14:section>
        <p14:section name="Section sans titre" id="{0D3811ED-4E35-4550-83CB-425575ACF979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>
      <p:cViewPr varScale="1">
        <p:scale>
          <a:sx n="71" d="100"/>
          <a:sy n="71" d="100"/>
        </p:scale>
        <p:origin x="1296" y="6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AFC02BE3-B467-4771-AF90-A36D60B397CE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832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639F-CF14-4BA6-9127-5672B900D5A3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360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812B-6414-4909-B009-DB672E73B50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753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28A57-3D03-42B5-A778-75712BC1D41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12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CD60D69E-704E-4EBA-96DC-9CDD5CE91CC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148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43442-A9E3-45A3-B614-AC610D1C9A37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407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F10E4-0202-48A6-9880-B332A265A902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648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8C537-9A0D-4D21-8A8B-33CC7D584AC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136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79F5C-37FD-4AFD-9A76-B94613C2BA57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341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55C73-A34E-40FB-B632-670F2D40329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050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CB9FB-AE0E-42D7-BF10-C316F70BBE0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678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1E7AF404-4DFD-4E47-8D25-CD2F7DC26A7F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846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r-FR" u="sng" dirty="0" smtClean="0"/>
              <a:t>Le Cid</a:t>
            </a:r>
            <a:r>
              <a:rPr lang="fr-FR" dirty="0" smtClean="0"/>
              <a:t> - Corneille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225546" y="4496266"/>
            <a:ext cx="5918454" cy="1069848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Les Stances de Rodrigue</a:t>
            </a:r>
          </a:p>
          <a:p>
            <a:r>
              <a:rPr lang="fr-FR" dirty="0" smtClean="0"/>
              <a:t>Acte I, Scène 6</a:t>
            </a:r>
          </a:p>
          <a:p>
            <a:r>
              <a:rPr lang="fr-FR" dirty="0" smtClean="0"/>
              <a:t>Forme</a:t>
            </a:r>
            <a:endParaRPr lang="fr-F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202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11"/>
    </mc:Choice>
    <mc:Fallback>
      <p:transition spd="slow" advTm="74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Observons Le 2</a:t>
            </a:r>
            <a:r>
              <a:rPr lang="fr-FR" baseline="30000" dirty="0" smtClean="0"/>
              <a:t>e</a:t>
            </a:r>
            <a:r>
              <a:rPr lang="fr-FR" dirty="0" smtClean="0"/>
              <a:t> </a:t>
            </a:r>
            <a:r>
              <a:rPr lang="fr-FR" dirty="0" err="1" smtClean="0"/>
              <a:t>schema</a:t>
            </a:r>
            <a:r>
              <a:rPr lang="fr-FR" dirty="0" smtClean="0"/>
              <a:t> des rimes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95736" y="2093976"/>
            <a:ext cx="6262464" cy="407822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dirty="0"/>
              <a:t/>
            </a:r>
            <a:br>
              <a:rPr lang="fr-FR" dirty="0"/>
            </a:br>
            <a:r>
              <a:rPr lang="fr-FR" dirty="0"/>
              <a:t>Je demeure immobile, et mon âme </a:t>
            </a:r>
            <a:r>
              <a:rPr lang="fr-FR" dirty="0" smtClean="0"/>
              <a:t>abat</a:t>
            </a:r>
            <a:r>
              <a:rPr lang="fr-FR" dirty="0" smtClean="0">
                <a:solidFill>
                  <a:srgbClr val="7030A0"/>
                </a:solidFill>
              </a:rPr>
              <a:t>tue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Cède au coup qui me </a:t>
            </a:r>
            <a:r>
              <a:rPr lang="fr-FR" dirty="0">
                <a:solidFill>
                  <a:srgbClr val="7030A0"/>
                </a:solidFill>
              </a:rPr>
              <a:t>tue</a:t>
            </a:r>
            <a:r>
              <a:rPr lang="fr-FR" dirty="0"/>
              <a:t>.</a:t>
            </a:r>
            <a:br>
              <a:rPr lang="fr-FR" dirty="0"/>
            </a:br>
            <a:endParaRPr lang="fr-FR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fr-FR" dirty="0"/>
              <a:t>U</a:t>
            </a:r>
            <a:r>
              <a:rPr lang="fr-FR" dirty="0" smtClean="0"/>
              <a:t>n DISTIQUE à Rimes suivies composé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fr-FR" dirty="0" smtClean="0"/>
              <a:t>d’un ALEXANDRIN et d’un HEXASYLLABE</a:t>
            </a:r>
            <a:endParaRPr lang="fr-FR" dirty="0"/>
          </a:p>
        </p:txBody>
      </p:sp>
      <p:sp>
        <p:nvSpPr>
          <p:cNvPr id="6" name="Accolade fermante 5"/>
          <p:cNvSpPr/>
          <p:nvPr/>
        </p:nvSpPr>
        <p:spPr>
          <a:xfrm>
            <a:off x="7487208" y="2905504"/>
            <a:ext cx="613184" cy="59550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321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3"/>
    </mc:Choice>
    <mc:Fallback>
      <p:transition spd="slow" advTm="4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Observons Le 2</a:t>
            </a:r>
            <a:r>
              <a:rPr lang="fr-FR" baseline="30000" dirty="0" smtClean="0"/>
              <a:t>e</a:t>
            </a:r>
            <a:r>
              <a:rPr lang="fr-FR" dirty="0" smtClean="0"/>
              <a:t> </a:t>
            </a:r>
            <a:r>
              <a:rPr lang="fr-FR" dirty="0" err="1" smtClean="0"/>
              <a:t>schema</a:t>
            </a:r>
            <a:r>
              <a:rPr lang="fr-FR" dirty="0" smtClean="0"/>
              <a:t> des rimes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771800" y="2093976"/>
            <a:ext cx="5686400" cy="407822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dirty="0"/>
              <a:t/>
            </a:r>
            <a:br>
              <a:rPr lang="fr-FR" dirty="0"/>
            </a:br>
            <a:r>
              <a:rPr lang="fr-FR" dirty="0"/>
              <a:t>Si près de voir mon feu récomp</a:t>
            </a:r>
            <a:r>
              <a:rPr lang="fr-FR" dirty="0">
                <a:solidFill>
                  <a:srgbClr val="FFC000"/>
                </a:solidFill>
              </a:rPr>
              <a:t>ensé</a:t>
            </a:r>
            <a:r>
              <a:rPr lang="fr-FR" dirty="0"/>
              <a:t>,</a:t>
            </a:r>
            <a:br>
              <a:rPr lang="fr-FR" dirty="0"/>
            </a:br>
            <a:r>
              <a:rPr lang="fr-FR" dirty="0"/>
              <a:t>O Dieu! l’étrange p</a:t>
            </a:r>
            <a:r>
              <a:rPr lang="fr-FR" dirty="0">
                <a:solidFill>
                  <a:srgbClr val="00B0F0"/>
                </a:solidFill>
              </a:rPr>
              <a:t>eine</a:t>
            </a:r>
            <a:r>
              <a:rPr lang="fr-FR" dirty="0"/>
              <a:t> !</a:t>
            </a:r>
            <a:br>
              <a:rPr lang="fr-FR" dirty="0"/>
            </a:br>
            <a:r>
              <a:rPr lang="fr-FR" dirty="0"/>
              <a:t>En cet affront mon père est l’off</a:t>
            </a:r>
            <a:r>
              <a:rPr lang="fr-FR" dirty="0">
                <a:solidFill>
                  <a:srgbClr val="FFC000"/>
                </a:solidFill>
              </a:rPr>
              <a:t>ensé</a:t>
            </a:r>
            <a:r>
              <a:rPr lang="fr-FR" dirty="0"/>
              <a:t>,</a:t>
            </a:r>
            <a:br>
              <a:rPr lang="fr-FR" dirty="0"/>
            </a:br>
            <a:r>
              <a:rPr lang="fr-FR" dirty="0"/>
              <a:t>Et l’offenseur le père de Chim</a:t>
            </a:r>
            <a:r>
              <a:rPr lang="fr-FR" dirty="0">
                <a:solidFill>
                  <a:srgbClr val="00B0F0"/>
                </a:solidFill>
              </a:rPr>
              <a:t>ène</a:t>
            </a:r>
            <a:r>
              <a:rPr lang="fr-FR" dirty="0"/>
              <a:t> !</a:t>
            </a:r>
          </a:p>
          <a:p>
            <a:endParaRPr lang="fr-FR" dirty="0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550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86"/>
    </mc:Choice>
    <mc:Fallback>
      <p:transition spd="slow" advTm="15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851920" y="1340768"/>
            <a:ext cx="72008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0" dirty="0" smtClean="0"/>
              <a:t>?</a:t>
            </a:r>
            <a:endParaRPr lang="fr-FR" sz="25000" dirty="0"/>
          </a:p>
        </p:txBody>
      </p:sp>
    </p:spTree>
    <p:extLst>
      <p:ext uri="{BB962C8B-B14F-4D97-AF65-F5344CB8AC3E}">
        <p14:creationId xmlns:p14="http://schemas.microsoft.com/office/powerpoint/2010/main" val="76973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1ere stance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95736" y="2093976"/>
            <a:ext cx="6262464" cy="407822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dirty="0"/>
              <a:t>Percé jusques au fond du cœur</a:t>
            </a:r>
            <a:br>
              <a:rPr lang="fr-FR" dirty="0"/>
            </a:br>
            <a:r>
              <a:rPr lang="fr-FR" dirty="0"/>
              <a:t>D’une atteinte imprévue aussi bien que mortelle,</a:t>
            </a:r>
            <a:br>
              <a:rPr lang="fr-FR" dirty="0"/>
            </a:br>
            <a:r>
              <a:rPr lang="fr-FR" dirty="0"/>
              <a:t>Misérable vengeur d’une juste querelle,</a:t>
            </a:r>
            <a:br>
              <a:rPr lang="fr-FR" dirty="0"/>
            </a:br>
            <a:r>
              <a:rPr lang="fr-FR" dirty="0"/>
              <a:t>Et malheureux objet d’une injuste rigueur,</a:t>
            </a:r>
            <a:br>
              <a:rPr lang="fr-FR" dirty="0"/>
            </a:br>
            <a:r>
              <a:rPr lang="fr-FR" dirty="0"/>
              <a:t>Je demeure immobile, et mon âme abattue</a:t>
            </a:r>
            <a:br>
              <a:rPr lang="fr-FR" dirty="0"/>
            </a:br>
            <a:r>
              <a:rPr lang="fr-FR" dirty="0"/>
              <a:t>Cède au coup qui me tue.</a:t>
            </a:r>
            <a:br>
              <a:rPr lang="fr-FR" dirty="0"/>
            </a:br>
            <a:r>
              <a:rPr lang="fr-FR" dirty="0"/>
              <a:t>Si près de voir mon feu récompensé,</a:t>
            </a:r>
            <a:br>
              <a:rPr lang="fr-FR" dirty="0"/>
            </a:br>
            <a:r>
              <a:rPr lang="fr-FR" dirty="0"/>
              <a:t>O Dieu! l’étrange peine !</a:t>
            </a:r>
            <a:br>
              <a:rPr lang="fr-FR" dirty="0"/>
            </a:br>
            <a:r>
              <a:rPr lang="fr-FR" dirty="0"/>
              <a:t>En cet affront mon père est l’offensé,</a:t>
            </a:r>
            <a:br>
              <a:rPr lang="fr-FR" dirty="0"/>
            </a:br>
            <a:r>
              <a:rPr lang="fr-FR" dirty="0"/>
              <a:t>Et l’offenseur le père de Chimène !</a:t>
            </a:r>
          </a:p>
          <a:p>
            <a:endParaRPr lang="fr-F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187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26"/>
    </mc:Choice>
    <mc:Fallback>
      <p:transition spd="slow" advTm="64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Observons la composition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95736" y="2093976"/>
            <a:ext cx="6262464" cy="407822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dirty="0"/>
              <a:t>Percé jusques au fond du cœur</a:t>
            </a:r>
            <a:br>
              <a:rPr lang="fr-FR" dirty="0"/>
            </a:br>
            <a:r>
              <a:rPr lang="fr-FR" dirty="0"/>
              <a:t>D’une atteinte imprévue aussi bien que mortelle,</a:t>
            </a:r>
            <a:br>
              <a:rPr lang="fr-FR" dirty="0"/>
            </a:br>
            <a:r>
              <a:rPr lang="fr-FR" dirty="0"/>
              <a:t>Misérable vengeur d’une juste querelle,</a:t>
            </a:r>
            <a:br>
              <a:rPr lang="fr-FR" dirty="0"/>
            </a:br>
            <a:r>
              <a:rPr lang="fr-FR" dirty="0"/>
              <a:t>Et malheureux objet d’une injuste rigueur,</a:t>
            </a:r>
            <a:br>
              <a:rPr lang="fr-FR" dirty="0"/>
            </a:br>
            <a:r>
              <a:rPr lang="fr-FR" dirty="0"/>
              <a:t>Je demeure immobile, et mon âme abattue</a:t>
            </a:r>
            <a:br>
              <a:rPr lang="fr-FR" dirty="0"/>
            </a:br>
            <a:r>
              <a:rPr lang="fr-FR" dirty="0"/>
              <a:t>Cède au coup qui me tue.</a:t>
            </a:r>
            <a:br>
              <a:rPr lang="fr-FR" dirty="0"/>
            </a:br>
            <a:r>
              <a:rPr lang="fr-FR" dirty="0"/>
              <a:t>Si près de voir mon feu récompensé,</a:t>
            </a:r>
            <a:br>
              <a:rPr lang="fr-FR" dirty="0"/>
            </a:br>
            <a:r>
              <a:rPr lang="fr-FR" dirty="0"/>
              <a:t>O Dieu! l’étrange peine !</a:t>
            </a:r>
            <a:br>
              <a:rPr lang="fr-FR" dirty="0"/>
            </a:br>
            <a:r>
              <a:rPr lang="fr-FR" dirty="0"/>
              <a:t>En cet affront mon père est l’offensé,</a:t>
            </a:r>
            <a:br>
              <a:rPr lang="fr-FR" dirty="0"/>
            </a:br>
            <a:r>
              <a:rPr lang="fr-FR" dirty="0"/>
              <a:t>Et l’offenseur le père de Chimène !</a:t>
            </a:r>
          </a:p>
          <a:p>
            <a:endParaRPr lang="fr-F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949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94"/>
    </mc:Choice>
    <mc:Fallback>
      <p:transition spd="slow" advTm="11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Observons Le </a:t>
            </a:r>
            <a:r>
              <a:rPr lang="fr-FR" dirty="0" err="1" smtClean="0"/>
              <a:t>schema</a:t>
            </a:r>
            <a:r>
              <a:rPr lang="fr-FR" dirty="0" smtClean="0"/>
              <a:t> des rimes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95736" y="2093976"/>
            <a:ext cx="6262464" cy="407822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dirty="0"/>
              <a:t>Percé jusques au fond du </a:t>
            </a:r>
            <a:r>
              <a:rPr lang="fr-FR" dirty="0" smtClean="0"/>
              <a:t>c</a:t>
            </a:r>
            <a:r>
              <a:rPr lang="fr-FR" dirty="0" smtClean="0">
                <a:solidFill>
                  <a:srgbClr val="C00000"/>
                </a:solidFill>
              </a:rPr>
              <a:t>œur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D’une atteinte imprévue aussi bien que mort</a:t>
            </a:r>
            <a:r>
              <a:rPr lang="fr-FR" dirty="0">
                <a:solidFill>
                  <a:srgbClr val="00B050"/>
                </a:solidFill>
              </a:rPr>
              <a:t>elle</a:t>
            </a:r>
            <a:r>
              <a:rPr lang="fr-FR" dirty="0"/>
              <a:t>,</a:t>
            </a:r>
            <a:br>
              <a:rPr lang="fr-FR" dirty="0"/>
            </a:br>
            <a:r>
              <a:rPr lang="fr-FR" dirty="0"/>
              <a:t>Misérable vengeur d’une juste quer</a:t>
            </a:r>
            <a:r>
              <a:rPr lang="fr-FR" dirty="0">
                <a:solidFill>
                  <a:srgbClr val="00B050"/>
                </a:solidFill>
              </a:rPr>
              <a:t>elle</a:t>
            </a:r>
            <a:r>
              <a:rPr lang="fr-FR" dirty="0"/>
              <a:t>,</a:t>
            </a:r>
            <a:br>
              <a:rPr lang="fr-FR" dirty="0"/>
            </a:br>
            <a:r>
              <a:rPr lang="fr-FR" dirty="0"/>
              <a:t>Et malheureux objet d’une injuste rigu</a:t>
            </a:r>
            <a:r>
              <a:rPr lang="fr-FR" dirty="0">
                <a:solidFill>
                  <a:srgbClr val="C00000"/>
                </a:solidFill>
              </a:rPr>
              <a:t>eur</a:t>
            </a:r>
            <a:r>
              <a:rPr lang="fr-FR" dirty="0"/>
              <a:t>,</a:t>
            </a:r>
            <a:br>
              <a:rPr lang="fr-FR" dirty="0"/>
            </a:br>
            <a:r>
              <a:rPr lang="fr-FR" dirty="0"/>
              <a:t>Je demeure immobile, et mon âme </a:t>
            </a:r>
            <a:r>
              <a:rPr lang="fr-FR" dirty="0" smtClean="0"/>
              <a:t>abat</a:t>
            </a:r>
            <a:r>
              <a:rPr lang="fr-FR" dirty="0" smtClean="0">
                <a:solidFill>
                  <a:srgbClr val="7030A0"/>
                </a:solidFill>
              </a:rPr>
              <a:t>tue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Cède au coup qui me </a:t>
            </a:r>
            <a:r>
              <a:rPr lang="fr-FR" dirty="0">
                <a:solidFill>
                  <a:srgbClr val="7030A0"/>
                </a:solidFill>
              </a:rPr>
              <a:t>tue</a:t>
            </a:r>
            <a:r>
              <a:rPr lang="fr-FR" dirty="0"/>
              <a:t>.</a:t>
            </a:r>
            <a:br>
              <a:rPr lang="fr-FR" dirty="0"/>
            </a:br>
            <a:r>
              <a:rPr lang="fr-FR" dirty="0"/>
              <a:t>Si près de voir mon feu récomp</a:t>
            </a:r>
            <a:r>
              <a:rPr lang="fr-FR" dirty="0">
                <a:solidFill>
                  <a:srgbClr val="FFC000"/>
                </a:solidFill>
              </a:rPr>
              <a:t>ensé</a:t>
            </a:r>
            <a:r>
              <a:rPr lang="fr-FR" dirty="0"/>
              <a:t>,</a:t>
            </a:r>
            <a:br>
              <a:rPr lang="fr-FR" dirty="0"/>
            </a:br>
            <a:r>
              <a:rPr lang="fr-FR" dirty="0"/>
              <a:t>O Dieu! l’étrange p</a:t>
            </a:r>
            <a:r>
              <a:rPr lang="fr-FR" dirty="0">
                <a:solidFill>
                  <a:srgbClr val="00B0F0"/>
                </a:solidFill>
              </a:rPr>
              <a:t>eine</a:t>
            </a:r>
            <a:r>
              <a:rPr lang="fr-FR" dirty="0"/>
              <a:t> !</a:t>
            </a:r>
            <a:br>
              <a:rPr lang="fr-FR" dirty="0"/>
            </a:br>
            <a:r>
              <a:rPr lang="fr-FR" dirty="0"/>
              <a:t>En cet affront mon père est l’off</a:t>
            </a:r>
            <a:r>
              <a:rPr lang="fr-FR" dirty="0">
                <a:solidFill>
                  <a:srgbClr val="FFC000"/>
                </a:solidFill>
              </a:rPr>
              <a:t>ensé</a:t>
            </a:r>
            <a:r>
              <a:rPr lang="fr-FR" dirty="0"/>
              <a:t>,</a:t>
            </a:r>
            <a:br>
              <a:rPr lang="fr-FR" dirty="0"/>
            </a:br>
            <a:r>
              <a:rPr lang="fr-FR" dirty="0"/>
              <a:t>Et l’offenseur le père de Chim</a:t>
            </a:r>
            <a:r>
              <a:rPr lang="fr-FR" dirty="0">
                <a:solidFill>
                  <a:srgbClr val="00B0F0"/>
                </a:solidFill>
              </a:rPr>
              <a:t>ène</a:t>
            </a:r>
            <a:r>
              <a:rPr lang="fr-FR" dirty="0"/>
              <a:t> !</a:t>
            </a:r>
          </a:p>
          <a:p>
            <a:endParaRPr lang="fr-FR" dirty="0"/>
          </a:p>
        </p:txBody>
      </p:sp>
      <p:sp>
        <p:nvSpPr>
          <p:cNvPr id="4" name="Accolade fermante 3"/>
          <p:cNvSpPr/>
          <p:nvPr/>
        </p:nvSpPr>
        <p:spPr>
          <a:xfrm>
            <a:off x="7884368" y="2276872"/>
            <a:ext cx="573832" cy="122413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C00000"/>
              </a:solidFill>
            </a:endParaRPr>
          </a:p>
        </p:txBody>
      </p:sp>
      <p:sp>
        <p:nvSpPr>
          <p:cNvPr id="5" name="Accolade fermante 4"/>
          <p:cNvSpPr/>
          <p:nvPr/>
        </p:nvSpPr>
        <p:spPr>
          <a:xfrm>
            <a:off x="7812360" y="2636912"/>
            <a:ext cx="72008" cy="432048"/>
          </a:xfrm>
          <a:prstGeom prst="rightBrac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50"/>
              </a:solidFill>
            </a:endParaRPr>
          </a:p>
        </p:txBody>
      </p:sp>
      <p:sp>
        <p:nvSpPr>
          <p:cNvPr id="6" name="Accolade fermante 5"/>
          <p:cNvSpPr/>
          <p:nvPr/>
        </p:nvSpPr>
        <p:spPr>
          <a:xfrm>
            <a:off x="7092280" y="3861048"/>
            <a:ext cx="146248" cy="43204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Accolade fermante 6"/>
          <p:cNvSpPr/>
          <p:nvPr/>
        </p:nvSpPr>
        <p:spPr>
          <a:xfrm>
            <a:off x="7524328" y="4581128"/>
            <a:ext cx="288032" cy="86409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Accolade fermante 7"/>
          <p:cNvSpPr/>
          <p:nvPr/>
        </p:nvSpPr>
        <p:spPr>
          <a:xfrm>
            <a:off x="7487208" y="5013176"/>
            <a:ext cx="361156" cy="86409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852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6"/>
    </mc:Choice>
    <mc:Fallback>
      <p:transition spd="slow" advTm="9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Observons le premier </a:t>
            </a:r>
            <a:r>
              <a:rPr lang="fr-FR" dirty="0" err="1" smtClean="0"/>
              <a:t>schema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95736" y="2093976"/>
            <a:ext cx="6262464" cy="407822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dirty="0"/>
              <a:t>Percé jusques au fond du </a:t>
            </a:r>
            <a:r>
              <a:rPr lang="fr-FR" dirty="0" smtClean="0"/>
              <a:t>c</a:t>
            </a:r>
            <a:r>
              <a:rPr lang="fr-FR" dirty="0" smtClean="0">
                <a:solidFill>
                  <a:srgbClr val="C00000"/>
                </a:solidFill>
              </a:rPr>
              <a:t>œur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D’une atteinte imprévue aussi bien que mort</a:t>
            </a:r>
            <a:r>
              <a:rPr lang="fr-FR" dirty="0">
                <a:solidFill>
                  <a:srgbClr val="00B050"/>
                </a:solidFill>
              </a:rPr>
              <a:t>elle</a:t>
            </a:r>
            <a:r>
              <a:rPr lang="fr-FR" dirty="0"/>
              <a:t>,</a:t>
            </a:r>
            <a:br>
              <a:rPr lang="fr-FR" dirty="0"/>
            </a:br>
            <a:r>
              <a:rPr lang="fr-FR" dirty="0"/>
              <a:t>Misérable vengeur d’une juste quer</a:t>
            </a:r>
            <a:r>
              <a:rPr lang="fr-FR" dirty="0">
                <a:solidFill>
                  <a:srgbClr val="00B050"/>
                </a:solidFill>
              </a:rPr>
              <a:t>elle</a:t>
            </a:r>
            <a:r>
              <a:rPr lang="fr-FR" dirty="0"/>
              <a:t>,</a:t>
            </a:r>
            <a:br>
              <a:rPr lang="fr-FR" dirty="0"/>
            </a:br>
            <a:r>
              <a:rPr lang="fr-FR" dirty="0"/>
              <a:t>Et malheureux objet d’une injuste rigu</a:t>
            </a:r>
            <a:r>
              <a:rPr lang="fr-FR" dirty="0">
                <a:solidFill>
                  <a:srgbClr val="C00000"/>
                </a:solidFill>
              </a:rPr>
              <a:t>eur</a:t>
            </a:r>
            <a:r>
              <a:rPr lang="fr-FR" dirty="0"/>
              <a:t>,</a:t>
            </a:r>
            <a:br>
              <a:rPr lang="fr-FR" dirty="0"/>
            </a:br>
            <a:endParaRPr lang="fr-F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fr-FR" dirty="0" smtClean="0"/>
              <a:t>Un schéma de rimes ……………….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dirty="0" smtClean="0"/>
              <a:t>Qui définit une strophe de 4 vers ……………………</a:t>
            </a:r>
          </a:p>
          <a:p>
            <a:pPr marL="0" indent="0">
              <a:lnSpc>
                <a:spcPct val="150000"/>
              </a:lnSpc>
              <a:buNone/>
            </a:pPr>
            <a:endParaRPr lang="fr-FR" dirty="0"/>
          </a:p>
        </p:txBody>
      </p:sp>
      <p:sp>
        <p:nvSpPr>
          <p:cNvPr id="4" name="Accolade fermante 3"/>
          <p:cNvSpPr/>
          <p:nvPr/>
        </p:nvSpPr>
        <p:spPr>
          <a:xfrm>
            <a:off x="8027826" y="2306020"/>
            <a:ext cx="860748" cy="152588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C00000"/>
              </a:solidFill>
            </a:endParaRPr>
          </a:p>
        </p:txBody>
      </p:sp>
      <p:sp>
        <p:nvSpPr>
          <p:cNvPr id="5" name="Accolade fermante 4"/>
          <p:cNvSpPr/>
          <p:nvPr/>
        </p:nvSpPr>
        <p:spPr>
          <a:xfrm>
            <a:off x="7982806" y="2852936"/>
            <a:ext cx="360040" cy="432048"/>
          </a:xfrm>
          <a:prstGeom prst="rightBrac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50"/>
              </a:solidFill>
            </a:endParaRPr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576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9"/>
    </mc:Choice>
    <mc:Fallback>
      <p:transition spd="slow" advTm="6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Observons la 1</a:t>
            </a:r>
            <a:r>
              <a:rPr lang="fr-FR" baseline="30000" dirty="0" smtClean="0"/>
              <a:t>e</a:t>
            </a:r>
            <a:r>
              <a:rPr lang="fr-FR" dirty="0" smtClean="0"/>
              <a:t> strophe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95736" y="2093976"/>
            <a:ext cx="6262464" cy="407822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dirty="0"/>
              <a:t>Percé jusques au fond du </a:t>
            </a:r>
            <a:r>
              <a:rPr lang="fr-FR" dirty="0" smtClean="0"/>
              <a:t>c</a:t>
            </a:r>
            <a:r>
              <a:rPr lang="fr-FR" dirty="0" smtClean="0">
                <a:solidFill>
                  <a:srgbClr val="C00000"/>
                </a:solidFill>
              </a:rPr>
              <a:t>œur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D’une atteinte imprévue aussi bien que mort</a:t>
            </a:r>
            <a:r>
              <a:rPr lang="fr-FR" dirty="0">
                <a:solidFill>
                  <a:srgbClr val="00B050"/>
                </a:solidFill>
              </a:rPr>
              <a:t>elle</a:t>
            </a:r>
            <a:r>
              <a:rPr lang="fr-FR" dirty="0"/>
              <a:t>,</a:t>
            </a:r>
            <a:br>
              <a:rPr lang="fr-FR" dirty="0"/>
            </a:br>
            <a:r>
              <a:rPr lang="fr-FR" dirty="0"/>
              <a:t>Misérable vengeur d’une juste quer</a:t>
            </a:r>
            <a:r>
              <a:rPr lang="fr-FR" dirty="0">
                <a:solidFill>
                  <a:srgbClr val="00B050"/>
                </a:solidFill>
              </a:rPr>
              <a:t>elle</a:t>
            </a:r>
            <a:r>
              <a:rPr lang="fr-FR" dirty="0"/>
              <a:t>,</a:t>
            </a:r>
            <a:br>
              <a:rPr lang="fr-FR" dirty="0"/>
            </a:br>
            <a:r>
              <a:rPr lang="fr-FR" dirty="0"/>
              <a:t>Et malheureux objet d’une injuste rigu</a:t>
            </a:r>
            <a:r>
              <a:rPr lang="fr-FR" dirty="0">
                <a:solidFill>
                  <a:srgbClr val="C00000"/>
                </a:solidFill>
              </a:rPr>
              <a:t>eur</a:t>
            </a:r>
            <a:r>
              <a:rPr lang="fr-FR" dirty="0"/>
              <a:t>,</a:t>
            </a:r>
            <a:br>
              <a:rPr lang="fr-FR" dirty="0"/>
            </a:br>
            <a:endParaRPr lang="fr-F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fr-FR" dirty="0" smtClean="0"/>
              <a:t>Un schéma de rimes </a:t>
            </a:r>
            <a:r>
              <a:rPr lang="fr-FR" dirty="0" smtClean="0">
                <a:solidFill>
                  <a:srgbClr val="FF0000"/>
                </a:solidFill>
              </a:rPr>
              <a:t>EMBRASSEES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dirty="0" smtClean="0"/>
              <a:t>Qui définit une strophe de 4 vers </a:t>
            </a:r>
            <a:r>
              <a:rPr lang="fr-FR" dirty="0" smtClean="0">
                <a:solidFill>
                  <a:srgbClr val="FF0000"/>
                </a:solidFill>
              </a:rPr>
              <a:t>UN QUATRAIN</a:t>
            </a:r>
          </a:p>
          <a:p>
            <a:pPr marL="0" indent="0">
              <a:lnSpc>
                <a:spcPct val="150000"/>
              </a:lnSpc>
              <a:buNone/>
            </a:pPr>
            <a:endParaRPr lang="fr-FR" dirty="0"/>
          </a:p>
        </p:txBody>
      </p:sp>
      <p:sp>
        <p:nvSpPr>
          <p:cNvPr id="4" name="Accolade fermante 3"/>
          <p:cNvSpPr/>
          <p:nvPr/>
        </p:nvSpPr>
        <p:spPr>
          <a:xfrm>
            <a:off x="8027826" y="2306020"/>
            <a:ext cx="860748" cy="152588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C00000"/>
              </a:solidFill>
            </a:endParaRPr>
          </a:p>
        </p:txBody>
      </p:sp>
      <p:sp>
        <p:nvSpPr>
          <p:cNvPr id="5" name="Accolade fermante 4"/>
          <p:cNvSpPr/>
          <p:nvPr/>
        </p:nvSpPr>
        <p:spPr>
          <a:xfrm>
            <a:off x="7982806" y="2852936"/>
            <a:ext cx="360040" cy="432048"/>
          </a:xfrm>
          <a:prstGeom prst="rightBrac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50"/>
              </a:solidFill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531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0"/>
    </mc:Choice>
    <mc:Fallback>
      <p:transition spd="slow" advTm="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92696" y="423218"/>
            <a:ext cx="7772400" cy="1609344"/>
          </a:xfrm>
        </p:spPr>
        <p:txBody>
          <a:bodyPr/>
          <a:lstStyle/>
          <a:p>
            <a:pPr algn="ctr"/>
            <a:r>
              <a:rPr lang="fr-FR" dirty="0" smtClean="0"/>
              <a:t>Observons </a:t>
            </a:r>
            <a:r>
              <a:rPr lang="fr-FR" dirty="0" smtClean="0">
                <a:solidFill>
                  <a:srgbClr val="FF0000"/>
                </a:solidFill>
              </a:rPr>
              <a:t>UN </a:t>
            </a:r>
            <a:r>
              <a:rPr lang="fr-FR" dirty="0">
                <a:solidFill>
                  <a:srgbClr val="FF0000"/>
                </a:solidFill>
              </a:rPr>
              <a:t>QUATRAIN </a:t>
            </a: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dirty="0" smtClean="0">
                <a:solidFill>
                  <a:srgbClr val="FF0000"/>
                </a:solidFill>
              </a:rPr>
              <a:t>à</a:t>
            </a:r>
            <a:r>
              <a:rPr lang="fr-FR" dirty="0" smtClean="0"/>
              <a:t> </a:t>
            </a:r>
            <a:r>
              <a:rPr lang="fr-FR" dirty="0"/>
              <a:t>rimes </a:t>
            </a:r>
            <a:r>
              <a:rPr lang="fr-FR" dirty="0">
                <a:solidFill>
                  <a:srgbClr val="FF0000"/>
                </a:solidFill>
              </a:rPr>
              <a:t>EMBRASSEES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99592" y="1844824"/>
            <a:ext cx="7558608" cy="432737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dirty="0" smtClean="0">
                <a:solidFill>
                  <a:srgbClr val="FF0000"/>
                </a:solidFill>
              </a:rPr>
              <a:t>Il est composé de 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dirty="0" smtClean="0"/>
              <a:t>Percé </a:t>
            </a:r>
            <a:r>
              <a:rPr lang="fr-FR" dirty="0"/>
              <a:t>jusques au fond du </a:t>
            </a:r>
            <a:r>
              <a:rPr lang="fr-FR" dirty="0" smtClean="0"/>
              <a:t>cœur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i="1" dirty="0" smtClean="0"/>
              <a:t>= …. syllabes / pieds &gt; un ……………………………….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D’une atteinte imprévue aussi bien que mortelle</a:t>
            </a:r>
            <a:r>
              <a:rPr lang="fr-FR" dirty="0" smtClean="0"/>
              <a:t>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i="1" dirty="0"/>
              <a:t>= …. syllabes / pieds &gt; un ……………………………….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Misérable vengeur d’une juste querelle</a:t>
            </a:r>
            <a:r>
              <a:rPr lang="fr-FR" dirty="0" smtClean="0"/>
              <a:t>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i="1" dirty="0"/>
              <a:t>= …. syllabes / pieds &gt; un ……………………………….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Et malheureux objet d’une injuste rigueur,</a:t>
            </a:r>
            <a:br>
              <a:rPr lang="fr-FR" dirty="0"/>
            </a:br>
            <a:r>
              <a:rPr lang="fr-FR" i="1" dirty="0"/>
              <a:t>= …. syllabes / pieds &gt; un ……………………………….</a:t>
            </a:r>
            <a:endParaRPr lang="fr-FR" i="1" dirty="0" smtClean="0"/>
          </a:p>
          <a:p>
            <a:pPr marL="0" indent="0">
              <a:lnSpc>
                <a:spcPct val="150000"/>
              </a:lnSpc>
              <a:buNone/>
            </a:pPr>
            <a:endParaRPr lang="fr-FR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396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3"/>
    </mc:Choice>
    <mc:Fallback>
      <p:transition spd="slow" advTm="2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92696" y="423218"/>
            <a:ext cx="7772400" cy="1609344"/>
          </a:xfrm>
        </p:spPr>
        <p:txBody>
          <a:bodyPr/>
          <a:lstStyle/>
          <a:p>
            <a:pPr algn="ctr"/>
            <a:r>
              <a:rPr lang="fr-FR" dirty="0" smtClean="0"/>
              <a:t>Observons </a:t>
            </a:r>
            <a:r>
              <a:rPr lang="fr-FR" dirty="0" smtClean="0">
                <a:solidFill>
                  <a:srgbClr val="FF0000"/>
                </a:solidFill>
              </a:rPr>
              <a:t>UN </a:t>
            </a:r>
            <a:r>
              <a:rPr lang="fr-FR" dirty="0">
                <a:solidFill>
                  <a:srgbClr val="FF0000"/>
                </a:solidFill>
              </a:rPr>
              <a:t>QUATRAIN </a:t>
            </a: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dirty="0" smtClean="0">
                <a:solidFill>
                  <a:srgbClr val="FF0000"/>
                </a:solidFill>
              </a:rPr>
              <a:t>à</a:t>
            </a:r>
            <a:r>
              <a:rPr lang="fr-FR" dirty="0" smtClean="0"/>
              <a:t> </a:t>
            </a:r>
            <a:r>
              <a:rPr lang="fr-FR" dirty="0"/>
              <a:t>rimes </a:t>
            </a:r>
            <a:r>
              <a:rPr lang="fr-FR" dirty="0">
                <a:solidFill>
                  <a:srgbClr val="FF0000"/>
                </a:solidFill>
              </a:rPr>
              <a:t>EMBRASSEES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99592" y="1844824"/>
            <a:ext cx="7558608" cy="432737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dirty="0" smtClean="0">
                <a:solidFill>
                  <a:srgbClr val="FF0000"/>
                </a:solidFill>
              </a:rPr>
              <a:t>Il est composé de 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dirty="0" smtClean="0"/>
              <a:t>Per/</a:t>
            </a:r>
            <a:r>
              <a:rPr lang="fr-FR" dirty="0" err="1" smtClean="0"/>
              <a:t>cé</a:t>
            </a:r>
            <a:r>
              <a:rPr lang="fr-FR" dirty="0" smtClean="0"/>
              <a:t>/ jus/que/s au/ </a:t>
            </a:r>
            <a:r>
              <a:rPr lang="fr-FR" dirty="0"/>
              <a:t>fond </a:t>
            </a:r>
            <a:r>
              <a:rPr lang="fr-FR" dirty="0" smtClean="0"/>
              <a:t>/du/ cœur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i="1" dirty="0" smtClean="0"/>
              <a:t>= 8 syllabes / pieds &gt; un OCTOSYLLABE</a:t>
            </a: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D’u/n(e) at/</a:t>
            </a:r>
            <a:r>
              <a:rPr lang="fr-FR" dirty="0" err="1" smtClean="0"/>
              <a:t>tein</a:t>
            </a:r>
            <a:r>
              <a:rPr lang="fr-FR" dirty="0" smtClean="0"/>
              <a:t>/t(e) </a:t>
            </a:r>
            <a:r>
              <a:rPr lang="fr-FR" dirty="0" err="1" smtClean="0"/>
              <a:t>im</a:t>
            </a:r>
            <a:r>
              <a:rPr lang="fr-FR" dirty="0" smtClean="0"/>
              <a:t>/pré/vue/ </a:t>
            </a:r>
            <a:r>
              <a:rPr lang="fr-FR" dirty="0" err="1" smtClean="0"/>
              <a:t>aus</a:t>
            </a:r>
            <a:r>
              <a:rPr lang="fr-FR" dirty="0" smtClean="0"/>
              <a:t>/si/ bien/ que/ mor/tell€,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i="1" dirty="0"/>
              <a:t>= </a:t>
            </a:r>
            <a:r>
              <a:rPr lang="fr-FR" i="1" dirty="0" smtClean="0"/>
              <a:t>12 syllabes </a:t>
            </a:r>
            <a:r>
              <a:rPr lang="fr-FR" i="1" dirty="0"/>
              <a:t>/ pieds &gt; un </a:t>
            </a:r>
            <a:r>
              <a:rPr lang="fr-FR" i="1" dirty="0" smtClean="0"/>
              <a:t>ALEXANDRIN</a:t>
            </a: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Mi/</a:t>
            </a:r>
            <a:r>
              <a:rPr lang="fr-FR" dirty="0" err="1" smtClean="0"/>
              <a:t>sé</a:t>
            </a:r>
            <a:r>
              <a:rPr lang="fr-FR" dirty="0" smtClean="0"/>
              <a:t>/ra/</a:t>
            </a:r>
            <a:r>
              <a:rPr lang="fr-FR" dirty="0" err="1" smtClean="0"/>
              <a:t>ble</a:t>
            </a:r>
            <a:r>
              <a:rPr lang="fr-FR" dirty="0" smtClean="0"/>
              <a:t>/ </a:t>
            </a:r>
            <a:r>
              <a:rPr lang="fr-FR" dirty="0" err="1" smtClean="0"/>
              <a:t>ven</a:t>
            </a:r>
            <a:r>
              <a:rPr lang="fr-FR" dirty="0" smtClean="0"/>
              <a:t>/</a:t>
            </a:r>
            <a:r>
              <a:rPr lang="fr-FR" dirty="0" err="1" smtClean="0"/>
              <a:t>geur</a:t>
            </a:r>
            <a:r>
              <a:rPr lang="fr-FR" dirty="0" smtClean="0"/>
              <a:t> /d’u/ne/ jus/te/ que/</a:t>
            </a:r>
            <a:r>
              <a:rPr lang="fr-FR" dirty="0" err="1" smtClean="0"/>
              <a:t>relle</a:t>
            </a:r>
            <a:r>
              <a:rPr lang="fr-FR" dirty="0" smtClean="0"/>
              <a:t>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i="1" dirty="0"/>
              <a:t>= </a:t>
            </a:r>
            <a:r>
              <a:rPr lang="fr-FR" i="1" dirty="0" smtClean="0"/>
              <a:t>12 </a:t>
            </a:r>
            <a:r>
              <a:rPr lang="fr-FR" i="1" dirty="0"/>
              <a:t>syllabes / pieds &gt; un ALEXANDRIN</a:t>
            </a: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Et/mal/heu/</a:t>
            </a:r>
            <a:r>
              <a:rPr lang="fr-FR" dirty="0" err="1" smtClean="0"/>
              <a:t>reux</a:t>
            </a:r>
            <a:r>
              <a:rPr lang="fr-FR" dirty="0" smtClean="0"/>
              <a:t>/ </a:t>
            </a:r>
            <a:r>
              <a:rPr lang="fr-FR" dirty="0" err="1" smtClean="0"/>
              <a:t>ob</a:t>
            </a:r>
            <a:r>
              <a:rPr lang="fr-FR" dirty="0" smtClean="0"/>
              <a:t>/jet/ d’u/ne in/jus/te/ ri/</a:t>
            </a:r>
            <a:r>
              <a:rPr lang="fr-FR" dirty="0" err="1" smtClean="0"/>
              <a:t>gueur</a:t>
            </a:r>
            <a:r>
              <a:rPr lang="fr-FR" dirty="0"/>
              <a:t>,</a:t>
            </a:r>
            <a:br>
              <a:rPr lang="fr-FR" dirty="0"/>
            </a:br>
            <a:r>
              <a:rPr lang="fr-FR" i="1" dirty="0"/>
              <a:t>= </a:t>
            </a:r>
            <a:r>
              <a:rPr lang="fr-FR" i="1" dirty="0" smtClean="0"/>
              <a:t>12 syllabes </a:t>
            </a:r>
            <a:r>
              <a:rPr lang="fr-FR" i="1" dirty="0"/>
              <a:t>/ pieds &gt; un ALEXANDRIN</a:t>
            </a:r>
            <a:endParaRPr lang="fr-FR" i="1" dirty="0" smtClean="0"/>
          </a:p>
          <a:p>
            <a:pPr marL="0" indent="0">
              <a:lnSpc>
                <a:spcPct val="150000"/>
              </a:lnSpc>
              <a:buNone/>
            </a:pPr>
            <a:endParaRPr lang="fr-FR" dirty="0"/>
          </a:p>
        </p:txBody>
      </p:sp>
      <p:sp>
        <p:nvSpPr>
          <p:cNvPr id="7" name="Forme libre 6"/>
          <p:cNvSpPr/>
          <p:nvPr/>
        </p:nvSpPr>
        <p:spPr>
          <a:xfrm>
            <a:off x="2873829" y="2755296"/>
            <a:ext cx="261270" cy="967"/>
          </a:xfrm>
          <a:custGeom>
            <a:avLst/>
            <a:gdLst>
              <a:gd name="connsiteX0" fmla="*/ 0 w 261270"/>
              <a:gd name="connsiteY0" fmla="*/ 967 h 967"/>
              <a:gd name="connsiteX1" fmla="*/ 261257 w 261270"/>
              <a:gd name="connsiteY1" fmla="*/ 967 h 967"/>
              <a:gd name="connsiteX2" fmla="*/ 0 w 261270"/>
              <a:gd name="connsiteY2" fmla="*/ 967 h 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1270" h="967">
                <a:moveTo>
                  <a:pt x="0" y="967"/>
                </a:moveTo>
                <a:lnTo>
                  <a:pt x="261257" y="967"/>
                </a:lnTo>
                <a:cubicBezTo>
                  <a:pt x="263434" y="-1210"/>
                  <a:pt x="0" y="967"/>
                  <a:pt x="0" y="967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orme libre 7"/>
          <p:cNvSpPr/>
          <p:nvPr/>
        </p:nvSpPr>
        <p:spPr>
          <a:xfrm>
            <a:off x="2899954" y="3656343"/>
            <a:ext cx="287466" cy="14320"/>
          </a:xfrm>
          <a:custGeom>
            <a:avLst/>
            <a:gdLst>
              <a:gd name="connsiteX0" fmla="*/ 0 w 287466"/>
              <a:gd name="connsiteY0" fmla="*/ 1257 h 14320"/>
              <a:gd name="connsiteX1" fmla="*/ 274320 w 287466"/>
              <a:gd name="connsiteY1" fmla="*/ 14320 h 14320"/>
              <a:gd name="connsiteX2" fmla="*/ 248195 w 287466"/>
              <a:gd name="connsiteY2" fmla="*/ 1257 h 14320"/>
              <a:gd name="connsiteX3" fmla="*/ 287383 w 287466"/>
              <a:gd name="connsiteY3" fmla="*/ 1257 h 14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7466" h="14320">
                <a:moveTo>
                  <a:pt x="0" y="1257"/>
                </a:moveTo>
                <a:lnTo>
                  <a:pt x="274320" y="14320"/>
                </a:lnTo>
                <a:cubicBezTo>
                  <a:pt x="315686" y="14320"/>
                  <a:pt x="246018" y="3434"/>
                  <a:pt x="248195" y="1257"/>
                </a:cubicBezTo>
                <a:cubicBezTo>
                  <a:pt x="250372" y="-920"/>
                  <a:pt x="268877" y="168"/>
                  <a:pt x="287383" y="125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orme libre 8"/>
          <p:cNvSpPr/>
          <p:nvPr/>
        </p:nvSpPr>
        <p:spPr>
          <a:xfrm>
            <a:off x="1645920" y="3592286"/>
            <a:ext cx="443914" cy="52251"/>
          </a:xfrm>
          <a:custGeom>
            <a:avLst/>
            <a:gdLst>
              <a:gd name="connsiteX0" fmla="*/ 0 w 443914"/>
              <a:gd name="connsiteY0" fmla="*/ 52251 h 52251"/>
              <a:gd name="connsiteX1" fmla="*/ 404949 w 443914"/>
              <a:gd name="connsiteY1" fmla="*/ 39188 h 52251"/>
              <a:gd name="connsiteX2" fmla="*/ 404949 w 443914"/>
              <a:gd name="connsiteY2" fmla="*/ 0 h 52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3914" h="52251">
                <a:moveTo>
                  <a:pt x="0" y="52251"/>
                </a:moveTo>
                <a:cubicBezTo>
                  <a:pt x="168729" y="50073"/>
                  <a:pt x="337458" y="47896"/>
                  <a:pt x="404949" y="39188"/>
                </a:cubicBezTo>
                <a:cubicBezTo>
                  <a:pt x="472440" y="30480"/>
                  <a:pt x="438694" y="15240"/>
                  <a:pt x="404949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8084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4"/>
    </mc:Choice>
    <mc:Fallback>
      <p:transition spd="slow" advTm="214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793812"/>
            <a:ext cx="7632848" cy="5371491"/>
          </a:xfrm>
        </p:spPr>
        <p:txBody>
          <a:bodyPr>
            <a:noAutofit/>
          </a:bodyPr>
          <a:lstStyle/>
          <a:p>
            <a:pPr algn="ctr">
              <a:lnSpc>
                <a:spcPct val="200000"/>
              </a:lnSpc>
            </a:pPr>
            <a:r>
              <a:rPr lang="fr-FR" sz="4000" dirty="0" smtClean="0">
                <a:solidFill>
                  <a:schemeClr val="tx1"/>
                </a:solidFill>
              </a:rPr>
              <a:t>UN</a:t>
            </a:r>
            <a:r>
              <a:rPr lang="fr-FR" sz="4000" dirty="0" smtClean="0">
                <a:solidFill>
                  <a:srgbClr val="FF0000"/>
                </a:solidFill>
              </a:rPr>
              <a:t> </a:t>
            </a:r>
            <a:r>
              <a:rPr lang="fr-FR" sz="4000" dirty="0">
                <a:solidFill>
                  <a:srgbClr val="FF0000"/>
                </a:solidFill>
              </a:rPr>
              <a:t>QUATRAIN </a:t>
            </a:r>
            <a:r>
              <a:rPr lang="fr-FR" sz="4000" dirty="0" smtClean="0">
                <a:solidFill>
                  <a:srgbClr val="FF0000"/>
                </a:solidFill>
              </a:rPr>
              <a:t/>
            </a:r>
            <a:br>
              <a:rPr lang="fr-FR" sz="4000" dirty="0" smtClean="0">
                <a:solidFill>
                  <a:srgbClr val="FF0000"/>
                </a:solidFill>
              </a:rPr>
            </a:br>
            <a:r>
              <a:rPr lang="fr-FR" sz="4000" dirty="0" smtClean="0">
                <a:solidFill>
                  <a:schemeClr val="tx1"/>
                </a:solidFill>
              </a:rPr>
              <a:t>à</a:t>
            </a:r>
            <a:r>
              <a:rPr lang="fr-FR" sz="4000" dirty="0" smtClean="0"/>
              <a:t> </a:t>
            </a:r>
            <a:r>
              <a:rPr lang="fr-FR" sz="4000" dirty="0"/>
              <a:t>rimes </a:t>
            </a:r>
            <a:r>
              <a:rPr lang="fr-FR" sz="4000" dirty="0" smtClean="0">
                <a:solidFill>
                  <a:srgbClr val="FF0000"/>
                </a:solidFill>
              </a:rPr>
              <a:t>EMBRASSEES</a:t>
            </a:r>
            <a:br>
              <a:rPr lang="fr-FR" sz="4000" dirty="0" smtClean="0">
                <a:solidFill>
                  <a:srgbClr val="FF0000"/>
                </a:solidFill>
              </a:rPr>
            </a:br>
            <a:r>
              <a:rPr lang="fr-FR" sz="4000" dirty="0">
                <a:solidFill>
                  <a:schemeClr val="tx1"/>
                </a:solidFill>
              </a:rPr>
              <a:t>composé d’un </a:t>
            </a:r>
            <a:r>
              <a:rPr lang="fr-FR" sz="4000" dirty="0">
                <a:solidFill>
                  <a:srgbClr val="FF0000"/>
                </a:solidFill>
              </a:rPr>
              <a:t>Octosyllabe </a:t>
            </a:r>
            <a:r>
              <a:rPr lang="fr-FR" sz="4000" dirty="0" smtClean="0">
                <a:solidFill>
                  <a:srgbClr val="FF0000"/>
                </a:solidFill>
              </a:rPr>
              <a:t/>
            </a:r>
            <a:br>
              <a:rPr lang="fr-FR" sz="4000" dirty="0" smtClean="0">
                <a:solidFill>
                  <a:srgbClr val="FF0000"/>
                </a:solidFill>
              </a:rPr>
            </a:br>
            <a:r>
              <a:rPr lang="fr-FR" sz="4000" dirty="0" smtClean="0">
                <a:solidFill>
                  <a:schemeClr val="tx1"/>
                </a:solidFill>
              </a:rPr>
              <a:t>et </a:t>
            </a:r>
            <a:r>
              <a:rPr lang="fr-FR" sz="4000" dirty="0">
                <a:solidFill>
                  <a:schemeClr val="tx1"/>
                </a:solidFill>
              </a:rPr>
              <a:t>de trois </a:t>
            </a:r>
            <a:r>
              <a:rPr lang="fr-FR" sz="4000" dirty="0" smtClean="0">
                <a:solidFill>
                  <a:srgbClr val="FF0000"/>
                </a:solidFill>
              </a:rPr>
              <a:t>Alexandrins</a:t>
            </a:r>
            <a:r>
              <a:rPr lang="fr-FR" sz="4000" dirty="0">
                <a:solidFill>
                  <a:srgbClr val="FF0000"/>
                </a:solidFill>
              </a:rPr>
              <a:t/>
            </a:r>
            <a:br>
              <a:rPr lang="fr-FR" sz="4000" dirty="0">
                <a:solidFill>
                  <a:srgbClr val="FF0000"/>
                </a:solidFill>
              </a:rPr>
            </a:br>
            <a:r>
              <a:rPr lang="fr-FR" sz="4000" dirty="0" smtClean="0">
                <a:solidFill>
                  <a:srgbClr val="FF0000"/>
                </a:solidFill>
              </a:rPr>
              <a:t> 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749026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1"/>
    </mc:Choice>
    <mc:Fallback>
      <p:transition spd="slow" advTm="21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ype de bois">
  <a:themeElements>
    <a:clrScheme name="Type de bois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ype de bois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ype de bois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2C351F1-4E55-40D5-B1E7-31F4A79211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TM03090434[[fn=Type de bois]]</Template>
  <TotalTime>30</TotalTime>
  <Words>125</Words>
  <Application>Microsoft Office PowerPoint</Application>
  <PresentationFormat>Affichage à l'écran (4:3)</PresentationFormat>
  <Paragraphs>38</Paragraphs>
  <Slides>12</Slides>
  <Notes>0</Notes>
  <HiddenSlides>0</HiddenSlides>
  <MMClips>9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Arial</vt:lpstr>
      <vt:lpstr>Rockwell</vt:lpstr>
      <vt:lpstr>Rockwell Condensed</vt:lpstr>
      <vt:lpstr>Times New Roman</vt:lpstr>
      <vt:lpstr>Wingdings</vt:lpstr>
      <vt:lpstr>Type de bois</vt:lpstr>
      <vt:lpstr>Le Cid - Corneille</vt:lpstr>
      <vt:lpstr>1ere stance </vt:lpstr>
      <vt:lpstr>Observons la composition </vt:lpstr>
      <vt:lpstr>Observons Le schema des rimes </vt:lpstr>
      <vt:lpstr>Observons le premier schema </vt:lpstr>
      <vt:lpstr>Observons la 1e strophe</vt:lpstr>
      <vt:lpstr>Observons UN QUATRAIN  à rimes EMBRASSEES </vt:lpstr>
      <vt:lpstr>Observons UN QUATRAIN  à rimes EMBRASSEES </vt:lpstr>
      <vt:lpstr>UN QUATRAIN  à rimes EMBRASSEES composé d’un Octosyllabe  et de trois Alexandrins  </vt:lpstr>
      <vt:lpstr>Observons Le 2e schema des rimes </vt:lpstr>
      <vt:lpstr>Observons Le 2e schema des rimes </vt:lpstr>
      <vt:lpstr>Présentation PowerPoint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Cid - Corneille</dc:title>
  <dc:subject/>
  <dc:creator>Soninha</dc:creator>
  <cp:keywords/>
  <dc:description/>
  <cp:lastModifiedBy>Soninha</cp:lastModifiedBy>
  <cp:revision>4</cp:revision>
  <cp:lastPrinted>1601-01-01T00:00:00Z</cp:lastPrinted>
  <dcterms:created xsi:type="dcterms:W3CDTF">2020-05-04T21:37:18Z</dcterms:created>
  <dcterms:modified xsi:type="dcterms:W3CDTF">2020-05-04T22:07:57Z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TC010690861036</vt:lpwstr>
  </property>
</Properties>
</file>