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2"/>
  </p:sldMasterIdLst>
  <p:sldIdLst>
    <p:sldId id="256" r:id="rId3"/>
    <p:sldId id="271" r:id="rId4"/>
    <p:sldId id="272" r:id="rId5"/>
    <p:sldId id="273" r:id="rId6"/>
    <p:sldId id="274" r:id="rId7"/>
    <p:sldId id="257" r:id="rId8"/>
    <p:sldId id="268" r:id="rId9"/>
    <p:sldId id="260" r:id="rId10"/>
    <p:sldId id="269" r:id="rId11"/>
    <p:sldId id="270" r:id="rId12"/>
    <p:sldId id="275" r:id="rId13"/>
    <p:sldId id="276" r:id="rId14"/>
    <p:sldId id="279" r:id="rId15"/>
    <p:sldId id="277" r:id="rId16"/>
    <p:sldId id="278" r:id="rId17"/>
    <p:sldId id="281" r:id="rId18"/>
    <p:sldId id="286" r:id="rId19"/>
    <p:sldId id="280" r:id="rId20"/>
    <p:sldId id="282" r:id="rId21"/>
    <p:sldId id="283" r:id="rId22"/>
    <p:sldId id="284" r:id="rId23"/>
    <p:sldId id="285" r:id="rId24"/>
    <p:sldId id="287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EC71A698-3B8D-440E-B124-CE7D7200BFDA}">
          <p14:sldIdLst>
            <p14:sldId id="256"/>
            <p14:sldId id="271"/>
            <p14:sldId id="272"/>
            <p14:sldId id="273"/>
            <p14:sldId id="274"/>
            <p14:sldId id="257"/>
            <p14:sldId id="268"/>
            <p14:sldId id="260"/>
            <p14:sldId id="269"/>
            <p14:sldId id="270"/>
            <p14:sldId id="275"/>
            <p14:sldId id="276"/>
            <p14:sldId id="279"/>
            <p14:sldId id="277"/>
            <p14:sldId id="278"/>
            <p14:sldId id="281"/>
            <p14:sldId id="286"/>
            <p14:sldId id="280"/>
            <p14:sldId id="282"/>
            <p14:sldId id="283"/>
            <p14:sldId id="284"/>
            <p14:sldId id="285"/>
            <p14:sldId id="287"/>
          </p14:sldIdLst>
        </p14:section>
        <p14:section name="Section sans titre" id="{0D3811ED-4E35-4550-83CB-425575ACF97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AFC02BE3-B467-4771-AF90-A36D60B397CE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32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639F-CF14-4BA6-9127-5672B900D5A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6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812B-6414-4909-B009-DB672E73B5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5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28A57-3D03-42B5-A778-75712BC1D41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D60D69E-704E-4EBA-96DC-9CDD5CE91CC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4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3442-A9E3-45A3-B614-AC610D1C9A3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0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F10E4-0202-48A6-9880-B332A265A9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4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8C537-9A0D-4D21-8A8B-33CC7D584AC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9F5C-37FD-4AFD-9A76-B94613C2BA5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4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55C73-A34E-40FB-B632-670F2D40329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5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CB9FB-AE0E-42D7-BF10-C316F70BBE0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7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E7AF404-4DFD-4E47-8D25-CD2F7DC26A7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larousse.fr/encyclopedie/divers/Espagne_histoire/185450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u="sng" dirty="0" smtClean="0"/>
              <a:t>Le Cid</a:t>
            </a:r>
            <a:r>
              <a:rPr lang="fr-FR" dirty="0" smtClean="0"/>
              <a:t> - Corneille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25546" y="4496266"/>
            <a:ext cx="5918454" cy="106984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Les Stances de Rodrigue</a:t>
            </a:r>
          </a:p>
          <a:p>
            <a:r>
              <a:rPr lang="fr-FR" dirty="0" smtClean="0"/>
              <a:t>Acte I, Scène 6</a:t>
            </a:r>
          </a:p>
          <a:p>
            <a:r>
              <a:rPr lang="fr-FR" dirty="0" smtClean="0"/>
              <a:t>Parcours « Passion et Tragédie » - LL 4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0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1"/>
    </mc:Choice>
    <mc:Fallback xmlns="">
      <p:transition spd="slow" advTm="7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260648"/>
            <a:ext cx="698477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+mn-lt"/>
              </a:rPr>
              <a:t>Mourir sans tirer ma raison !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Rechercher un trépas si mortel à ma gloire !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Endurer que l’Espagne impute à ma mémoire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D’avoir mal soutenu l’honneur de ma maison !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Respecter un amour dont mon âme égarée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Voit la perte assurée !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N’écoutons plus ce penser suborneur,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Qui ne sert qu’à ma peine.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Allons, mon bras, sauvons du moins l’honneur,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Puisqu’après tout il faut perdre Chimène</a:t>
            </a:r>
            <a:r>
              <a:rPr lang="fr-FR" sz="2000" dirty="0" smtClean="0">
                <a:latin typeface="+mn-lt"/>
              </a:rPr>
              <a:t>.</a:t>
            </a:r>
          </a:p>
          <a:p>
            <a:endParaRPr lang="fr-FR" sz="2000" dirty="0">
              <a:latin typeface="+mn-lt"/>
            </a:endParaRPr>
          </a:p>
          <a:p>
            <a:r>
              <a:rPr lang="fr-FR" sz="2000" dirty="0">
                <a:latin typeface="+mn-lt"/>
              </a:rPr>
              <a:t>Oui, mon esprit s’était déçu.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Je dois tout à mon père avant qu’à ma maîtresse :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Que je meure au combat, ou meure de tristesse,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Je rendrai mon sang pur, comme je l’ai reçu.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Je m’accuse déjà de trop de négligence :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Courons à la vengeance ;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Et tout honteux d’avoir tant balancé,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Ne soyons plus en peine,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Puisqu’aujourd’hui mon père est l’offensé</a:t>
            </a:r>
            <a:r>
              <a:rPr lang="fr-FR" sz="2000" dirty="0" smtClean="0">
                <a:latin typeface="+mn-lt"/>
              </a:rPr>
              <a:t>,</a:t>
            </a:r>
            <a:r>
              <a:rPr lang="fr-FR" sz="2000" dirty="0">
                <a:latin typeface="+mn-lt"/>
              </a:rPr>
              <a:t/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Si l’offenseur est père de Chimène.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161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411849" y="116632"/>
            <a:ext cx="2400300" cy="1737360"/>
          </a:xfrm>
        </p:spPr>
        <p:txBody>
          <a:bodyPr>
            <a:normAutofit fontScale="90000"/>
          </a:bodyPr>
          <a:lstStyle/>
          <a:p>
            <a:r>
              <a:rPr lang="fr-FR" sz="2200" b="1" i="1" dirty="0"/>
              <a:t>La stupéfaction et la douleur de Rodrigue devant le dilemme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87624" y="116632"/>
            <a:ext cx="4752528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1800" dirty="0"/>
              <a:t>Percé jusques au fond du cœur</a:t>
            </a:r>
            <a:br>
              <a:rPr lang="fr-FR" sz="1800" dirty="0"/>
            </a:br>
            <a:r>
              <a:rPr lang="fr-FR" sz="1800" dirty="0"/>
              <a:t>D’une atteinte imprévue aussi bien que mortelle,</a:t>
            </a:r>
            <a:br>
              <a:rPr lang="fr-FR" sz="1800" dirty="0"/>
            </a:br>
            <a:r>
              <a:rPr lang="fr-FR" sz="1800" dirty="0"/>
              <a:t>Misérable vengeur d’une juste querelle,</a:t>
            </a:r>
            <a:br>
              <a:rPr lang="fr-FR" sz="1800" dirty="0"/>
            </a:br>
            <a:r>
              <a:rPr lang="fr-FR" sz="1800" dirty="0"/>
              <a:t>Et malheureux objet d’une injuste rigueur,</a:t>
            </a:r>
            <a:br>
              <a:rPr lang="fr-FR" sz="1800" dirty="0"/>
            </a:br>
            <a:r>
              <a:rPr lang="fr-FR" sz="1800" dirty="0"/>
              <a:t>Je demeure immobile, et mon âme abattue</a:t>
            </a:r>
            <a:br>
              <a:rPr lang="fr-FR" sz="1800" dirty="0"/>
            </a:br>
            <a:r>
              <a:rPr lang="fr-FR" sz="1800" dirty="0"/>
              <a:t>Cède au coup qui me tue.</a:t>
            </a:r>
            <a:br>
              <a:rPr lang="fr-FR" sz="1800" dirty="0"/>
            </a:br>
            <a:r>
              <a:rPr lang="fr-FR" sz="1800" dirty="0"/>
              <a:t>Si près de voir mon feu récompensé,</a:t>
            </a:r>
            <a:br>
              <a:rPr lang="fr-FR" sz="1800" dirty="0"/>
            </a:br>
            <a:r>
              <a:rPr lang="fr-FR" sz="1800" dirty="0"/>
              <a:t>O Dieu! l’étrange peine !</a:t>
            </a:r>
            <a:br>
              <a:rPr lang="fr-FR" sz="1800" dirty="0"/>
            </a:br>
            <a:r>
              <a:rPr lang="fr-FR" sz="1800" dirty="0"/>
              <a:t>En cet affront mon père est l’offensé,</a:t>
            </a:r>
            <a:br>
              <a:rPr lang="fr-FR" sz="1800" dirty="0"/>
            </a:br>
            <a:r>
              <a:rPr lang="fr-FR" sz="1800" dirty="0"/>
              <a:t>Et l’offenseur le père de Chimène </a:t>
            </a:r>
            <a:r>
              <a:rPr lang="fr-FR" sz="1800" dirty="0" smtClean="0"/>
              <a:t>!</a:t>
            </a:r>
          </a:p>
          <a:p>
            <a:pPr marL="0" indent="0">
              <a:lnSpc>
                <a:spcPct val="150000"/>
              </a:lnSpc>
              <a:buNone/>
            </a:pPr>
            <a:endParaRPr lang="fr-FR" sz="1800" dirty="0"/>
          </a:p>
          <a:p>
            <a:pPr marL="0" indent="0">
              <a:lnSpc>
                <a:spcPct val="150000"/>
              </a:lnSpc>
              <a:buNone/>
            </a:pPr>
            <a:r>
              <a:rPr lang="fr-FR" sz="1800" dirty="0"/>
              <a:t>Que je sens de rudes combats !</a:t>
            </a:r>
            <a:br>
              <a:rPr lang="fr-FR" sz="1800" dirty="0"/>
            </a:br>
            <a:r>
              <a:rPr lang="fr-FR" sz="1800" dirty="0"/>
              <a:t>Contre mon propre honneur mon amour s’intéresse :</a:t>
            </a:r>
            <a:br>
              <a:rPr lang="fr-FR" sz="1800" dirty="0"/>
            </a:br>
            <a:r>
              <a:rPr lang="fr-FR" sz="1800" dirty="0"/>
              <a:t>Il faut venger un père, et perdre une maîtresse :</a:t>
            </a:r>
            <a:br>
              <a:rPr lang="fr-FR" sz="1800" dirty="0"/>
            </a:br>
            <a:r>
              <a:rPr lang="fr-FR" sz="1800" dirty="0"/>
              <a:t>L’un m’anime le </a:t>
            </a:r>
            <a:r>
              <a:rPr lang="fr-FR" sz="1800" dirty="0" err="1"/>
              <a:t>coeur</a:t>
            </a:r>
            <a:r>
              <a:rPr lang="fr-FR" sz="1800" dirty="0"/>
              <a:t>, l’autre retient mon bras.</a:t>
            </a:r>
            <a:br>
              <a:rPr lang="fr-FR" sz="1800" dirty="0"/>
            </a:br>
            <a:r>
              <a:rPr lang="fr-FR" sz="1800" dirty="0"/>
              <a:t>Réduit au triste choix ou de trahir ma flamme,</a:t>
            </a:r>
            <a:br>
              <a:rPr lang="fr-FR" sz="1800" dirty="0"/>
            </a:br>
            <a:r>
              <a:rPr lang="fr-FR" sz="1800" dirty="0"/>
              <a:t>Ou de vivre en infâme,</a:t>
            </a:r>
            <a:br>
              <a:rPr lang="fr-FR" sz="1800" dirty="0"/>
            </a:br>
            <a:r>
              <a:rPr lang="fr-FR" sz="1800" dirty="0"/>
              <a:t>Des deux côtés mon mal est infini.</a:t>
            </a:r>
            <a:br>
              <a:rPr lang="fr-FR" sz="1800" dirty="0"/>
            </a:br>
            <a:r>
              <a:rPr lang="fr-FR" sz="1800" dirty="0"/>
              <a:t>O Dieu! l’étrange peine !</a:t>
            </a:r>
            <a:br>
              <a:rPr lang="fr-FR" sz="1800" dirty="0"/>
            </a:br>
            <a:r>
              <a:rPr lang="fr-FR" sz="1800" dirty="0"/>
              <a:t>Faut-il laisser un affront impuni ?</a:t>
            </a:r>
            <a:br>
              <a:rPr lang="fr-FR" sz="1800" dirty="0"/>
            </a:br>
            <a:r>
              <a:rPr lang="fr-FR" sz="1800" dirty="0"/>
              <a:t>Faut-il punir le père de Chimène 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6411849" y="3717032"/>
            <a:ext cx="2400300" cy="2574032"/>
          </a:xfrm>
        </p:spPr>
        <p:txBody>
          <a:bodyPr>
            <a:normAutofit/>
          </a:bodyPr>
          <a:lstStyle/>
          <a:p>
            <a:r>
              <a:rPr lang="fr-FR" sz="2000" b="1" i="1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L’expression du combat intérieur</a:t>
            </a:r>
          </a:p>
        </p:txBody>
      </p:sp>
    </p:spTree>
    <p:extLst>
      <p:ext uri="{BB962C8B-B14F-4D97-AF65-F5344CB8AC3E}">
        <p14:creationId xmlns:p14="http://schemas.microsoft.com/office/powerpoint/2010/main" val="3744963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899592" y="1888236"/>
            <a:ext cx="7593330" cy="3035808"/>
          </a:xfrm>
        </p:spPr>
        <p:txBody>
          <a:bodyPr/>
          <a:lstStyle/>
          <a:p>
            <a:r>
              <a:rPr lang="fr-FR" sz="7500" dirty="0" smtClean="0"/>
              <a:t>UN dilemme ENTRE PASSION ET HONNEUR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>
          <a:xfrm>
            <a:off x="1331640" y="4581128"/>
            <a:ext cx="5918454" cy="1069848"/>
          </a:xfrm>
        </p:spPr>
        <p:txBody>
          <a:bodyPr/>
          <a:lstStyle/>
          <a:p>
            <a:r>
              <a:rPr lang="fr-FR" dirty="0"/>
              <a:t>U</a:t>
            </a:r>
            <a:r>
              <a:rPr lang="fr-FR" dirty="0" smtClean="0"/>
              <a:t>ne</a:t>
            </a:r>
            <a:r>
              <a:rPr lang="fr-FR" dirty="0"/>
              <a:t> </a:t>
            </a:r>
            <a:r>
              <a:rPr lang="fr-FR" b="1" dirty="0"/>
              <a:t>forme poétique</a:t>
            </a:r>
            <a:r>
              <a:rPr lang="fr-FR" dirty="0"/>
              <a:t> </a:t>
            </a:r>
            <a:r>
              <a:rPr lang="fr-FR" dirty="0" smtClean="0"/>
              <a:t>particulière, les Stances,</a:t>
            </a:r>
          </a:p>
          <a:p>
            <a:r>
              <a:rPr lang="fr-FR" dirty="0" smtClean="0"/>
              <a:t>qui </a:t>
            </a:r>
            <a:r>
              <a:rPr lang="fr-FR" dirty="0"/>
              <a:t>met en relief </a:t>
            </a:r>
            <a:r>
              <a:rPr lang="fr-FR" dirty="0" smtClean="0"/>
              <a:t>un terrible </a:t>
            </a:r>
            <a:r>
              <a:rPr lang="fr-FR" b="1" dirty="0" smtClean="0"/>
              <a:t>conflit </a:t>
            </a:r>
            <a:r>
              <a:rPr lang="fr-FR" b="1" dirty="0"/>
              <a:t>intérieur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1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1e stance : </a:t>
            </a:r>
            <a:br>
              <a:rPr lang="fr-FR" dirty="0" smtClean="0"/>
            </a:br>
            <a:r>
              <a:rPr lang="fr-FR" sz="6000" dirty="0" smtClean="0"/>
              <a:t>stupéfaction et douleur face au dilemme</a:t>
            </a:r>
            <a:endParaRPr lang="fr-FR" sz="60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5918454" cy="1069848"/>
          </a:xfrm>
        </p:spPr>
        <p:txBody>
          <a:bodyPr/>
          <a:lstStyle/>
          <a:p>
            <a:r>
              <a:rPr lang="fr-FR" dirty="0" smtClean="0"/>
              <a:t>1er mouvement observé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468031"/>
            <a:ext cx="1810219" cy="207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71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866086" cy="424847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700" dirty="0">
                <a:solidFill>
                  <a:srgbClr val="0070C0"/>
                </a:solidFill>
              </a:rPr>
              <a:t>Percé </a:t>
            </a:r>
            <a:r>
              <a:rPr lang="fr-FR" sz="2700" dirty="0"/>
              <a:t>jusques au fond du cœur</a:t>
            </a:r>
            <a:br>
              <a:rPr lang="fr-FR" sz="2700" dirty="0"/>
            </a:br>
            <a:r>
              <a:rPr lang="fr-FR" sz="2700" dirty="0"/>
              <a:t>D’une atteinte </a:t>
            </a:r>
            <a:r>
              <a:rPr lang="fr-FR" sz="2700" u="sng" dirty="0">
                <a:solidFill>
                  <a:srgbClr val="FFC000"/>
                </a:solidFill>
              </a:rPr>
              <a:t>imprévue</a:t>
            </a:r>
            <a:r>
              <a:rPr lang="fr-FR" sz="2700" dirty="0"/>
              <a:t> aussi bien que </a:t>
            </a:r>
            <a:r>
              <a:rPr lang="fr-FR" sz="2700" u="sng" dirty="0">
                <a:solidFill>
                  <a:srgbClr val="C00000"/>
                </a:solidFill>
              </a:rPr>
              <a:t>mortelle</a:t>
            </a:r>
            <a:r>
              <a:rPr lang="fr-FR" sz="2400" b="1" dirty="0">
                <a:solidFill>
                  <a:schemeClr val="accent1"/>
                </a:solidFill>
              </a:rPr>
              <a:t>,</a:t>
            </a:r>
            <a:r>
              <a:rPr lang="fr-FR" sz="2700" dirty="0"/>
              <a:t/>
            </a:r>
            <a:br>
              <a:rPr lang="fr-FR" sz="2700" dirty="0"/>
            </a:br>
            <a:r>
              <a:rPr lang="fr-FR" sz="2700" u="sng" dirty="0">
                <a:solidFill>
                  <a:srgbClr val="FFC000"/>
                </a:solidFill>
              </a:rPr>
              <a:t>Misérable</a:t>
            </a:r>
            <a:r>
              <a:rPr lang="fr-FR" sz="2700" dirty="0">
                <a:solidFill>
                  <a:srgbClr val="FFC000"/>
                </a:solidFill>
              </a:rPr>
              <a:t> </a:t>
            </a:r>
            <a:r>
              <a:rPr lang="fr-FR" sz="2700" dirty="0">
                <a:solidFill>
                  <a:srgbClr val="0070C0"/>
                </a:solidFill>
              </a:rPr>
              <a:t>vengeur </a:t>
            </a:r>
            <a:r>
              <a:rPr lang="fr-FR" sz="2700" dirty="0"/>
              <a:t>d’une </a:t>
            </a:r>
            <a:r>
              <a:rPr lang="fr-FR" sz="2700" u="sng" dirty="0">
                <a:solidFill>
                  <a:srgbClr val="92D050"/>
                </a:solidFill>
              </a:rPr>
              <a:t>juste</a:t>
            </a:r>
            <a:r>
              <a:rPr lang="fr-FR" sz="2700" dirty="0">
                <a:solidFill>
                  <a:srgbClr val="92D050"/>
                </a:solidFill>
              </a:rPr>
              <a:t> </a:t>
            </a:r>
            <a:r>
              <a:rPr lang="fr-FR" sz="2700" dirty="0"/>
              <a:t>querelle</a:t>
            </a:r>
            <a:r>
              <a:rPr lang="fr-FR" sz="2400" b="1" dirty="0">
                <a:solidFill>
                  <a:schemeClr val="accent1"/>
                </a:solidFill>
              </a:rPr>
              <a:t>,</a:t>
            </a:r>
            <a:r>
              <a:rPr lang="fr-FR" sz="2700" dirty="0"/>
              <a:t/>
            </a:r>
            <a:br>
              <a:rPr lang="fr-FR" sz="2700" dirty="0"/>
            </a:br>
            <a:r>
              <a:rPr lang="fr-FR" sz="2700" dirty="0"/>
              <a:t>Et </a:t>
            </a:r>
            <a:r>
              <a:rPr lang="fr-FR" sz="2700" u="sng" dirty="0">
                <a:solidFill>
                  <a:srgbClr val="FFC000"/>
                </a:solidFill>
              </a:rPr>
              <a:t>malheureux</a:t>
            </a:r>
            <a:r>
              <a:rPr lang="fr-FR" sz="2700" dirty="0"/>
              <a:t> </a:t>
            </a:r>
            <a:r>
              <a:rPr lang="fr-FR" sz="2700" dirty="0">
                <a:solidFill>
                  <a:srgbClr val="0070C0"/>
                </a:solidFill>
              </a:rPr>
              <a:t>objet </a:t>
            </a:r>
            <a:r>
              <a:rPr lang="fr-FR" sz="2700" dirty="0"/>
              <a:t>d’une </a:t>
            </a:r>
            <a:r>
              <a:rPr lang="fr-FR" sz="2700" u="sng" dirty="0">
                <a:solidFill>
                  <a:srgbClr val="92D050"/>
                </a:solidFill>
              </a:rPr>
              <a:t>injuste</a:t>
            </a:r>
            <a:r>
              <a:rPr lang="fr-FR" sz="2700" dirty="0">
                <a:solidFill>
                  <a:srgbClr val="92D050"/>
                </a:solidFill>
              </a:rPr>
              <a:t> </a:t>
            </a:r>
            <a:r>
              <a:rPr lang="fr-FR" sz="2700" dirty="0"/>
              <a:t>rigueur</a:t>
            </a:r>
            <a:r>
              <a:rPr lang="fr-FR" sz="2400" b="1" dirty="0" smtClean="0">
                <a:solidFill>
                  <a:schemeClr val="accent1"/>
                </a:solidFill>
              </a:rPr>
              <a:t>,</a:t>
            </a:r>
            <a:endParaRPr lang="fr-FR" sz="20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251520" y="5085184"/>
            <a:ext cx="8640960" cy="1440160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/>
              <a:t>4 APPOSITIONS AU SUJET « JE » (5</a:t>
            </a:r>
            <a:r>
              <a:rPr lang="fr-FR" b="1" baseline="30000" dirty="0" smtClean="0"/>
              <a:t>E</a:t>
            </a:r>
            <a:r>
              <a:rPr lang="fr-FR" b="1" dirty="0" smtClean="0"/>
              <a:t> VERS) &gt; EFFET D’ATTENTE : </a:t>
            </a:r>
          </a:p>
          <a:p>
            <a:r>
              <a:rPr lang="fr-FR" dirty="0" smtClean="0"/>
              <a:t>UN GROUPE AUTOUR DU PARTICIPE PASSE </a:t>
            </a:r>
            <a:r>
              <a:rPr lang="fr-FR" dirty="0"/>
              <a:t>« PERCE </a:t>
            </a:r>
            <a:r>
              <a:rPr lang="fr-FR" dirty="0" smtClean="0"/>
              <a:t> » </a:t>
            </a:r>
            <a:r>
              <a:rPr lang="fr-FR" sz="1200" dirty="0" smtClean="0"/>
              <a:t>(+ SON COMPLEMENT « D’UNE ATTEINTE »</a:t>
            </a:r>
            <a:endParaRPr lang="fr-FR" dirty="0" smtClean="0"/>
          </a:p>
          <a:p>
            <a:r>
              <a:rPr lang="fr-FR" dirty="0" smtClean="0"/>
              <a:t>+ UN GN AUTOUR DE « VENGEUR »</a:t>
            </a:r>
          </a:p>
          <a:p>
            <a:r>
              <a:rPr lang="fr-FR" dirty="0" smtClean="0"/>
              <a:t>+UN GN AUTOUR DE « OBJET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2721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619672" y="764704"/>
            <a:ext cx="6960870" cy="3520440"/>
          </a:xfrm>
        </p:spPr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2700" dirty="0"/>
              <a:t>Je </a:t>
            </a:r>
            <a:r>
              <a:rPr lang="fr-FR" sz="2700" dirty="0">
                <a:solidFill>
                  <a:srgbClr val="FFC000"/>
                </a:solidFill>
              </a:rPr>
              <a:t>demeure</a:t>
            </a:r>
            <a:r>
              <a:rPr lang="fr-FR" sz="2700" dirty="0"/>
              <a:t> </a:t>
            </a:r>
            <a:r>
              <a:rPr lang="fr-FR" sz="2700" u="sng" dirty="0">
                <a:solidFill>
                  <a:srgbClr val="FFC000"/>
                </a:solidFill>
              </a:rPr>
              <a:t>immobile</a:t>
            </a:r>
            <a:r>
              <a:rPr lang="fr-FR" sz="2700" dirty="0"/>
              <a:t>, et mon âme </a:t>
            </a:r>
            <a:r>
              <a:rPr lang="fr-FR" sz="2700" dirty="0">
                <a:solidFill>
                  <a:srgbClr val="C00000"/>
                </a:solidFill>
              </a:rPr>
              <a:t>abattue</a:t>
            </a:r>
            <a:r>
              <a:rPr lang="fr-FR" sz="2700" dirty="0"/>
              <a:t/>
            </a:r>
            <a:br>
              <a:rPr lang="fr-FR" sz="2700" dirty="0"/>
            </a:br>
            <a:r>
              <a:rPr lang="fr-FR" sz="2700" dirty="0">
                <a:solidFill>
                  <a:srgbClr val="C00000"/>
                </a:solidFill>
              </a:rPr>
              <a:t>Cède</a:t>
            </a:r>
            <a:r>
              <a:rPr lang="fr-FR" sz="2700" dirty="0"/>
              <a:t> au </a:t>
            </a:r>
            <a:r>
              <a:rPr lang="fr-FR" sz="2700" dirty="0">
                <a:solidFill>
                  <a:srgbClr val="C00000"/>
                </a:solidFill>
              </a:rPr>
              <a:t>coup</a:t>
            </a:r>
            <a:r>
              <a:rPr lang="fr-FR" sz="2700" dirty="0"/>
              <a:t> qui me </a:t>
            </a:r>
            <a:r>
              <a:rPr lang="fr-FR" sz="2700" dirty="0">
                <a:solidFill>
                  <a:srgbClr val="C00000"/>
                </a:solidFill>
              </a:rPr>
              <a:t>tue</a:t>
            </a:r>
            <a:r>
              <a:rPr lang="fr-FR" sz="2700" dirty="0"/>
              <a:t>.</a:t>
            </a:r>
            <a:endParaRPr lang="fr-FR" sz="27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23528" y="5085184"/>
            <a:ext cx="8712968" cy="1584176"/>
          </a:xfrm>
        </p:spPr>
        <p:txBody>
          <a:bodyPr>
            <a:normAutofit/>
          </a:bodyPr>
          <a:lstStyle/>
          <a:p>
            <a:r>
              <a:rPr lang="fr-FR" dirty="0" smtClean="0"/>
              <a:t>La </a:t>
            </a:r>
            <a:r>
              <a:rPr lang="fr-FR" dirty="0" smtClean="0">
                <a:solidFill>
                  <a:srgbClr val="C00000"/>
                </a:solidFill>
              </a:rPr>
              <a:t>MORT </a:t>
            </a:r>
            <a:r>
              <a:rPr lang="fr-FR" dirty="0" smtClean="0"/>
              <a:t>dans l’âme, Rodrigue ne sait plus quoi faire : il est </a:t>
            </a:r>
            <a:r>
              <a:rPr lang="fr-FR" dirty="0" smtClean="0">
                <a:solidFill>
                  <a:srgbClr val="FFC000"/>
                </a:solidFill>
              </a:rPr>
              <a:t>PETRIFIE</a:t>
            </a:r>
            <a:r>
              <a:rPr lang="fr-FR" dirty="0" smtClean="0"/>
              <a:t>&gt; INACTION</a:t>
            </a:r>
          </a:p>
          <a:p>
            <a:r>
              <a:rPr lang="fr-FR" dirty="0" smtClean="0"/>
              <a:t>Seule la parole est possible : PLAINTE LYRIQUE</a:t>
            </a:r>
          </a:p>
          <a:p>
            <a:r>
              <a:rPr lang="fr-FR" dirty="0" smtClean="0"/>
              <a:t>Incapable de poser le geste irrémédiable nécessaire, incapable de </a:t>
            </a:r>
            <a:r>
              <a:rPr lang="fr-FR" i="1" dirty="0" smtClean="0"/>
              <a:t>trancher</a:t>
            </a:r>
            <a:r>
              <a:rPr lang="fr-FR" dirty="0" smtClean="0"/>
              <a:t> &gt; prendre une décision, couper la tête de l’offenseur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116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63688" y="0"/>
            <a:ext cx="5976664" cy="4797152"/>
          </a:xfrm>
          <a:ln>
            <a:noFill/>
            <a:prstDash val="sysDot"/>
          </a:ln>
        </p:spPr>
        <p:txBody>
          <a:bodyPr>
            <a:normAutofit fontScale="90000"/>
          </a:bodyPr>
          <a:lstStyle/>
          <a:p>
            <a:pPr>
              <a:lnSpc>
                <a:spcPct val="300000"/>
              </a:lnSpc>
            </a:pPr>
            <a:r>
              <a:rPr lang="fr-FR" sz="2800" dirty="0"/>
              <a:t>Si près de voir mon </a:t>
            </a:r>
            <a:r>
              <a:rPr lang="fr-FR" sz="2800" b="1" dirty="0">
                <a:solidFill>
                  <a:srgbClr val="FFFF00"/>
                </a:solidFill>
              </a:rPr>
              <a:t>feu</a:t>
            </a:r>
            <a:r>
              <a:rPr lang="fr-FR" sz="2800" dirty="0"/>
              <a:t> récompensé,</a:t>
            </a:r>
            <a:br>
              <a:rPr lang="fr-FR" sz="2800" dirty="0"/>
            </a:br>
            <a:r>
              <a:rPr lang="fr-FR" sz="31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 Dieu! </a:t>
            </a:r>
            <a:r>
              <a:rPr lang="fr-FR" sz="3100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l’étrange</a:t>
            </a:r>
            <a:r>
              <a:rPr lang="fr-FR" sz="31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peine !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En cet affront mon </a:t>
            </a:r>
            <a:r>
              <a:rPr lang="fr-FR" sz="2800" b="1" dirty="0"/>
              <a:t>père</a:t>
            </a:r>
            <a:r>
              <a:rPr lang="fr-FR" sz="2800" dirty="0"/>
              <a:t> est </a:t>
            </a:r>
            <a:r>
              <a:rPr lang="fr-FR" sz="2800" dirty="0" smtClean="0"/>
              <a:t>l’offens</a:t>
            </a:r>
            <a:r>
              <a:rPr lang="fr-FR" sz="2800" u="sng" dirty="0" smtClean="0"/>
              <a:t>é</a:t>
            </a:r>
            <a:r>
              <a:rPr lang="fr-FR" sz="2800" dirty="0"/>
              <a:t>,</a:t>
            </a:r>
            <a:br>
              <a:rPr lang="fr-FR" sz="2800" dirty="0"/>
            </a:br>
            <a:r>
              <a:rPr lang="fr-FR" sz="2800" dirty="0"/>
              <a:t>Et l’offens</a:t>
            </a:r>
            <a:r>
              <a:rPr lang="fr-FR" sz="2800" u="sng" dirty="0"/>
              <a:t>eur</a:t>
            </a:r>
            <a:r>
              <a:rPr lang="fr-FR" sz="2800" dirty="0"/>
              <a:t> le </a:t>
            </a:r>
            <a:r>
              <a:rPr lang="fr-FR" sz="2800" b="1" dirty="0"/>
              <a:t>père</a:t>
            </a:r>
            <a:r>
              <a:rPr lang="fr-FR" sz="2800" dirty="0"/>
              <a:t> de </a:t>
            </a:r>
            <a:r>
              <a:rPr lang="fr-FR" sz="2800" dirty="0">
                <a:solidFill>
                  <a:srgbClr val="FF33CC"/>
                </a:solidFill>
              </a:rPr>
              <a:t>Chimène</a:t>
            </a:r>
            <a:r>
              <a:rPr lang="fr-FR" sz="2800" dirty="0"/>
              <a:t> !</a:t>
            </a:r>
            <a:endParaRPr lang="fr-FR" sz="27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23528" y="5085184"/>
            <a:ext cx="8496944" cy="1584176"/>
          </a:xfrm>
        </p:spPr>
        <p:txBody>
          <a:bodyPr>
            <a:normAutofit fontScale="92500"/>
          </a:bodyPr>
          <a:lstStyle/>
          <a:p>
            <a:r>
              <a:rPr lang="fr-FR" i="1" dirty="0" smtClean="0"/>
              <a:t>Feu</a:t>
            </a:r>
            <a:r>
              <a:rPr lang="fr-FR" dirty="0" smtClean="0"/>
              <a:t> = Amour Passion &gt; qui entraine la souffrance</a:t>
            </a:r>
          </a:p>
          <a:p>
            <a:r>
              <a:rPr lang="fr-FR" i="1" dirty="0" smtClean="0"/>
              <a:t>Etrange</a:t>
            </a:r>
            <a:r>
              <a:rPr lang="fr-FR" dirty="0" smtClean="0"/>
              <a:t> = euphémisme &gt; terrible, tragique, qui est hors de lui, qu’il subit</a:t>
            </a:r>
          </a:p>
          <a:p>
            <a:r>
              <a:rPr lang="fr-FR" i="1" dirty="0" smtClean="0"/>
              <a:t>Affront</a:t>
            </a:r>
            <a:r>
              <a:rPr lang="fr-FR" dirty="0" smtClean="0"/>
              <a:t> = humiliation qui s’oppose à son amour = </a:t>
            </a:r>
            <a:r>
              <a:rPr lang="fr-FR" i="1" dirty="0" smtClean="0"/>
              <a:t>Chimène</a:t>
            </a:r>
          </a:p>
          <a:p>
            <a:r>
              <a:rPr lang="fr-FR" dirty="0" smtClean="0"/>
              <a:t>= Rétablir l’Honneur de son père </a:t>
            </a:r>
            <a:r>
              <a:rPr lang="fr-FR" dirty="0"/>
              <a:t> </a:t>
            </a:r>
            <a:r>
              <a:rPr lang="fr-FR" dirty="0" smtClean="0"/>
              <a:t> /</a:t>
            </a:r>
            <a:r>
              <a:rPr lang="fr-FR" b="1" u="sng" dirty="0" smtClean="0"/>
              <a:t>CHIASME</a:t>
            </a:r>
            <a:r>
              <a:rPr lang="fr-FR" dirty="0" smtClean="0"/>
              <a:t>/   = Conserver l’Amour de Chimène</a:t>
            </a:r>
            <a:endParaRPr lang="fr-FR" dirty="0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3203848" y="3284984"/>
            <a:ext cx="2088232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2915816" y="3284984"/>
            <a:ext cx="280831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028994" y="3310153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/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3443101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02386" y="1268760"/>
            <a:ext cx="7946078" cy="2880320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fr-FR" sz="2300" dirty="0"/>
              <a:t>Rodrigue dans cette première strophe est saisi face à </a:t>
            </a:r>
            <a:r>
              <a:rPr lang="fr-FR" sz="2300" dirty="0" smtClean="0"/>
              <a:t/>
            </a:r>
            <a:br>
              <a:rPr lang="fr-FR" sz="2300" dirty="0" smtClean="0"/>
            </a:br>
            <a:r>
              <a:rPr lang="fr-FR" sz="2300" dirty="0" smtClean="0"/>
              <a:t>l’incroyable </a:t>
            </a:r>
            <a:r>
              <a:rPr lang="fr-FR" sz="2300" dirty="0"/>
              <a:t>et insupportable réalité. </a:t>
            </a:r>
            <a:r>
              <a:rPr lang="fr-FR" sz="2300" dirty="0" smtClean="0"/>
              <a:t/>
            </a:r>
            <a:br>
              <a:rPr lang="fr-FR" sz="2300" dirty="0" smtClean="0"/>
            </a:br>
            <a:r>
              <a:rPr lang="fr-FR" sz="2300" dirty="0" smtClean="0"/>
              <a:t>IL RESSENT ALORS LE BESOIN DE REFORMULER CETTE </a:t>
            </a:r>
            <a:r>
              <a:rPr lang="fr-FR" sz="2300" dirty="0"/>
              <a:t>lutte </a:t>
            </a:r>
            <a:r>
              <a:rPr lang="fr-FR" sz="2300" dirty="0" smtClean="0"/>
              <a:t>intérieure</a:t>
            </a:r>
            <a:br>
              <a:rPr lang="fr-FR" sz="2300" dirty="0" smtClean="0"/>
            </a:br>
            <a:r>
              <a:rPr lang="fr-FR" sz="2300" dirty="0" smtClean="0"/>
              <a:t>POUR EN RECHERCHER L’ISSUE ? OU POUR RETARDER LE MOMENT DE TRANCHER ?</a:t>
            </a:r>
            <a:endParaRPr lang="fr-FR" sz="2300"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802386" y="4581128"/>
            <a:ext cx="5918454" cy="1069848"/>
          </a:xfrm>
        </p:spPr>
        <p:txBody>
          <a:bodyPr/>
          <a:lstStyle/>
          <a:p>
            <a:pPr algn="r"/>
            <a:r>
              <a:rPr lang="fr-FR" dirty="0" smtClean="0"/>
              <a:t>(TRANSITION)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582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99592" y="1412776"/>
            <a:ext cx="7593330" cy="3035808"/>
          </a:xfrm>
        </p:spPr>
        <p:txBody>
          <a:bodyPr/>
          <a:lstStyle/>
          <a:p>
            <a:r>
              <a:rPr lang="fr-FR" dirty="0"/>
              <a:t>2</a:t>
            </a:r>
            <a:r>
              <a:rPr lang="fr-FR" baseline="30000" dirty="0" smtClean="0"/>
              <a:t>e</a:t>
            </a:r>
            <a:r>
              <a:rPr lang="fr-FR" dirty="0" smtClean="0"/>
              <a:t> stance : </a:t>
            </a:r>
            <a:br>
              <a:rPr lang="fr-FR" dirty="0" smtClean="0"/>
            </a:br>
            <a:r>
              <a:rPr lang="fr-FR" dirty="0"/>
              <a:t>L’expression du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combat intérieur</a:t>
            </a:r>
            <a:endParaRPr lang="fr-FR" sz="60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683568" y="763504"/>
            <a:ext cx="5918454" cy="1069848"/>
          </a:xfrm>
        </p:spPr>
        <p:txBody>
          <a:bodyPr/>
          <a:lstStyle/>
          <a:p>
            <a:r>
              <a:rPr lang="fr-FR" dirty="0" smtClean="0"/>
              <a:t>2</a:t>
            </a:r>
            <a:r>
              <a:rPr lang="fr-FR" baseline="30000" dirty="0" smtClean="0"/>
              <a:t>e</a:t>
            </a:r>
            <a:r>
              <a:rPr lang="fr-FR" dirty="0" smtClean="0"/>
              <a:t> mouvement observé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448584"/>
            <a:ext cx="2718048" cy="203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98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63688" y="0"/>
            <a:ext cx="7056784" cy="4725144"/>
          </a:xfrm>
        </p:spPr>
        <p:txBody>
          <a:bodyPr>
            <a:normAutofit fontScale="90000"/>
          </a:bodyPr>
          <a:lstStyle/>
          <a:p>
            <a:pPr>
              <a:lnSpc>
                <a:spcPct val="300000"/>
              </a:lnSpc>
            </a:pPr>
            <a:r>
              <a:rPr lang="fr-FR" sz="2800" dirty="0"/>
              <a:t>Que je sens de </a:t>
            </a:r>
            <a:r>
              <a:rPr lang="fr-FR" sz="2800" dirty="0">
                <a:solidFill>
                  <a:srgbClr val="92D050"/>
                </a:solidFill>
              </a:rPr>
              <a:t>rudes combats </a:t>
            </a:r>
            <a:r>
              <a:rPr lang="fr-FR" sz="2800" dirty="0"/>
              <a:t>!</a:t>
            </a:r>
            <a:br>
              <a:rPr lang="fr-FR" sz="2800" dirty="0"/>
            </a:br>
            <a:r>
              <a:rPr lang="fr-FR" sz="2800" dirty="0">
                <a:solidFill>
                  <a:srgbClr val="92D050"/>
                </a:solidFill>
              </a:rPr>
              <a:t>Contre</a:t>
            </a:r>
            <a:r>
              <a:rPr lang="fr-FR" sz="2800" dirty="0"/>
              <a:t> mon propre honneur mon amour s’intéresse :</a:t>
            </a:r>
            <a:br>
              <a:rPr lang="fr-FR" sz="2800" dirty="0"/>
            </a:br>
            <a:r>
              <a:rPr lang="fr-FR" sz="2800" dirty="0"/>
              <a:t>Il faut </a:t>
            </a:r>
            <a:r>
              <a:rPr lang="fr-FR" sz="2800" dirty="0">
                <a:solidFill>
                  <a:srgbClr val="92D050"/>
                </a:solidFill>
              </a:rPr>
              <a:t>venger</a:t>
            </a:r>
            <a:r>
              <a:rPr lang="fr-FR" sz="2800" dirty="0"/>
              <a:t> un père, et perdre une maîtresse :</a:t>
            </a:r>
            <a:br>
              <a:rPr lang="fr-FR" sz="2800" dirty="0"/>
            </a:br>
            <a:r>
              <a:rPr lang="fr-FR" sz="2800" dirty="0"/>
              <a:t>L’un </a:t>
            </a:r>
            <a:r>
              <a:rPr lang="fr-FR" sz="2800" dirty="0">
                <a:solidFill>
                  <a:srgbClr val="92D050"/>
                </a:solidFill>
              </a:rPr>
              <a:t>m’anime</a:t>
            </a:r>
            <a:r>
              <a:rPr lang="fr-FR" sz="2800" dirty="0"/>
              <a:t> le </a:t>
            </a:r>
            <a:r>
              <a:rPr lang="fr-FR" sz="2800" u="sng" dirty="0" err="1"/>
              <a:t>coeur</a:t>
            </a:r>
            <a:r>
              <a:rPr lang="fr-FR" sz="2800" dirty="0"/>
              <a:t>, l’autre retient </a:t>
            </a:r>
            <a:r>
              <a:rPr lang="fr-FR" sz="2800" dirty="0">
                <a:solidFill>
                  <a:srgbClr val="92D050"/>
                </a:solidFill>
              </a:rPr>
              <a:t>mon </a:t>
            </a:r>
            <a:r>
              <a:rPr lang="fr-FR" sz="2800" u="sng" dirty="0">
                <a:solidFill>
                  <a:srgbClr val="92D050"/>
                </a:solidFill>
              </a:rPr>
              <a:t>bras</a:t>
            </a:r>
            <a:r>
              <a:rPr lang="fr-FR" sz="2800" dirty="0"/>
              <a:t>.</a:t>
            </a:r>
            <a:endParaRPr lang="fr-FR" sz="27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23528" y="5085184"/>
            <a:ext cx="8820472" cy="1656184"/>
          </a:xfrm>
        </p:spPr>
        <p:txBody>
          <a:bodyPr numCol="3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b="1" dirty="0" smtClean="0">
                <a:solidFill>
                  <a:srgbClr val="92D050"/>
                </a:solidFill>
              </a:rPr>
              <a:t>Vocabulaire martial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dirty="0" smtClean="0"/>
              <a:t>(= de la Guerre)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100" dirty="0" smtClean="0"/>
              <a:t>champ lexical du </a:t>
            </a:r>
            <a:r>
              <a:rPr lang="fr-FR" sz="1100" dirty="0" smtClean="0">
                <a:solidFill>
                  <a:srgbClr val="92D050"/>
                </a:solidFill>
              </a:rPr>
              <a:t>combat</a:t>
            </a:r>
            <a:r>
              <a:rPr lang="fr-FR" sz="1100" dirty="0" smtClean="0"/>
              <a:t> intérieur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dirty="0" smtClean="0"/>
              <a:t>chez le guerrier habitué à lutter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dirty="0" smtClean="0"/>
              <a:t>contre l’ennemi extérieur,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dirty="0" smtClean="0"/>
              <a:t>et qui là ne veut se résoudre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100" dirty="0" smtClean="0"/>
              <a:t>à passer à l’action</a:t>
            </a:r>
          </a:p>
          <a:p>
            <a:pPr>
              <a:lnSpc>
                <a:spcPct val="120000"/>
              </a:lnSpc>
            </a:pPr>
            <a:r>
              <a:rPr lang="fr-FR" sz="1100" b="1" dirty="0" smtClean="0"/>
              <a:t>ANTITHESES REPETEES </a:t>
            </a:r>
            <a:r>
              <a:rPr lang="fr-FR" sz="1100" dirty="0" smtClean="0"/>
              <a:t>: </a:t>
            </a:r>
          </a:p>
          <a:p>
            <a:pPr>
              <a:lnSpc>
                <a:spcPct val="120000"/>
              </a:lnSpc>
            </a:pPr>
            <a:r>
              <a:rPr lang="fr-FR" sz="1100" i="1" dirty="0" smtClean="0"/>
              <a:t>Honneur</a:t>
            </a:r>
            <a:r>
              <a:rPr lang="fr-FR" sz="1100" dirty="0" smtClean="0"/>
              <a:t> 	/       </a:t>
            </a:r>
            <a:r>
              <a:rPr lang="fr-FR" sz="1100" i="1" dirty="0" smtClean="0"/>
              <a:t>Amour</a:t>
            </a:r>
          </a:p>
          <a:p>
            <a:pPr>
              <a:lnSpc>
                <a:spcPct val="120000"/>
              </a:lnSpc>
            </a:pPr>
            <a:r>
              <a:rPr lang="fr-FR" sz="1100" dirty="0" smtClean="0"/>
              <a:t>Venger </a:t>
            </a:r>
            <a:r>
              <a:rPr lang="fr-FR" sz="1100" dirty="0"/>
              <a:t>un </a:t>
            </a:r>
            <a:r>
              <a:rPr lang="fr-FR" sz="1100" i="1" dirty="0"/>
              <a:t>Père</a:t>
            </a:r>
            <a:r>
              <a:rPr lang="fr-FR" sz="1100" dirty="0"/>
              <a:t> </a:t>
            </a:r>
            <a:r>
              <a:rPr lang="fr-FR" sz="1100" dirty="0" smtClean="0"/>
              <a:t>  /   Perdre une </a:t>
            </a:r>
            <a:r>
              <a:rPr lang="fr-FR" sz="1100" i="1" dirty="0" smtClean="0"/>
              <a:t>Maîtresse</a:t>
            </a:r>
          </a:p>
          <a:p>
            <a:pPr>
              <a:lnSpc>
                <a:spcPct val="120000"/>
              </a:lnSpc>
            </a:pPr>
            <a:r>
              <a:rPr lang="fr-FR" sz="1100" i="1" dirty="0" smtClean="0"/>
              <a:t>Anime</a:t>
            </a:r>
            <a:r>
              <a:rPr lang="fr-FR" sz="1100" dirty="0" smtClean="0"/>
              <a:t> le cœur     /    </a:t>
            </a:r>
            <a:r>
              <a:rPr lang="fr-FR" sz="1100" i="1" dirty="0" smtClean="0"/>
              <a:t>Retient</a:t>
            </a:r>
            <a:r>
              <a:rPr lang="fr-FR" sz="1100" dirty="0" smtClean="0"/>
              <a:t> mon bras</a:t>
            </a:r>
          </a:p>
          <a:p>
            <a:pPr>
              <a:lnSpc>
                <a:spcPct val="120000"/>
              </a:lnSpc>
            </a:pPr>
            <a:endParaRPr lang="fr-FR" sz="1100" dirty="0" smtClean="0"/>
          </a:p>
          <a:p>
            <a:pPr>
              <a:lnSpc>
                <a:spcPct val="120000"/>
              </a:lnSpc>
            </a:pPr>
            <a:r>
              <a:rPr lang="fr-FR" sz="1100" b="1" u="sng" dirty="0" smtClean="0"/>
              <a:t>METONYMIES</a:t>
            </a:r>
            <a:r>
              <a:rPr lang="fr-FR" sz="1100" dirty="0" smtClean="0"/>
              <a:t> (=SYNECDOQUE) : </a:t>
            </a:r>
          </a:p>
          <a:p>
            <a:pPr>
              <a:lnSpc>
                <a:spcPct val="120000"/>
              </a:lnSpc>
            </a:pPr>
            <a:r>
              <a:rPr lang="fr-FR" sz="1100" i="1" dirty="0" smtClean="0"/>
              <a:t>Cœur</a:t>
            </a:r>
            <a:r>
              <a:rPr lang="fr-FR" sz="1100" dirty="0" smtClean="0"/>
              <a:t> = le foyer du courage </a:t>
            </a:r>
          </a:p>
          <a:p>
            <a:pPr>
              <a:lnSpc>
                <a:spcPct val="120000"/>
              </a:lnSpc>
            </a:pPr>
            <a:r>
              <a:rPr lang="fr-FR" sz="1100" i="1" dirty="0" smtClean="0"/>
              <a:t>Mon</a:t>
            </a:r>
            <a:r>
              <a:rPr lang="fr-FR" sz="1100" dirty="0" smtClean="0"/>
              <a:t> </a:t>
            </a:r>
            <a:r>
              <a:rPr lang="fr-FR" sz="1100" i="1" dirty="0" smtClean="0"/>
              <a:t>bras</a:t>
            </a:r>
            <a:r>
              <a:rPr lang="fr-FR" sz="1100" dirty="0" smtClean="0"/>
              <a:t> = ce qui tient l’épée, la vengeance</a:t>
            </a:r>
          </a:p>
          <a:p>
            <a:endParaRPr lang="fr-FR" sz="800" dirty="0"/>
          </a:p>
        </p:txBody>
      </p:sp>
      <p:cxnSp>
        <p:nvCxnSpPr>
          <p:cNvPr id="3" name="Connecteur droit 2"/>
          <p:cNvCxnSpPr/>
          <p:nvPr/>
        </p:nvCxnSpPr>
        <p:spPr>
          <a:xfrm flipH="1">
            <a:off x="4355976" y="2492896"/>
            <a:ext cx="64807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>
            <a:off x="5076056" y="1340768"/>
            <a:ext cx="504056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4211960" y="3645024"/>
            <a:ext cx="648072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55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51512" y="1643953"/>
            <a:ext cx="4392488" cy="432048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1</a:t>
            </a:r>
            <a:r>
              <a:rPr lang="fr-FR" baseline="30000" dirty="0" smtClean="0"/>
              <a:t>e</a:t>
            </a:r>
            <a:r>
              <a:rPr lang="fr-FR" dirty="0" smtClean="0"/>
              <a:t> moitié du XVII</a:t>
            </a:r>
            <a:r>
              <a:rPr lang="fr-FR" baseline="30000" dirty="0" smtClean="0"/>
              <a:t>E</a:t>
            </a:r>
            <a:br>
              <a:rPr lang="fr-FR" baseline="30000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Début du classicisme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DU THEATRE BAROQUE </a:t>
            </a:r>
            <a:br>
              <a:rPr lang="fr-FR" dirty="0" smtClean="0"/>
            </a:br>
            <a:r>
              <a:rPr lang="fr-FR" dirty="0" smtClean="0"/>
              <a:t>(IRREGULIER)</a:t>
            </a:r>
            <a:br>
              <a:rPr lang="fr-FR" dirty="0" smtClean="0"/>
            </a:br>
            <a:r>
              <a:rPr lang="fr-FR" dirty="0" smtClean="0"/>
              <a:t>AU THEATRE DES REGLES </a:t>
            </a:r>
            <a:br>
              <a:rPr lang="fr-FR" dirty="0" smtClean="0"/>
            </a:br>
            <a:r>
              <a:rPr lang="fr-FR" dirty="0" smtClean="0"/>
              <a:t>CLASSIQUES</a:t>
            </a:r>
            <a:endParaRPr lang="fr-FR" baseline="30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2" y="162393"/>
            <a:ext cx="3888432" cy="6151501"/>
          </a:xfrm>
        </p:spPr>
      </p:pic>
      <p:sp>
        <p:nvSpPr>
          <p:cNvPr id="5" name="ZoneTexte 4"/>
          <p:cNvSpPr txBox="1"/>
          <p:nvPr/>
        </p:nvSpPr>
        <p:spPr>
          <a:xfrm>
            <a:off x="5076056" y="520804"/>
            <a:ext cx="31902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dirty="0" smtClean="0">
                <a:latin typeface="+mj-lt"/>
                <a:cs typeface="Times New Roman" panose="02020603050405020304" pitchFamily="18" charset="0"/>
              </a:rPr>
              <a:t>CORNEILLE</a:t>
            </a:r>
            <a:endParaRPr lang="fr-FR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81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63688" y="0"/>
            <a:ext cx="7056784" cy="4653136"/>
          </a:xfrm>
        </p:spPr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2800" dirty="0">
                <a:solidFill>
                  <a:srgbClr val="7030A0"/>
                </a:solidFill>
              </a:rPr>
              <a:t>Réduit au triste choix </a:t>
            </a:r>
            <a:r>
              <a:rPr lang="fr-FR" sz="2800" dirty="0"/>
              <a:t>ou de </a:t>
            </a:r>
            <a:r>
              <a:rPr lang="fr-FR" sz="2800" dirty="0">
                <a:solidFill>
                  <a:srgbClr val="FFFF00"/>
                </a:solidFill>
              </a:rPr>
              <a:t>trahir</a:t>
            </a:r>
            <a:r>
              <a:rPr lang="fr-FR" sz="2800" dirty="0"/>
              <a:t> ma </a:t>
            </a:r>
            <a:r>
              <a:rPr lang="fr-FR" sz="2800" dirty="0">
                <a:solidFill>
                  <a:srgbClr val="FF33CC"/>
                </a:solidFill>
              </a:rPr>
              <a:t>flamme</a:t>
            </a:r>
            <a:r>
              <a:rPr lang="fr-FR" sz="2800" dirty="0"/>
              <a:t>,</a:t>
            </a:r>
            <a:br>
              <a:rPr lang="fr-FR" sz="2800" dirty="0"/>
            </a:br>
            <a:r>
              <a:rPr lang="fr-FR" sz="2800" dirty="0"/>
              <a:t>Ou de </a:t>
            </a:r>
            <a:r>
              <a:rPr lang="fr-FR" sz="2800" dirty="0">
                <a:solidFill>
                  <a:srgbClr val="FF33CC"/>
                </a:solidFill>
              </a:rPr>
              <a:t>vivre</a:t>
            </a:r>
            <a:r>
              <a:rPr lang="fr-FR" sz="2800" dirty="0"/>
              <a:t> en </a:t>
            </a:r>
            <a:r>
              <a:rPr lang="fr-FR" sz="2800" dirty="0">
                <a:solidFill>
                  <a:srgbClr val="FFFF00"/>
                </a:solidFill>
              </a:rPr>
              <a:t>infâme</a:t>
            </a:r>
            <a:r>
              <a:rPr lang="fr-FR" sz="2800" dirty="0"/>
              <a:t>,</a:t>
            </a:r>
            <a:br>
              <a:rPr lang="fr-FR" sz="2800" dirty="0"/>
            </a:br>
            <a:r>
              <a:rPr lang="fr-FR" sz="2800" dirty="0"/>
              <a:t>Des deux côtés </a:t>
            </a:r>
            <a:r>
              <a:rPr lang="fr-FR" sz="2800" dirty="0">
                <a:solidFill>
                  <a:srgbClr val="7030A0"/>
                </a:solidFill>
              </a:rPr>
              <a:t>mon mal est infini</a:t>
            </a:r>
            <a:r>
              <a:rPr lang="fr-FR" sz="2800" dirty="0"/>
              <a:t>.</a:t>
            </a:r>
            <a:endParaRPr lang="fr-FR" sz="27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23528" y="5085184"/>
            <a:ext cx="8496944" cy="1584176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 smtClean="0"/>
              <a:t>LYRISME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7030A0"/>
                </a:solidFill>
              </a:rPr>
              <a:t>PATHETIQUE</a:t>
            </a:r>
            <a:r>
              <a:rPr lang="fr-FR" dirty="0" smtClean="0">
                <a:solidFill>
                  <a:srgbClr val="7030A0"/>
                </a:solidFill>
              </a:rPr>
              <a:t> </a:t>
            </a:r>
            <a:r>
              <a:rPr lang="fr-FR" dirty="0" smtClean="0"/>
              <a:t>avec </a:t>
            </a:r>
            <a:r>
              <a:rPr lang="fr-FR" b="1" dirty="0" smtClean="0"/>
              <a:t>Hyperbole</a:t>
            </a:r>
            <a:r>
              <a:rPr lang="fr-FR" dirty="0" smtClean="0"/>
              <a:t> finale : « </a:t>
            </a:r>
            <a:r>
              <a:rPr lang="fr-FR" i="1" dirty="0" smtClean="0"/>
              <a:t>Mon mal est Infini »</a:t>
            </a:r>
          </a:p>
          <a:p>
            <a:r>
              <a:rPr lang="fr-FR" dirty="0" smtClean="0"/>
              <a:t>Choix « </a:t>
            </a:r>
            <a:r>
              <a:rPr lang="fr-FR" i="1" dirty="0" smtClean="0"/>
              <a:t>triste</a:t>
            </a:r>
            <a:r>
              <a:rPr lang="fr-FR" dirty="0" smtClean="0"/>
              <a:t> » car insoluble, donc malheureux, tragique (encore un </a:t>
            </a:r>
            <a:r>
              <a:rPr lang="fr-FR" b="1" dirty="0" smtClean="0"/>
              <a:t>euphémisme</a:t>
            </a:r>
            <a:r>
              <a:rPr lang="fr-FR" dirty="0" smtClean="0"/>
              <a:t> classique)</a:t>
            </a:r>
          </a:p>
          <a:p>
            <a:r>
              <a:rPr lang="fr-FR" b="1" dirty="0" smtClean="0"/>
              <a:t>CHIASME</a:t>
            </a:r>
            <a:r>
              <a:rPr lang="fr-FR" dirty="0" smtClean="0"/>
              <a:t>  qui renforce à nouveau </a:t>
            </a:r>
            <a:r>
              <a:rPr lang="fr-FR" b="1" dirty="0" smtClean="0"/>
              <a:t>l’Antithèse</a:t>
            </a:r>
            <a:r>
              <a:rPr lang="fr-FR" dirty="0" smtClean="0"/>
              <a:t> : </a:t>
            </a:r>
          </a:p>
          <a:p>
            <a:r>
              <a:rPr lang="fr-FR" dirty="0" smtClean="0"/>
              <a:t>En défendant l’Honneur=en tuant son père &gt; </a:t>
            </a:r>
            <a:r>
              <a:rPr lang="fr-FR" dirty="0" smtClean="0">
                <a:solidFill>
                  <a:srgbClr val="FFC000"/>
                </a:solidFill>
              </a:rPr>
              <a:t>Trahir</a:t>
            </a:r>
            <a:r>
              <a:rPr lang="fr-FR" dirty="0" smtClean="0"/>
              <a:t> </a:t>
            </a:r>
            <a:r>
              <a:rPr lang="fr-FR" dirty="0">
                <a:solidFill>
                  <a:srgbClr val="FF33CC"/>
                </a:solidFill>
              </a:rPr>
              <a:t>Chimène</a:t>
            </a:r>
            <a:r>
              <a:rPr lang="fr-FR" dirty="0"/>
              <a:t> </a:t>
            </a:r>
            <a:r>
              <a:rPr lang="fr-FR" dirty="0" smtClean="0"/>
              <a:t>(Flamme-Passion)</a:t>
            </a:r>
          </a:p>
          <a:p>
            <a:r>
              <a:rPr lang="fr-FR" dirty="0" smtClean="0"/>
              <a:t>Conserver l’Amour de Ch.=renoncer à la vengeance &gt; </a:t>
            </a:r>
            <a:r>
              <a:rPr lang="fr-FR" dirty="0" smtClean="0">
                <a:solidFill>
                  <a:srgbClr val="FF33CC"/>
                </a:solidFill>
              </a:rPr>
              <a:t>Vivre</a:t>
            </a:r>
            <a:r>
              <a:rPr lang="fr-FR" dirty="0" smtClean="0"/>
              <a:t> sans Honneur (</a:t>
            </a:r>
            <a:r>
              <a:rPr lang="fr-FR" dirty="0" smtClean="0">
                <a:solidFill>
                  <a:srgbClr val="FFC000"/>
                </a:solidFill>
              </a:rPr>
              <a:t>Infâme</a:t>
            </a:r>
            <a:r>
              <a:rPr lang="fr-FR" dirty="0" smtClean="0"/>
              <a:t>)</a:t>
            </a:r>
          </a:p>
          <a:p>
            <a:endParaRPr lang="fr-F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8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63688" y="0"/>
            <a:ext cx="7200800" cy="4653136"/>
          </a:xfrm>
        </p:spPr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28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 Dieu! l’étrange peine !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u="sng" dirty="0"/>
              <a:t>Faut-il </a:t>
            </a:r>
            <a:r>
              <a:rPr lang="fr-FR" sz="2800" dirty="0"/>
              <a:t>laisser un affront impuni ?</a:t>
            </a:r>
            <a:br>
              <a:rPr lang="fr-FR" sz="2800" dirty="0"/>
            </a:br>
            <a:r>
              <a:rPr lang="fr-FR" sz="2800" u="sng" dirty="0"/>
              <a:t>Faut-il</a:t>
            </a:r>
            <a:r>
              <a:rPr lang="fr-FR" sz="2800" dirty="0"/>
              <a:t> punir le père de </a:t>
            </a:r>
            <a:r>
              <a:rPr lang="fr-FR" sz="2800" dirty="0">
                <a:solidFill>
                  <a:srgbClr val="FF33CC"/>
                </a:solidFill>
              </a:rPr>
              <a:t>Chimène</a:t>
            </a:r>
            <a:r>
              <a:rPr lang="fr-FR" sz="2800" dirty="0"/>
              <a:t> ?</a:t>
            </a:r>
            <a:endParaRPr lang="fr-FR" sz="27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268869" y="5013176"/>
            <a:ext cx="8712968" cy="1728192"/>
          </a:xfrm>
        </p:spPr>
        <p:txBody>
          <a:bodyPr>
            <a:normAutofit fontScale="85000" lnSpcReduction="10000"/>
          </a:bodyPr>
          <a:lstStyle/>
          <a:p>
            <a:r>
              <a:rPr lang="fr-FR" sz="1600" dirty="0" smtClean="0"/>
              <a:t>ANAPHORE de la PLAINTE : INTERJECTION HYPERBOLIQUE (Dieu pris à témoin)</a:t>
            </a:r>
          </a:p>
          <a:p>
            <a:r>
              <a:rPr lang="fr-FR" sz="1600" dirty="0" smtClean="0"/>
              <a:t>+ Peine rime avec Chimène à nouveau : martellement (tout au long des 6 stances)</a:t>
            </a:r>
          </a:p>
          <a:p>
            <a:r>
              <a:rPr lang="fr-FR" sz="1600" dirty="0" smtClean="0"/>
              <a:t>2</a:t>
            </a:r>
            <a:r>
              <a:rPr lang="fr-FR" sz="1600" baseline="30000" dirty="0" smtClean="0"/>
              <a:t>e</a:t>
            </a:r>
            <a:r>
              <a:rPr lang="fr-FR" sz="1600" dirty="0" smtClean="0"/>
              <a:t> ANAPHORE – martellement avec double question totale ouverte (qui restent sans réponse) &gt; interpellation de sa conscience, du spectateur, de Dieu ? </a:t>
            </a:r>
          </a:p>
          <a:p>
            <a:r>
              <a:rPr lang="fr-FR" sz="1600" dirty="0" smtClean="0"/>
              <a:t>Faut-il ? &gt; Quelle est la </a:t>
            </a:r>
            <a:r>
              <a:rPr lang="fr-FR" sz="1600" b="1" dirty="0" smtClean="0"/>
              <a:t>Loi</a:t>
            </a:r>
            <a:r>
              <a:rPr lang="fr-FR" sz="1600" dirty="0" smtClean="0"/>
              <a:t> Supérieure ? Passion ou Honneur ? Quelle valeur domine ? XVIIe : Honneur !</a:t>
            </a:r>
          </a:p>
          <a:p>
            <a:r>
              <a:rPr lang="fr-FR" sz="1600" dirty="0" smtClean="0"/>
              <a:t>PARALLELISME qui vient renforcer encore l’Antithèse, le choix impossible =</a:t>
            </a:r>
            <a:r>
              <a:rPr lang="fr-FR" sz="1600" b="1" dirty="0" smtClean="0"/>
              <a:t>tragique</a:t>
            </a:r>
            <a:r>
              <a:rPr lang="fr-FR" sz="1600" dirty="0" smtClean="0"/>
              <a:t> : se venger ou non.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328883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7704856" cy="2376264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fr-FR" sz="2200" dirty="0"/>
              <a:t>Rodrigue </a:t>
            </a:r>
            <a:r>
              <a:rPr lang="fr-FR" sz="2200" dirty="0" smtClean="0"/>
              <a:t>NOUS APPARAIT dans l’incertitude LA PLUS TOTALE. </a:t>
            </a:r>
            <a:br>
              <a:rPr lang="fr-FR" sz="2200" dirty="0" smtClean="0"/>
            </a:br>
            <a:r>
              <a:rPr lang="fr-FR" sz="2200" dirty="0" smtClean="0"/>
              <a:t>quel </a:t>
            </a:r>
            <a:r>
              <a:rPr lang="fr-FR" sz="2200" dirty="0"/>
              <a:t>est son devoir : </a:t>
            </a:r>
            <a:r>
              <a:rPr lang="fr-FR" sz="2200" dirty="0" smtClean="0"/>
              <a:t>son </a:t>
            </a:r>
            <a:r>
              <a:rPr lang="fr-FR" sz="2200" dirty="0"/>
              <a:t>honneur ou sa passion </a:t>
            </a:r>
            <a:r>
              <a:rPr lang="fr-FR" sz="2200" dirty="0" smtClean="0"/>
              <a:t>?</a:t>
            </a:r>
            <a:br>
              <a:rPr lang="fr-FR" sz="2200" dirty="0" smtClean="0"/>
            </a:br>
            <a:r>
              <a:rPr lang="fr-FR" sz="800" dirty="0" smtClean="0"/>
              <a:t>  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>FACE A CETTE SITUATION INEXTRICABLE, TRAGIQUE,</a:t>
            </a:r>
            <a:br>
              <a:rPr lang="fr-FR" sz="2200" dirty="0" smtClean="0"/>
            </a:br>
            <a:r>
              <a:rPr lang="fr-FR" sz="2200" dirty="0" smtClean="0"/>
              <a:t>LA PLAINTE S’IMPOSE D’ABORD…</a:t>
            </a:r>
            <a:br>
              <a:rPr lang="fr-FR" sz="2200" dirty="0" smtClean="0"/>
            </a:br>
            <a:r>
              <a:rPr lang="fr-FR" sz="800" dirty="0" smtClean="0"/>
              <a:t> 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>AVANT QUE LE HEROS NE SE RESSAISISSE ET TRANCHE AVEC DETERMINATION </a:t>
            </a:r>
            <a:br>
              <a:rPr lang="fr-FR" sz="2200" dirty="0" smtClean="0"/>
            </a:br>
            <a:r>
              <a:rPr lang="fr-FR" sz="2200" dirty="0" smtClean="0"/>
              <a:t>40 VERS PLUS LOIN</a:t>
            </a:r>
            <a:endParaRPr lang="fr-FR" sz="2200"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755576" y="4869160"/>
            <a:ext cx="5918454" cy="1069848"/>
          </a:xfrm>
        </p:spPr>
        <p:txBody>
          <a:bodyPr/>
          <a:lstStyle/>
          <a:p>
            <a:pPr algn="r"/>
            <a:r>
              <a:rPr lang="fr-FR" dirty="0" smtClean="0"/>
              <a:t>(CONCLUSION ET OUVERTURE)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0627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577254" y="583548"/>
            <a:ext cx="2400300" cy="650344"/>
          </a:xfrm>
        </p:spPr>
        <p:txBody>
          <a:bodyPr/>
          <a:lstStyle/>
          <a:p>
            <a:r>
              <a:rPr lang="fr-FR" dirty="0" smtClean="0"/>
              <a:t>LE DUEL FATAL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6255569" y="1412776"/>
            <a:ext cx="2915815" cy="5207249"/>
          </a:xfrm>
        </p:spPr>
        <p:txBody>
          <a:bodyPr>
            <a:normAutofit lnSpcReduction="10000"/>
          </a:bodyPr>
          <a:lstStyle/>
          <a:p>
            <a:r>
              <a:rPr lang="fr-FR" sz="1600" dirty="0" smtClean="0"/>
              <a:t>Acte II Scène 2</a:t>
            </a:r>
          </a:p>
          <a:p>
            <a:r>
              <a:rPr lang="fr-FR" sz="1600" dirty="0" smtClean="0"/>
              <a:t>Rodrigue affronte le père de Chimène</a:t>
            </a:r>
          </a:p>
          <a:p>
            <a:r>
              <a:rPr lang="fr-FR" sz="1600" dirty="0" smtClean="0"/>
              <a:t>Et le tue pour venger son honneur.</a:t>
            </a:r>
          </a:p>
          <a:p>
            <a:endParaRPr lang="fr-FR" sz="1600" dirty="0" smtClean="0"/>
          </a:p>
          <a:p>
            <a:r>
              <a:rPr lang="fr-FR" sz="1600" dirty="0" smtClean="0"/>
              <a:t>Son amour est-il condamné ?</a:t>
            </a:r>
          </a:p>
          <a:p>
            <a:endParaRPr lang="fr-FR" sz="1600" dirty="0" smtClean="0"/>
          </a:p>
          <a:p>
            <a:r>
              <a:rPr lang="fr-FR" sz="1600" dirty="0" smtClean="0"/>
              <a:t>Chimène, alors que Rodrigue s’éloigne pour combattre les Maures (cherchant autant la mort que l’occasion de prouver </a:t>
            </a:r>
            <a:r>
              <a:rPr lang="fr-FR" sz="1600" dirty="0"/>
              <a:t>sa valeur et d’obtenir le pardon du </a:t>
            </a:r>
            <a:r>
              <a:rPr lang="fr-FR" sz="1600" dirty="0" smtClean="0"/>
              <a:t>roi), elle lui donne l’occasion d’espérer avec cette célèbre litote :</a:t>
            </a:r>
          </a:p>
          <a:p>
            <a:r>
              <a:rPr lang="fr-FR" sz="1600" dirty="0" smtClean="0"/>
              <a:t>«</a:t>
            </a:r>
            <a:r>
              <a:rPr lang="fr-FR" sz="1600" i="1" dirty="0" smtClean="0"/>
              <a:t> Va, je ne te hais point</a:t>
            </a:r>
            <a:r>
              <a:rPr lang="fr-FR" sz="1600" dirty="0" smtClean="0"/>
              <a:t> ! »</a:t>
            </a:r>
          </a:p>
          <a:p>
            <a:endParaRPr lang="fr-FR" dirty="0"/>
          </a:p>
        </p:txBody>
      </p:sp>
      <p:pic>
        <p:nvPicPr>
          <p:cNvPr id="15" name="Espace réservé du contenu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5650177" cy="4124061"/>
          </a:xfrm>
        </p:spPr>
      </p:pic>
    </p:spTree>
    <p:extLst>
      <p:ext uri="{BB962C8B-B14F-4D97-AF65-F5344CB8AC3E}">
        <p14:creationId xmlns:p14="http://schemas.microsoft.com/office/powerpoint/2010/main" val="331619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487686" y="404664"/>
            <a:ext cx="2624266" cy="792088"/>
          </a:xfrm>
        </p:spPr>
        <p:txBody>
          <a:bodyPr/>
          <a:lstStyle/>
          <a:p>
            <a:r>
              <a:rPr lang="fr-FR" dirty="0" smtClean="0"/>
              <a:t>UNE TRAGI-COMEDIE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3795950" cy="5931172"/>
          </a:xfrm>
        </p:spPr>
      </p:pic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6487686" y="1556792"/>
            <a:ext cx="2476802" cy="4536504"/>
          </a:xfrm>
        </p:spPr>
        <p:txBody>
          <a:bodyPr>
            <a:normAutofit/>
          </a:bodyPr>
          <a:lstStyle/>
          <a:p>
            <a:r>
              <a:rPr lang="fr-FR" dirty="0" smtClean="0"/>
              <a:t>Une TRAGEDIE</a:t>
            </a:r>
          </a:p>
          <a:p>
            <a:r>
              <a:rPr lang="fr-FR" dirty="0" smtClean="0"/>
              <a:t>(Héros qui lutte contre un Destin implacable, qui s’impose à lui, ne lui laissant aucune chance</a:t>
            </a:r>
          </a:p>
          <a:p>
            <a:r>
              <a:rPr lang="fr-FR" dirty="0" smtClean="0"/>
              <a:t>Orgueil, passions, noblesse de rang et d’âmes, inspiration historique ou antique)</a:t>
            </a:r>
          </a:p>
          <a:p>
            <a:r>
              <a:rPr lang="fr-FR" dirty="0" smtClean="0"/>
              <a:t>…</a:t>
            </a:r>
          </a:p>
          <a:p>
            <a:r>
              <a:rPr lang="fr-FR" dirty="0" smtClean="0"/>
              <a:t>Qui FINIT BIEN  !</a:t>
            </a:r>
          </a:p>
          <a:p>
            <a:r>
              <a:rPr lang="fr-FR" dirty="0" smtClean="0"/>
              <a:t>(un mariage d’amour à venir, la Gloire et la </a:t>
            </a:r>
            <a:r>
              <a:rPr lang="fr-FR" dirty="0"/>
              <a:t>G</a:t>
            </a:r>
            <a:r>
              <a:rPr lang="fr-FR" dirty="0" smtClean="0"/>
              <a:t>râce royale </a:t>
            </a:r>
            <a:r>
              <a:rPr lang="fr-FR" dirty="0"/>
              <a:t>pour le </a:t>
            </a:r>
            <a:r>
              <a:rPr lang="fr-FR" dirty="0" smtClean="0"/>
              <a:t>héros, plutôt que la Mort attendue en sanction de la faute)</a:t>
            </a:r>
          </a:p>
        </p:txBody>
      </p:sp>
    </p:spTree>
    <p:extLst>
      <p:ext uri="{BB962C8B-B14F-4D97-AF65-F5344CB8AC3E}">
        <p14:creationId xmlns:p14="http://schemas.microsoft.com/office/powerpoint/2010/main" val="101403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46664" cy="455709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1624330" y="5665514"/>
            <a:ext cx="7268150" cy="931838"/>
          </a:xfrm>
        </p:spPr>
        <p:txBody>
          <a:bodyPr>
            <a:normAutofit/>
          </a:bodyPr>
          <a:lstStyle/>
          <a:p>
            <a:r>
              <a:rPr lang="fr-FR" dirty="0" smtClean="0"/>
              <a:t>L’Espagne au temps de la RECONQUISTA</a:t>
            </a:r>
          </a:p>
          <a:p>
            <a:r>
              <a:rPr lang="fr-FR" dirty="0" smtClean="0"/>
              <a:t>11</a:t>
            </a:r>
            <a:r>
              <a:rPr lang="fr-FR" baseline="30000" dirty="0" smtClean="0"/>
              <a:t>e</a:t>
            </a:r>
            <a:r>
              <a:rPr lang="fr-FR" dirty="0" smtClean="0"/>
              <a:t> siècle, Séville reprise aux musulmans par El Cid </a:t>
            </a:r>
            <a:r>
              <a:rPr lang="fr-FR" dirty="0" err="1" smtClean="0"/>
              <a:t>Campeador</a:t>
            </a:r>
            <a:endParaRPr lang="fr-FR" dirty="0"/>
          </a:p>
        </p:txBody>
      </p:sp>
      <p:pic>
        <p:nvPicPr>
          <p:cNvPr id="9" name="Image 8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2957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81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349297" y="0"/>
            <a:ext cx="2731770" cy="1737360"/>
          </a:xfrm>
        </p:spPr>
        <p:txBody>
          <a:bodyPr/>
          <a:lstStyle/>
          <a:p>
            <a:r>
              <a:rPr lang="fr-FR" dirty="0" smtClean="0"/>
              <a:t>SITUATION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Acte I : Exposition</a:t>
            </a:r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5184576" cy="6085554"/>
          </a:xfrm>
        </p:spPr>
      </p:pic>
      <p:sp>
        <p:nvSpPr>
          <p:cNvPr id="8" name="Espace réservé du texte 7"/>
          <p:cNvSpPr>
            <a:spLocks noGrp="1"/>
          </p:cNvSpPr>
          <p:nvPr>
            <p:ph type="body" sz="half" idx="2"/>
          </p:nvPr>
        </p:nvSpPr>
        <p:spPr>
          <a:xfrm>
            <a:off x="6349297" y="2276872"/>
            <a:ext cx="2829980" cy="4320480"/>
          </a:xfrm>
        </p:spPr>
        <p:txBody>
          <a:bodyPr>
            <a:noAutofit/>
          </a:bodyPr>
          <a:lstStyle/>
          <a:p>
            <a:r>
              <a:rPr lang="fr-FR" sz="1500" dirty="0"/>
              <a:t>Rodrigue </a:t>
            </a:r>
            <a:r>
              <a:rPr lang="fr-FR" sz="1500" dirty="0" smtClean="0"/>
              <a:t>et Chimène s’aiment et doivent se marier.</a:t>
            </a:r>
          </a:p>
          <a:p>
            <a:r>
              <a:rPr lang="fr-FR" sz="1500" dirty="0" smtClean="0"/>
              <a:t>MAIS confrontation entre les deux pères : Don </a:t>
            </a:r>
            <a:r>
              <a:rPr lang="fr-FR" sz="1500" dirty="0" err="1" smtClean="0"/>
              <a:t>Diègue</a:t>
            </a:r>
            <a:r>
              <a:rPr lang="fr-FR" sz="1500" dirty="0" smtClean="0"/>
              <a:t> humilié par Don </a:t>
            </a:r>
            <a:r>
              <a:rPr lang="fr-FR" sz="1500" dirty="0" err="1" smtClean="0"/>
              <a:t>Gormas</a:t>
            </a:r>
            <a:endParaRPr lang="fr-FR" sz="1500" dirty="0" smtClean="0"/>
          </a:p>
          <a:p>
            <a:r>
              <a:rPr lang="fr-FR" sz="1500" dirty="0" smtClean="0"/>
              <a:t>Le vieux Don </a:t>
            </a:r>
            <a:r>
              <a:rPr lang="fr-FR" sz="1500" dirty="0" err="1"/>
              <a:t>Diègue</a:t>
            </a:r>
            <a:r>
              <a:rPr lang="fr-FR" sz="1500" dirty="0"/>
              <a:t> demande à son fils de le </a:t>
            </a:r>
            <a:r>
              <a:rPr lang="fr-FR" sz="1500" b="1" dirty="0"/>
              <a:t>venger</a:t>
            </a:r>
            <a:r>
              <a:rPr lang="fr-FR" sz="1500" dirty="0"/>
              <a:t>. </a:t>
            </a:r>
            <a:endParaRPr lang="fr-FR" sz="1500" dirty="0" smtClean="0"/>
          </a:p>
          <a:p>
            <a:r>
              <a:rPr lang="fr-FR" sz="1500" dirty="0" smtClean="0"/>
              <a:t>Rodrigue</a:t>
            </a:r>
            <a:r>
              <a:rPr lang="fr-FR" sz="1500" dirty="0"/>
              <a:t>, seul sur scène, doit </a:t>
            </a:r>
            <a:r>
              <a:rPr lang="fr-FR" sz="1500" b="1" dirty="0"/>
              <a:t>choisir </a:t>
            </a:r>
            <a:r>
              <a:rPr lang="fr-FR" sz="1500" dirty="0"/>
              <a:t>entre sauver l’</a:t>
            </a:r>
            <a:r>
              <a:rPr lang="fr-FR" sz="1500" b="1" dirty="0"/>
              <a:t>honneur </a:t>
            </a:r>
            <a:r>
              <a:rPr lang="fr-FR" sz="1500" dirty="0"/>
              <a:t>de sa</a:t>
            </a:r>
            <a:r>
              <a:rPr lang="fr-FR" sz="1500" b="1" dirty="0"/>
              <a:t> famille</a:t>
            </a:r>
            <a:r>
              <a:rPr lang="fr-FR" sz="1500" dirty="0"/>
              <a:t> et conserver l’</a:t>
            </a:r>
            <a:r>
              <a:rPr lang="fr-FR" sz="1500" b="1" dirty="0"/>
              <a:t>amour</a:t>
            </a:r>
            <a:r>
              <a:rPr lang="fr-FR" sz="1500" dirty="0"/>
              <a:t> de sa </a:t>
            </a:r>
            <a:r>
              <a:rPr lang="fr-FR" sz="1500" b="1" dirty="0"/>
              <a:t>maîtresse. </a:t>
            </a:r>
            <a:endParaRPr lang="fr-FR" sz="1500" b="1" dirty="0" smtClean="0"/>
          </a:p>
          <a:p>
            <a:r>
              <a:rPr lang="fr-FR" sz="1500" b="1" dirty="0" smtClean="0"/>
              <a:t>Il </a:t>
            </a:r>
            <a:r>
              <a:rPr lang="fr-FR" sz="1500" b="1" dirty="0"/>
              <a:t>s’agit ici d’un monologue lyrique et délibératif.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180999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12230" y="800708"/>
            <a:ext cx="2400300" cy="101038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L’extrait </a:t>
            </a:r>
            <a:r>
              <a:rPr lang="fr-FR" dirty="0" err="1" smtClean="0"/>
              <a:t>etudie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1</a:t>
            </a:r>
            <a:r>
              <a:rPr lang="fr-FR" baseline="30000" dirty="0" smtClean="0"/>
              <a:t>e</a:t>
            </a:r>
            <a:r>
              <a:rPr lang="fr-FR" dirty="0" smtClean="0"/>
              <a:t> stance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88640"/>
            <a:ext cx="5832648" cy="666936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fr-FR" sz="1800" dirty="0"/>
              <a:t>Percé jusques au fond du cœur</a:t>
            </a:r>
            <a:br>
              <a:rPr lang="fr-FR" sz="1800" dirty="0"/>
            </a:br>
            <a:r>
              <a:rPr lang="fr-FR" sz="1800" dirty="0"/>
              <a:t>D’une atteinte imprévue aussi bien que mortelle,</a:t>
            </a:r>
            <a:br>
              <a:rPr lang="fr-FR" sz="1800" dirty="0"/>
            </a:br>
            <a:r>
              <a:rPr lang="fr-FR" sz="1800" dirty="0"/>
              <a:t>Misérable vengeur d’une juste querelle,</a:t>
            </a:r>
            <a:br>
              <a:rPr lang="fr-FR" sz="1800" dirty="0"/>
            </a:br>
            <a:r>
              <a:rPr lang="fr-FR" sz="1800" dirty="0"/>
              <a:t>Et malheureux objet d’une injuste rigueur</a:t>
            </a:r>
            <a:r>
              <a:rPr lang="fr-FR" sz="1800" dirty="0" smtClean="0"/>
              <a:t>,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r-FR" sz="1000" dirty="0" smtClean="0"/>
              <a:t>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Je demeure immobile, et mon âme abattue</a:t>
            </a:r>
            <a:br>
              <a:rPr lang="fr-FR" sz="1800" dirty="0"/>
            </a:br>
            <a:r>
              <a:rPr lang="fr-FR" sz="1800" dirty="0"/>
              <a:t>Cède au coup qui me tue</a:t>
            </a:r>
            <a:r>
              <a:rPr lang="fr-FR" sz="1800" dirty="0" smtClean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r-FR" sz="1000" dirty="0" smtClean="0"/>
              <a:t>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Si près de voir mon feu récompensé,</a:t>
            </a:r>
            <a:br>
              <a:rPr lang="fr-FR" sz="1800" dirty="0"/>
            </a:br>
            <a:r>
              <a:rPr lang="fr-FR" sz="1800" dirty="0"/>
              <a:t>O Dieu! l’étrange peine !</a:t>
            </a:r>
            <a:br>
              <a:rPr lang="fr-FR" sz="1800" dirty="0"/>
            </a:br>
            <a:r>
              <a:rPr lang="fr-FR" sz="1800" dirty="0"/>
              <a:t>En cet affront mon père est l’offensé,</a:t>
            </a:r>
            <a:br>
              <a:rPr lang="fr-FR" sz="1800" dirty="0"/>
            </a:br>
            <a:r>
              <a:rPr lang="fr-FR" sz="1800" dirty="0"/>
              <a:t>Et l’offenseur le père de Chimène !</a:t>
            </a:r>
          </a:p>
          <a:p>
            <a:pPr>
              <a:lnSpc>
                <a:spcPct val="250000"/>
              </a:lnSpc>
            </a:pPr>
            <a:endParaRPr lang="fr-FR" sz="18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sz="2400" dirty="0" smtClean="0"/>
              <a:t>STANCE </a:t>
            </a:r>
          </a:p>
          <a:p>
            <a:r>
              <a:rPr lang="fr-FR" sz="2400" dirty="0" smtClean="0"/>
              <a:t>Poème </a:t>
            </a:r>
            <a:r>
              <a:rPr lang="fr-FR" sz="2400" dirty="0"/>
              <a:t>composé d'une suite de strophes lyriques d'inspiration grave.</a:t>
            </a:r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8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6"/>
    </mc:Choice>
    <mc:Fallback xmlns="">
      <p:transition spd="slow" advTm="6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0069" y="1052736"/>
            <a:ext cx="2504286" cy="650689"/>
          </a:xfrm>
        </p:spPr>
        <p:txBody>
          <a:bodyPr/>
          <a:lstStyle/>
          <a:p>
            <a:r>
              <a:rPr lang="fr-FR" dirty="0" smtClean="0"/>
              <a:t>2</a:t>
            </a:r>
            <a:r>
              <a:rPr lang="fr-FR" baseline="30000" dirty="0" smtClean="0"/>
              <a:t>e</a:t>
            </a:r>
            <a:r>
              <a:rPr lang="fr-FR" dirty="0" smtClean="0"/>
              <a:t> stance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60648"/>
            <a:ext cx="5760640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fr-FR" sz="1900" dirty="0"/>
              <a:t>Que je sens de rudes combats !</a:t>
            </a:r>
            <a:br>
              <a:rPr lang="fr-FR" sz="1900" dirty="0"/>
            </a:br>
            <a:r>
              <a:rPr lang="fr-FR" sz="1900" dirty="0"/>
              <a:t>Contre mon propre honneur mon amour s’intéresse :</a:t>
            </a:r>
            <a:br>
              <a:rPr lang="fr-FR" sz="1900" dirty="0"/>
            </a:br>
            <a:r>
              <a:rPr lang="fr-FR" sz="1900" dirty="0"/>
              <a:t>Il faut venger un père, et perdre une maîtresse :</a:t>
            </a:r>
            <a:br>
              <a:rPr lang="fr-FR" sz="1900" dirty="0"/>
            </a:br>
            <a:r>
              <a:rPr lang="fr-FR" sz="1900" dirty="0"/>
              <a:t>L’un m’anime le </a:t>
            </a:r>
            <a:r>
              <a:rPr lang="fr-FR" sz="1900" dirty="0" err="1"/>
              <a:t>coeur</a:t>
            </a:r>
            <a:r>
              <a:rPr lang="fr-FR" sz="1900" dirty="0"/>
              <a:t>, l’autre retient mon bras</a:t>
            </a:r>
            <a:r>
              <a:rPr lang="fr-FR" sz="1900" dirty="0" smtClean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r-FR" sz="1100" dirty="0" smtClean="0"/>
              <a:t>  </a:t>
            </a:r>
            <a:r>
              <a:rPr lang="fr-FR" sz="1900" dirty="0"/>
              <a:t/>
            </a:r>
            <a:br>
              <a:rPr lang="fr-FR" sz="1900" dirty="0"/>
            </a:br>
            <a:r>
              <a:rPr lang="fr-FR" sz="1900" dirty="0"/>
              <a:t>Réduit au triste choix ou de trahir ma flamme,</a:t>
            </a:r>
            <a:br>
              <a:rPr lang="fr-FR" sz="1900" dirty="0"/>
            </a:br>
            <a:r>
              <a:rPr lang="fr-FR" sz="1900" dirty="0"/>
              <a:t>Ou de vivre en infâme</a:t>
            </a:r>
            <a:r>
              <a:rPr lang="fr-FR" sz="1900" dirty="0" smtClean="0"/>
              <a:t>,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r-FR" sz="1100" dirty="0" smtClean="0"/>
              <a:t> </a:t>
            </a:r>
            <a:r>
              <a:rPr lang="fr-FR" sz="1900" dirty="0"/>
              <a:t/>
            </a:r>
            <a:br>
              <a:rPr lang="fr-FR" sz="1900" dirty="0"/>
            </a:br>
            <a:r>
              <a:rPr lang="fr-FR" sz="1900" dirty="0"/>
              <a:t>Des deux côtés mon mal est infini.</a:t>
            </a:r>
            <a:br>
              <a:rPr lang="fr-FR" sz="1900" dirty="0"/>
            </a:br>
            <a:r>
              <a:rPr lang="fr-FR" sz="1900" dirty="0"/>
              <a:t>O Dieu! l’étrange peine !</a:t>
            </a:r>
            <a:br>
              <a:rPr lang="fr-FR" sz="1900" dirty="0"/>
            </a:br>
            <a:r>
              <a:rPr lang="fr-FR" sz="1900" dirty="0"/>
              <a:t>Faut-il laisser un affront impuni ?</a:t>
            </a:r>
            <a:br>
              <a:rPr lang="fr-FR" sz="1900" dirty="0"/>
            </a:br>
            <a:r>
              <a:rPr lang="fr-FR" sz="1900" dirty="0"/>
              <a:t>Faut-il punir le père de Chimène ?</a:t>
            </a:r>
          </a:p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12229" y="2423160"/>
            <a:ext cx="2522125" cy="3742144"/>
          </a:xfrm>
        </p:spPr>
        <p:txBody>
          <a:bodyPr>
            <a:normAutofit lnSpcReduction="10000"/>
          </a:bodyPr>
          <a:lstStyle/>
          <a:p>
            <a:r>
              <a:rPr lang="fr-FR" sz="1800" b="1" dirty="0" smtClean="0"/>
              <a:t>COMPOSITION </a:t>
            </a:r>
            <a:endParaRPr lang="fr-FR" b="1" dirty="0" smtClean="0"/>
          </a:p>
          <a:p>
            <a:r>
              <a:rPr lang="fr-FR" sz="1800" dirty="0" smtClean="0"/>
              <a:t>Dizains HETEROMETRIQUES : </a:t>
            </a:r>
          </a:p>
          <a:p>
            <a:r>
              <a:rPr lang="fr-FR" sz="1800" dirty="0"/>
              <a:t>A</a:t>
            </a:r>
            <a:r>
              <a:rPr lang="fr-FR" sz="1800" dirty="0" smtClean="0"/>
              <a:t>lternance </a:t>
            </a:r>
            <a:r>
              <a:rPr lang="fr-FR" sz="1800" dirty="0"/>
              <a:t>d’octosyllabes, d’alexandrins, d’hexasyllabes </a:t>
            </a:r>
            <a:r>
              <a:rPr lang="fr-FR" sz="1800" dirty="0" smtClean="0"/>
              <a:t>et </a:t>
            </a:r>
            <a:r>
              <a:rPr lang="fr-FR" sz="1800" dirty="0"/>
              <a:t>de décasyllabes. </a:t>
            </a:r>
            <a:endParaRPr lang="fr-FR" sz="1800" dirty="0" smtClean="0"/>
          </a:p>
          <a:p>
            <a:r>
              <a:rPr lang="fr-FR" sz="1800" dirty="0" smtClean="0"/>
              <a:t>Les </a:t>
            </a:r>
            <a:r>
              <a:rPr lang="fr-FR" sz="1800" dirty="0"/>
              <a:t>rimes sont d’abord embrassées puis plates </a:t>
            </a:r>
            <a:r>
              <a:rPr lang="fr-FR" sz="1800" dirty="0" smtClean="0"/>
              <a:t>et </a:t>
            </a:r>
            <a:r>
              <a:rPr lang="fr-FR" sz="1800" dirty="0"/>
              <a:t>enfin croisées.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61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7140" y="242908"/>
            <a:ext cx="8640960" cy="1609344"/>
          </a:xfrm>
        </p:spPr>
        <p:txBody>
          <a:bodyPr/>
          <a:lstStyle/>
          <a:p>
            <a:pPr algn="ctr"/>
            <a:r>
              <a:rPr lang="fr-FR" dirty="0" smtClean="0"/>
              <a:t>Observons </a:t>
            </a:r>
            <a:r>
              <a:rPr lang="fr-FR" dirty="0" smtClean="0"/>
              <a:t>LA FORME REPETEE des </a:t>
            </a:r>
            <a:r>
              <a:rPr lang="fr-FR" dirty="0" err="1" smtClean="0"/>
              <a:t>stANCES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</a:t>
            </a:r>
            <a:r>
              <a:rPr lang="fr-FR" dirty="0" smtClean="0"/>
              <a:t>c</a:t>
            </a:r>
            <a:r>
              <a:rPr lang="fr-FR" dirty="0" smtClean="0">
                <a:solidFill>
                  <a:srgbClr val="C00000"/>
                </a:solidFill>
              </a:rPr>
              <a:t>œur			OCTOSYLLABE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D’une atteinte imprévue aussi bien que mort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 smtClean="0"/>
              <a:t>,	ALEXANDRIN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Misérable vengeur d’une juste quer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 smtClean="0"/>
              <a:t>,		ALEXANDRIN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Et malheureux objet d’une injuste rigu</a:t>
            </a:r>
            <a:r>
              <a:rPr lang="fr-FR" dirty="0">
                <a:solidFill>
                  <a:srgbClr val="C00000"/>
                </a:solidFill>
              </a:rPr>
              <a:t>eur</a:t>
            </a:r>
            <a:r>
              <a:rPr lang="fr-FR" dirty="0" smtClean="0"/>
              <a:t>,		ALEXANDRIN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Je demeure immobile, et mon âme </a:t>
            </a:r>
            <a:r>
              <a:rPr lang="fr-FR" dirty="0" smtClean="0"/>
              <a:t>abat</a:t>
            </a:r>
            <a:r>
              <a:rPr lang="fr-FR" dirty="0" smtClean="0">
                <a:solidFill>
                  <a:srgbClr val="7030A0"/>
                </a:solidFill>
              </a:rPr>
              <a:t>tue		</a:t>
            </a:r>
            <a:r>
              <a:rPr lang="fr-FR" dirty="0" smtClean="0"/>
              <a:t>ALEXANDRIN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Cède au coup qui me </a:t>
            </a:r>
            <a:r>
              <a:rPr lang="fr-FR" dirty="0">
                <a:solidFill>
                  <a:srgbClr val="7030A0"/>
                </a:solidFill>
              </a:rPr>
              <a:t>tue</a:t>
            </a:r>
            <a:r>
              <a:rPr lang="fr-FR" dirty="0" smtClean="0"/>
              <a:t>.			</a:t>
            </a:r>
            <a:r>
              <a:rPr lang="fr-FR" dirty="0" smtClean="0">
                <a:solidFill>
                  <a:srgbClr val="7030A0"/>
                </a:solidFill>
              </a:rPr>
              <a:t>HEXASYLLABE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Si près de voir mon feu récomp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 smtClean="0"/>
              <a:t>,		</a:t>
            </a:r>
            <a:r>
              <a:rPr lang="fr-FR" dirty="0" smtClean="0">
                <a:solidFill>
                  <a:srgbClr val="FFC000"/>
                </a:solidFill>
              </a:rPr>
              <a:t>DECASYLLABE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O Dieu! l’étrange p</a:t>
            </a:r>
            <a:r>
              <a:rPr lang="fr-FR" dirty="0">
                <a:solidFill>
                  <a:srgbClr val="00B0F0"/>
                </a:solidFill>
              </a:rPr>
              <a:t>eine</a:t>
            </a:r>
            <a:r>
              <a:rPr lang="fr-FR" dirty="0"/>
              <a:t> </a:t>
            </a:r>
            <a:r>
              <a:rPr lang="fr-FR" dirty="0" smtClean="0"/>
              <a:t>!			HEXASYLLABE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En cet affront mon père est l’off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 smtClean="0"/>
              <a:t>,		</a:t>
            </a:r>
            <a:r>
              <a:rPr lang="fr-FR" dirty="0" smtClean="0">
                <a:solidFill>
                  <a:srgbClr val="FFC000"/>
                </a:solidFill>
              </a:rPr>
              <a:t>DECASYLLABE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Et l’offenseur le père de Chim</a:t>
            </a:r>
            <a:r>
              <a:rPr lang="fr-FR" dirty="0">
                <a:solidFill>
                  <a:srgbClr val="00B0F0"/>
                </a:solidFill>
              </a:rPr>
              <a:t>ène</a:t>
            </a:r>
            <a:r>
              <a:rPr lang="fr-FR" dirty="0"/>
              <a:t> </a:t>
            </a:r>
            <a:r>
              <a:rPr lang="fr-FR" dirty="0" smtClean="0"/>
              <a:t>!		</a:t>
            </a:r>
            <a:r>
              <a:rPr lang="fr-FR" dirty="0" smtClean="0">
                <a:solidFill>
                  <a:srgbClr val="FFC000"/>
                </a:solidFill>
              </a:rPr>
              <a:t>DECASYLLABE</a:t>
            </a:r>
            <a:endParaRPr lang="fr-FR" dirty="0">
              <a:solidFill>
                <a:srgbClr val="FFC000"/>
              </a:solidFill>
            </a:endParaRPr>
          </a:p>
          <a:p>
            <a:endParaRPr lang="fr-FR" dirty="0"/>
          </a:p>
        </p:txBody>
      </p:sp>
      <p:sp>
        <p:nvSpPr>
          <p:cNvPr id="4" name="Accolade fermante 3"/>
          <p:cNvSpPr/>
          <p:nvPr/>
        </p:nvSpPr>
        <p:spPr>
          <a:xfrm>
            <a:off x="6245972" y="2113416"/>
            <a:ext cx="573832" cy="12241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5" name="Accolade fermante 4"/>
          <p:cNvSpPr/>
          <p:nvPr/>
        </p:nvSpPr>
        <p:spPr>
          <a:xfrm>
            <a:off x="6278474" y="2509460"/>
            <a:ext cx="72008" cy="432048"/>
          </a:xfrm>
          <a:prstGeom prst="rightBrac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6" name="Accolade fermante 5"/>
          <p:cNvSpPr/>
          <p:nvPr/>
        </p:nvSpPr>
        <p:spPr>
          <a:xfrm>
            <a:off x="6012160" y="3789040"/>
            <a:ext cx="146248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5941268" y="4706126"/>
            <a:ext cx="288032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/>
          <p:cNvSpPr/>
          <p:nvPr/>
        </p:nvSpPr>
        <p:spPr>
          <a:xfrm>
            <a:off x="5904706" y="5013176"/>
            <a:ext cx="361156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10746" y="2203094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QUATRAIN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68486" y="3702101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DISTIQUE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39552" y="4665219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QUATRAIN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609362" y="5847834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 DIZAIN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685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6"/>
    </mc:Choice>
    <mc:Fallback xmlns="">
      <p:transition spd="slow" advTm="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763688" y="404664"/>
            <a:ext cx="7056784" cy="576753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dirty="0"/>
              <a:t>Père, maîtresse, honneur, amour,</a:t>
            </a:r>
            <a:br>
              <a:rPr lang="fr-FR" dirty="0"/>
            </a:br>
            <a:r>
              <a:rPr lang="fr-FR" dirty="0"/>
              <a:t>Noble et dure contrainte, aimable tyrannie,</a:t>
            </a:r>
            <a:br>
              <a:rPr lang="fr-FR" dirty="0"/>
            </a:br>
            <a:r>
              <a:rPr lang="fr-FR" dirty="0"/>
              <a:t>Tous mes plaisirs sont morts, ou ma gloire ternie.</a:t>
            </a:r>
            <a:br>
              <a:rPr lang="fr-FR" dirty="0"/>
            </a:br>
            <a:r>
              <a:rPr lang="fr-FR" dirty="0"/>
              <a:t>L’un me rend malheureux, l’autre indigne du jour.</a:t>
            </a:r>
            <a:br>
              <a:rPr lang="fr-FR" dirty="0"/>
            </a:br>
            <a:r>
              <a:rPr lang="fr-FR" dirty="0"/>
              <a:t>Cher et cruel espoir d’une âme généreuse,</a:t>
            </a:r>
            <a:br>
              <a:rPr lang="fr-FR" dirty="0"/>
            </a:br>
            <a:r>
              <a:rPr lang="fr-FR" dirty="0"/>
              <a:t>Mais ensemble amoureuse,</a:t>
            </a:r>
            <a:br>
              <a:rPr lang="fr-FR" dirty="0"/>
            </a:br>
            <a:r>
              <a:rPr lang="fr-FR" dirty="0"/>
              <a:t>Digne ennemi de mon plus grand bonheur,</a:t>
            </a:r>
            <a:br>
              <a:rPr lang="fr-FR" dirty="0"/>
            </a:br>
            <a:r>
              <a:rPr lang="fr-FR" dirty="0"/>
              <a:t>Fer qui causes ma peine,</a:t>
            </a:r>
            <a:br>
              <a:rPr lang="fr-FR" dirty="0"/>
            </a:br>
            <a:r>
              <a:rPr lang="fr-FR" dirty="0"/>
              <a:t>M’es-tu donné pour venger mon honneur ?</a:t>
            </a:r>
            <a:br>
              <a:rPr lang="fr-FR" dirty="0"/>
            </a:br>
            <a:r>
              <a:rPr lang="fr-FR" dirty="0"/>
              <a:t>M’es-tu donné pour perdre ma Chimène 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dirty="0"/>
              <a:t>Il vaut mieux courir au trépas.</a:t>
            </a:r>
            <a:br>
              <a:rPr lang="fr-FR" dirty="0"/>
            </a:br>
            <a:r>
              <a:rPr lang="fr-FR" dirty="0"/>
              <a:t>Je dois à ma maîtresse aussi bien qu’à mon père :</a:t>
            </a:r>
            <a:br>
              <a:rPr lang="fr-FR" dirty="0"/>
            </a:br>
            <a:r>
              <a:rPr lang="fr-FR" dirty="0"/>
              <a:t>J’attire en me vengeant sa haine et sa colère ;</a:t>
            </a:r>
            <a:br>
              <a:rPr lang="fr-FR" dirty="0"/>
            </a:br>
            <a:r>
              <a:rPr lang="fr-FR" dirty="0"/>
              <a:t>J’attire ses mépris en ne me vengeant pas.</a:t>
            </a:r>
            <a:br>
              <a:rPr lang="fr-FR" dirty="0"/>
            </a:br>
            <a:r>
              <a:rPr lang="fr-FR" dirty="0"/>
              <a:t>A mon plus doux espoir l’un me rend infidèle,</a:t>
            </a:r>
            <a:br>
              <a:rPr lang="fr-FR" dirty="0"/>
            </a:br>
            <a:r>
              <a:rPr lang="fr-FR" dirty="0"/>
              <a:t>Et l’autre indigne d’elle.</a:t>
            </a:r>
            <a:br>
              <a:rPr lang="fr-FR" dirty="0"/>
            </a:br>
            <a:r>
              <a:rPr lang="fr-FR" dirty="0"/>
              <a:t>Mon mal augmente à le vouloir guérir ;</a:t>
            </a:r>
            <a:br>
              <a:rPr lang="fr-FR" dirty="0"/>
            </a:br>
            <a:r>
              <a:rPr lang="fr-FR" dirty="0"/>
              <a:t>Tout redouble ma peine.</a:t>
            </a:r>
            <a:br>
              <a:rPr lang="fr-FR" dirty="0"/>
            </a:br>
            <a:r>
              <a:rPr lang="fr-FR" dirty="0"/>
              <a:t>Allons, mon âme; et puisqu’il faut mourir,</a:t>
            </a:r>
            <a:br>
              <a:rPr lang="fr-FR" dirty="0"/>
            </a:br>
            <a:r>
              <a:rPr lang="fr-FR" dirty="0"/>
              <a:t>Mourons du moins sans offenser Chimène</a:t>
            </a:r>
            <a:r>
              <a:rPr lang="fr-FR" i="1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563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2C351F1-4E55-40D5-B1E7-31F4A79211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196</TotalTime>
  <Words>641</Words>
  <Application>Microsoft Office PowerPoint</Application>
  <PresentationFormat>Affichage à l'écran (4:3)</PresentationFormat>
  <Paragraphs>116</Paragraphs>
  <Slides>23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Rockwell</vt:lpstr>
      <vt:lpstr>Rockwell Condensed</vt:lpstr>
      <vt:lpstr>Times New Roman</vt:lpstr>
      <vt:lpstr>Wingdings</vt:lpstr>
      <vt:lpstr>Type de bois</vt:lpstr>
      <vt:lpstr>Le Cid - Corneille</vt:lpstr>
      <vt:lpstr>1e moitié du XVIIE   Début du classicisme  DU THEATRE BAROQUE  (IRREGULIER) AU THEATRE DES REGLES  CLASSIQUES</vt:lpstr>
      <vt:lpstr>UNE TRAGI-COMEDIE</vt:lpstr>
      <vt:lpstr>Présentation PowerPoint</vt:lpstr>
      <vt:lpstr>SITUATION  Acte I : Exposition</vt:lpstr>
      <vt:lpstr>L’extrait etudie  1e stance</vt:lpstr>
      <vt:lpstr>2e stance</vt:lpstr>
      <vt:lpstr>Observons LA FORME REPETEE des stANCES</vt:lpstr>
      <vt:lpstr>Présentation PowerPoint</vt:lpstr>
      <vt:lpstr>Présentation PowerPoint</vt:lpstr>
      <vt:lpstr>La stupéfaction et la douleur de Rodrigue devant le dilemme </vt:lpstr>
      <vt:lpstr>UN dilemme ENTRE PASSION ET HONNEUR </vt:lpstr>
      <vt:lpstr>1e stance :  stupéfaction et douleur face au dilemme</vt:lpstr>
      <vt:lpstr>Percé jusques au fond du cœur D’une atteinte imprévue aussi bien que mortelle, Misérable vengeur d’une juste querelle, Et malheureux objet d’une injuste rigueur,</vt:lpstr>
      <vt:lpstr>Je demeure immobile, et mon âme abattue Cède au coup qui me tue.</vt:lpstr>
      <vt:lpstr>Si près de voir mon feu récompensé, O Dieu! l’étrange peine ! En cet affront mon père est l’offensé, Et l’offenseur le père de Chimène !</vt:lpstr>
      <vt:lpstr>Rodrigue dans cette première strophe est saisi face à  l’incroyable et insupportable réalité.  IL RESSENT ALORS LE BESOIN DE REFORMULER CETTE lutte intérieure POUR EN RECHERCHER L’ISSUE ? OU POUR RETARDER LE MOMENT DE TRANCHER ?</vt:lpstr>
      <vt:lpstr>2e stance :  L’expression du  combat intérieur</vt:lpstr>
      <vt:lpstr>Que je sens de rudes combats ! Contre mon propre honneur mon amour s’intéresse : Il faut venger un père, et perdre une maîtresse : L’un m’anime le coeur, l’autre retient mon bras.</vt:lpstr>
      <vt:lpstr>Réduit au triste choix ou de trahir ma flamme, Ou de vivre en infâme, Des deux côtés mon mal est infini.</vt:lpstr>
      <vt:lpstr>O Dieu! l’étrange peine ! Faut-il laisser un affront impuni ? Faut-il punir le père de Chimène ?</vt:lpstr>
      <vt:lpstr>Rodrigue NOUS APPARAIT dans l’incertitude LA PLUS TOTALE.  quel est son devoir : son honneur ou sa passion ?    FACE A CETTE SITUATION INEXTRICABLE, TRAGIQUE, LA PLAINTE S’IMPOSE D’ABORD…   AVANT QUE LE HEROS NE SE RESSAISISSE ET TRANCHE AVEC DETERMINATION  40 VERS PLUS LOIN</vt:lpstr>
      <vt:lpstr>LE DUEL FATAL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Cid - Corneille</dc:title>
  <dc:subject/>
  <dc:creator>Soninha</dc:creator>
  <cp:keywords/>
  <dc:description/>
  <cp:lastModifiedBy>Soninha</cp:lastModifiedBy>
  <cp:revision>22</cp:revision>
  <cp:lastPrinted>1601-01-01T00:00:00Z</cp:lastPrinted>
  <dcterms:created xsi:type="dcterms:W3CDTF">2020-05-04T21:37:18Z</dcterms:created>
  <dcterms:modified xsi:type="dcterms:W3CDTF">2020-05-11T18:47:24Z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TC010690861036</vt:lpwstr>
  </property>
</Properties>
</file>