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69" d="100"/>
          <a:sy n="69" d="100"/>
        </p:scale>
        <p:origin x="73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3/13/2020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3/13/2020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3/13/2020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a:t>
            </a:fld>
            <a:endParaRPr lang="en-US" dirty="0"/>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smtClean="0"/>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smtClean="0"/>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3/13/2020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1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video" Target="https://www.youtube.com/embed/lCQ14wzQxU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692398" y="2132388"/>
            <a:ext cx="6815669" cy="2308983"/>
          </a:xfrm>
        </p:spPr>
        <p:txBody>
          <a:bodyPr/>
          <a:lstStyle/>
          <a:p>
            <a:r>
              <a:rPr lang="fr-FR" dirty="0" smtClean="0">
                <a:latin typeface="Arial" panose="020B0604020202020204" pitchFamily="34" charset="0"/>
                <a:cs typeface="Arial" panose="020B0604020202020204" pitchFamily="34" charset="0"/>
              </a:rPr>
              <a:t>Racine et son époque</a:t>
            </a:r>
            <a:endParaRPr lang="fr-F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236260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JEAN RACINE (1639-1699)</a:t>
            </a:r>
            <a:endParaRPr lang="fr-FR" b="1"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51640" y="2508339"/>
            <a:ext cx="5879788" cy="3675757"/>
          </a:xfrm>
        </p:spPr>
      </p:pic>
      <p:sp>
        <p:nvSpPr>
          <p:cNvPr id="5" name="ZoneTexte 4"/>
          <p:cNvSpPr txBox="1"/>
          <p:nvPr/>
        </p:nvSpPr>
        <p:spPr>
          <a:xfrm>
            <a:off x="5771408" y="2683823"/>
            <a:ext cx="5688280" cy="3539430"/>
          </a:xfrm>
          <a:prstGeom prst="rect">
            <a:avLst/>
          </a:prstGeom>
          <a:noFill/>
        </p:spPr>
        <p:txBody>
          <a:bodyPr wrap="square" rtlCol="0">
            <a:spAutoFit/>
          </a:bodyPr>
          <a:lstStyle/>
          <a:p>
            <a:pPr marL="285750" indent="-285750">
              <a:buFont typeface="Wingdings" panose="05000000000000000000" pitchFamily="2" charset="2"/>
              <a:buChar char="Ø"/>
            </a:pPr>
            <a:r>
              <a:rPr lang="fr-FR" sz="2800" dirty="0" smtClean="0"/>
              <a:t>Issu d’une famille modeste. Très tôt orphelin il est recueilli par sa grand-mère. C’est elle qui le fait admettre au couvent janséniste de Port-Royal où il apprend le grec et le latin et découvre les grands poètes tragiques de l’Antiquité qui l’inspireront pour ses pièces de théâtre.</a:t>
            </a:r>
            <a:endParaRPr lang="fr-FR" sz="2800" dirty="0"/>
          </a:p>
        </p:txBody>
      </p:sp>
    </p:spTree>
    <p:extLst>
      <p:ext uri="{BB962C8B-B14F-4D97-AF65-F5344CB8AC3E}">
        <p14:creationId xmlns:p14="http://schemas.microsoft.com/office/powerpoint/2010/main" val="40879095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Ses fréquentations</a:t>
            </a:r>
            <a:endParaRPr lang="fr-FR" b="1" dirty="0"/>
          </a:p>
        </p:txBody>
      </p:sp>
      <p:pic>
        <p:nvPicPr>
          <p:cNvPr id="6" name="Espace réservé du conten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2133" y="982132"/>
            <a:ext cx="1754184" cy="2239959"/>
          </a:xfrm>
        </p:spPr>
      </p:pic>
      <p:sp>
        <p:nvSpPr>
          <p:cNvPr id="7" name="ZoneTexte 6"/>
          <p:cNvSpPr txBox="1"/>
          <p:nvPr/>
        </p:nvSpPr>
        <p:spPr>
          <a:xfrm>
            <a:off x="3633849" y="2695698"/>
            <a:ext cx="8087096" cy="3108543"/>
          </a:xfrm>
          <a:prstGeom prst="rect">
            <a:avLst/>
          </a:prstGeom>
          <a:noFill/>
        </p:spPr>
        <p:txBody>
          <a:bodyPr wrap="square" rtlCol="0">
            <a:spAutoFit/>
          </a:bodyPr>
          <a:lstStyle/>
          <a:p>
            <a:pPr marL="285750" indent="-285750">
              <a:buFont typeface="Wingdings" panose="05000000000000000000" pitchFamily="2" charset="2"/>
              <a:buChar char="Ø"/>
            </a:pPr>
            <a:r>
              <a:rPr lang="fr-FR" sz="2800" dirty="0"/>
              <a:t>Racine fréquente les milieux littéraires et mondains</a:t>
            </a:r>
            <a:r>
              <a:rPr lang="fr-FR" sz="2800" dirty="0" smtClean="0"/>
              <a:t>. A ses 19ans, il est très vite attiré par la poésie. La même année, il rencontre notamment La Fontaine vers 1660, Molière et Nicolas Boileau. Pour l’arracher au monde des lettres et du théâtre, sa famille l’envoie loin de Paris cependant celui-ci revient, une année après, les valises pleines de poèmes et de tragédies.</a:t>
            </a:r>
            <a:endParaRPr lang="fr-FR" sz="2800" dirty="0"/>
          </a:p>
        </p:txBody>
      </p:sp>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78914" y="3915214"/>
            <a:ext cx="3429527" cy="2476881"/>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83266" y="632211"/>
            <a:ext cx="1611124" cy="2003708"/>
          </a:xfrm>
          <a:prstGeom prst="rect">
            <a:avLst/>
          </a:prstGeom>
        </p:spPr>
      </p:pic>
    </p:spTree>
    <p:extLst>
      <p:ext uri="{BB962C8B-B14F-4D97-AF65-F5344CB8AC3E}">
        <p14:creationId xmlns:p14="http://schemas.microsoft.com/office/powerpoint/2010/main" val="9328405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85271" y="887753"/>
            <a:ext cx="9601196" cy="1303867"/>
          </a:xfrm>
        </p:spPr>
        <p:txBody>
          <a:bodyPr>
            <a:normAutofit/>
          </a:bodyPr>
          <a:lstStyle/>
          <a:p>
            <a:r>
              <a:rPr lang="fr-FR" sz="4800" b="1" dirty="0" smtClean="0"/>
              <a:t>Ses œuvres</a:t>
            </a:r>
            <a:endParaRPr lang="fr-FR" sz="4800" b="1"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920341" y="461423"/>
            <a:ext cx="1831638" cy="2624124"/>
          </a:xfr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9266" y="498149"/>
            <a:ext cx="1924836" cy="2884528"/>
          </a:xfrm>
          <a:prstGeom prst="rect">
            <a:avLst/>
          </a:prstGeom>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26416" y="493729"/>
            <a:ext cx="1793925" cy="2622385"/>
          </a:xfrm>
          <a:prstGeom prst="rect">
            <a:avLst/>
          </a:prstGeom>
        </p:spPr>
      </p:pic>
      <p:pic>
        <p:nvPicPr>
          <p:cNvPr id="7" name="Imag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4881" y="493729"/>
            <a:ext cx="1754385" cy="2428504"/>
          </a:xfrm>
          <a:prstGeom prst="rect">
            <a:avLst/>
          </a:prstGeom>
        </p:spPr>
      </p:pic>
      <p:sp>
        <p:nvSpPr>
          <p:cNvPr id="8" name="ZoneTexte 7"/>
          <p:cNvSpPr txBox="1"/>
          <p:nvPr/>
        </p:nvSpPr>
        <p:spPr>
          <a:xfrm>
            <a:off x="486888" y="3193884"/>
            <a:ext cx="10074513" cy="3108543"/>
          </a:xfrm>
          <a:prstGeom prst="rect">
            <a:avLst/>
          </a:prstGeom>
          <a:noFill/>
        </p:spPr>
        <p:txBody>
          <a:bodyPr wrap="square" rtlCol="0">
            <a:spAutoFit/>
          </a:bodyPr>
          <a:lstStyle/>
          <a:p>
            <a:pPr marL="285750" indent="-285750">
              <a:buFont typeface="Wingdings" panose="05000000000000000000" pitchFamily="2" charset="2"/>
              <a:buChar char="Ø"/>
            </a:pPr>
            <a:r>
              <a:rPr lang="fr-FR" sz="2800" dirty="0" smtClean="0"/>
              <a:t>En 1664, la troupe de Molière joue la première tragédie de Racine:      Thébaïde. L’année suivante, le même théâtre donne </a:t>
            </a:r>
            <a:r>
              <a:rPr lang="fr-FR" sz="2800" u="sng" dirty="0" smtClean="0"/>
              <a:t>Alexandre</a:t>
            </a:r>
            <a:r>
              <a:rPr lang="fr-FR" sz="2800" dirty="0" smtClean="0"/>
              <a:t>. En 1667, il connait son premier grand succès avec </a:t>
            </a:r>
            <a:r>
              <a:rPr lang="fr-FR" sz="2800" u="sng" dirty="0" smtClean="0"/>
              <a:t>Andromaque</a:t>
            </a:r>
            <a:r>
              <a:rPr lang="fr-FR" sz="2800" dirty="0" smtClean="0"/>
              <a:t>. Enfin, </a:t>
            </a:r>
            <a:r>
              <a:rPr lang="fr-FR" sz="2800" u="sng" dirty="0" smtClean="0"/>
              <a:t>Britannicus</a:t>
            </a:r>
            <a:r>
              <a:rPr lang="fr-FR" sz="2800" dirty="0" smtClean="0"/>
              <a:t> est la 4</a:t>
            </a:r>
            <a:r>
              <a:rPr lang="fr-FR" sz="2800" baseline="30000" dirty="0" smtClean="0"/>
              <a:t>ème</a:t>
            </a:r>
            <a:r>
              <a:rPr lang="fr-FR" sz="2800" dirty="0" smtClean="0"/>
              <a:t> tragédie de Racine. Il s’inspire de l’histoire romaine: le début du règne personnel de Néron. Rivalisant avec Corneille, il a voulu écrire sa première tragédie historique et romaine inspirée de l’historien romain Tacite.</a:t>
            </a:r>
            <a:endParaRPr lang="fr-FR" sz="2800" dirty="0"/>
          </a:p>
        </p:txBody>
      </p:sp>
    </p:spTree>
    <p:extLst>
      <p:ext uri="{BB962C8B-B14F-4D97-AF65-F5344CB8AC3E}">
        <p14:creationId xmlns:p14="http://schemas.microsoft.com/office/powerpoint/2010/main" val="32713088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Polémiques et disputes</a:t>
            </a:r>
            <a:endParaRPr lang="fr-FR" b="1" dirty="0"/>
          </a:p>
        </p:txBody>
      </p:sp>
      <p:sp>
        <p:nvSpPr>
          <p:cNvPr id="3" name="Espace réservé du contenu 2"/>
          <p:cNvSpPr>
            <a:spLocks noGrp="1"/>
          </p:cNvSpPr>
          <p:nvPr>
            <p:ph idx="1"/>
          </p:nvPr>
        </p:nvSpPr>
        <p:spPr>
          <a:xfrm>
            <a:off x="998518" y="2390678"/>
            <a:ext cx="9601196" cy="3318936"/>
          </a:xfrm>
        </p:spPr>
        <p:txBody>
          <a:bodyPr>
            <a:noAutofit/>
          </a:bodyPr>
          <a:lstStyle/>
          <a:p>
            <a:pPr>
              <a:buFont typeface="Wingdings" panose="05000000000000000000" pitchFamily="2" charset="2"/>
              <a:buChar char="Ø"/>
            </a:pPr>
            <a:r>
              <a:rPr lang="fr-FR" sz="3200" dirty="0" smtClean="0"/>
              <a:t>Durant plusieurs années, Racine écrit des pièces à succès non sans luttes ni polémiques. On sait qu’une violente cabale fut montée contre sa pièce </a:t>
            </a:r>
            <a:r>
              <a:rPr lang="fr-FR" sz="3200" u="sng" dirty="0" smtClean="0"/>
              <a:t>Phèdre. </a:t>
            </a:r>
            <a:r>
              <a:rPr lang="fr-FR" sz="3200" dirty="0" smtClean="0"/>
              <a:t>De plus, à 26 ans, Racine est brouillé avec Port-Royal à qui il doit son éducation, avec Molière qui eut l’audace de représenter sa pièce sans son autorisation, et n’est pas loin d’entrer en conflit avec les défenseurs de Corneille. </a:t>
            </a:r>
            <a:endParaRPr lang="fr-FR" sz="3200" dirty="0"/>
          </a:p>
        </p:txBody>
      </p:sp>
    </p:spTree>
    <p:extLst>
      <p:ext uri="{BB962C8B-B14F-4D97-AF65-F5344CB8AC3E}">
        <p14:creationId xmlns:p14="http://schemas.microsoft.com/office/powerpoint/2010/main" val="4811370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Succès</a:t>
            </a:r>
            <a:endParaRPr lang="fr-FR" b="1" dirty="0"/>
          </a:p>
        </p:txBody>
      </p:sp>
      <p:sp>
        <p:nvSpPr>
          <p:cNvPr id="3" name="Espace réservé du contenu 2"/>
          <p:cNvSpPr>
            <a:spLocks noGrp="1"/>
          </p:cNvSpPr>
          <p:nvPr>
            <p:ph idx="1"/>
          </p:nvPr>
        </p:nvSpPr>
        <p:spPr/>
        <p:txBody>
          <a:bodyPr>
            <a:normAutofit/>
          </a:bodyPr>
          <a:lstStyle/>
          <a:p>
            <a:pPr>
              <a:buFont typeface="Wingdings" panose="05000000000000000000" pitchFamily="2" charset="2"/>
              <a:buChar char="Ø"/>
            </a:pPr>
            <a:r>
              <a:rPr lang="fr-FR" dirty="0" smtClean="0"/>
              <a:t> En 1673, Racine est reçu à l’Académie française qui rassemble en son sein des personnalités qui ont illustré la langue française: poètes, romanciers, dramaturges, scientifiques etc…</a:t>
            </a:r>
          </a:p>
          <a:p>
            <a:pPr>
              <a:buFont typeface="Wingdings" panose="05000000000000000000" pitchFamily="2" charset="2"/>
              <a:buChar char="Ø"/>
            </a:pPr>
            <a:r>
              <a:rPr lang="fr-FR" dirty="0" smtClean="0"/>
              <a:t>En 1677, alors qu’il n’a que 37 ans, Racine rompt avec le monde théâtral et devient, avec Boileau, historiographe du roi Louis XIV (personne chargée par le roi d’écrire l’histoire de la monarchie et du royaume de France).</a:t>
            </a:r>
          </a:p>
          <a:p>
            <a:pPr>
              <a:buFont typeface="Wingdings" panose="05000000000000000000" pitchFamily="2" charset="2"/>
              <a:buChar char="Ø"/>
            </a:pPr>
            <a:r>
              <a:rPr lang="fr-FR" dirty="0" smtClean="0"/>
              <a:t>Enfin, la publication et la lecture de ses pièces ainsi que les nombreuses adaptations théâtrales, encore de nos jours, prouvent son immense succès.</a:t>
            </a:r>
            <a:endParaRPr lang="fr-FR" dirty="0"/>
          </a:p>
        </p:txBody>
      </p:sp>
    </p:spTree>
    <p:extLst>
      <p:ext uri="{BB962C8B-B14F-4D97-AF65-F5344CB8AC3E}">
        <p14:creationId xmlns:p14="http://schemas.microsoft.com/office/powerpoint/2010/main" val="11678080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Son époque</a:t>
            </a:r>
            <a:endParaRPr lang="fr-FR" b="1" dirty="0"/>
          </a:p>
        </p:txBody>
      </p:sp>
      <p:pic>
        <p:nvPicPr>
          <p:cNvPr id="4" name="lCQ14wzQxUg"/>
          <p:cNvPicPr>
            <a:picLocks noGrp="1" noRot="1" noChangeAspect="1"/>
          </p:cNvPicPr>
          <p:nvPr>
            <p:ph idx="1"/>
            <a:videoFile r:link="rId1"/>
          </p:nvPr>
        </p:nvPicPr>
        <p:blipFill>
          <a:blip r:embed="rId3"/>
          <a:stretch>
            <a:fillRect/>
          </a:stretch>
        </p:blipFill>
        <p:spPr>
          <a:xfrm>
            <a:off x="3810000" y="2503013"/>
            <a:ext cx="4572000" cy="2571750"/>
          </a:xfrm>
          <a:prstGeom prst="rect">
            <a:avLst/>
          </a:prstGeom>
        </p:spPr>
      </p:pic>
      <p:sp>
        <p:nvSpPr>
          <p:cNvPr id="6" name="ZoneTexte 5"/>
          <p:cNvSpPr txBox="1"/>
          <p:nvPr/>
        </p:nvSpPr>
        <p:spPr>
          <a:xfrm>
            <a:off x="3705101" y="5291777"/>
            <a:ext cx="6032665" cy="369332"/>
          </a:xfrm>
          <a:prstGeom prst="rect">
            <a:avLst/>
          </a:prstGeom>
          <a:noFill/>
        </p:spPr>
        <p:txBody>
          <a:bodyPr wrap="square" rtlCol="0">
            <a:spAutoFit/>
          </a:bodyPr>
          <a:lstStyle/>
          <a:p>
            <a:r>
              <a:rPr lang="fr-FR" dirty="0"/>
              <a:t>https://www.youtube.com/watch?v=lCQ14wzQxUg</a:t>
            </a:r>
          </a:p>
        </p:txBody>
      </p:sp>
    </p:spTree>
    <p:extLst>
      <p:ext uri="{BB962C8B-B14F-4D97-AF65-F5344CB8AC3E}">
        <p14:creationId xmlns:p14="http://schemas.microsoft.com/office/powerpoint/2010/main" val="41391920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docProps/app.xml><?xml version="1.0" encoding="utf-8"?>
<Properties xmlns="http://schemas.openxmlformats.org/officeDocument/2006/extended-properties" xmlns:vt="http://schemas.openxmlformats.org/officeDocument/2006/docPropsVTypes">
  <Template>Organic</Template>
  <TotalTime>59736</TotalTime>
  <Words>401</Words>
  <Application>Microsoft Office PowerPoint</Application>
  <PresentationFormat>Grand écran</PresentationFormat>
  <Paragraphs>15</Paragraphs>
  <Slides>7</Slides>
  <Notes>0</Notes>
  <HiddenSlides>0</HiddenSlides>
  <MMClips>1</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7</vt:i4>
      </vt:variant>
    </vt:vector>
  </HeadingPairs>
  <TitlesOfParts>
    <vt:vector size="11" baseType="lpstr">
      <vt:lpstr>Arial</vt:lpstr>
      <vt:lpstr>Garamond</vt:lpstr>
      <vt:lpstr>Wingdings</vt:lpstr>
      <vt:lpstr>Organique</vt:lpstr>
      <vt:lpstr>Racine et son époque</vt:lpstr>
      <vt:lpstr>JEAN RACINE (1639-1699)</vt:lpstr>
      <vt:lpstr>Ses fréquentations</vt:lpstr>
      <vt:lpstr>Ses œuvres</vt:lpstr>
      <vt:lpstr>Polémiques et disputes</vt:lpstr>
      <vt:lpstr>Succès</vt:lpstr>
      <vt:lpstr>Son époque</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Racine et son époque</dc:title>
  <dc:creator>Manon Dumora</dc:creator>
  <cp:lastModifiedBy>Profs</cp:lastModifiedBy>
  <cp:revision>8</cp:revision>
  <dcterms:created xsi:type="dcterms:W3CDTF">2019-09-20T06:15:01Z</dcterms:created>
  <dcterms:modified xsi:type="dcterms:W3CDTF">2020-03-13T07:51:00Z</dcterms:modified>
</cp:coreProperties>
</file>