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media/image21.gif" ContentType="image/gif"/>
  <Override PartName="/ppt/media/image1.png" ContentType="image/png"/>
  <Override PartName="/ppt/media/image2.png" ContentType="image/png"/>
  <Override PartName="/ppt/media/image23.gif" ContentType="image/gif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gif" ContentType="image/gif"/>
  <Override PartName="/ppt/media/image10.png" ContentType="image/png"/>
  <Override PartName="/ppt/media/image11.gif" ContentType="image/gif"/>
  <Override PartName="/ppt/media/image12.png" ContentType="image/png"/>
  <Override PartName="/ppt/media/image13.png" ContentType="image/png"/>
  <Override PartName="/ppt/media/image14.gif" ContentType="image/gif"/>
  <Override PartName="/ppt/media/image15.png" ContentType="image/png"/>
  <Override PartName="/ppt/media/image16.gif" ContentType="image/gif"/>
  <Override PartName="/ppt/media/image17.gif" ContentType="image/gif"/>
  <Override PartName="/ppt/media/image18.png" ContentType="image/png"/>
  <Override PartName="/ppt/media/image19.png" ContentType="image/png"/>
  <Override PartName="/ppt/media/image20.png" ContentType="image/png"/>
  <Override PartName="/ppt/media/image2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E1FC4E60-5F31-4027-BF95-FB9235EC67C3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gif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gif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gif"/><Relationship Id="rId3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gif"/><Relationship Id="rId3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gif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gif"/><Relationship Id="rId3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3.gif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solidFill>
                  <a:srgbClr val="000000"/>
                </a:solidFill>
                <a:latin typeface="Gabriola"/>
              </a:rPr>
              <a:t>L'évolution de l'avion au cours du temps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42" name="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1069200" y="1800360"/>
            <a:ext cx="7714800" cy="4247640"/>
          </a:xfrm>
          <a:prstGeom prst="rect">
            <a:avLst/>
          </a:prstGeom>
          <a:ln w="0">
            <a:noFill/>
          </a:ln>
        </p:spPr>
      </p:pic>
      <p:sp>
        <p:nvSpPr>
          <p:cNvPr id="44" name=""/>
          <p:cNvSpPr txBox="1"/>
          <p:nvPr/>
        </p:nvSpPr>
        <p:spPr>
          <a:xfrm>
            <a:off x="2909520" y="6224760"/>
            <a:ext cx="6264000" cy="1119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4400" spc="-1" strike="noStrike">
                <a:latin typeface="Gabriola"/>
              </a:rPr>
              <a:t>de Clara et Mathilde</a:t>
            </a:r>
            <a:endParaRPr b="0" lang="fr-FR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"/>
          <p:cNvSpPr txBox="1"/>
          <p:nvPr/>
        </p:nvSpPr>
        <p:spPr>
          <a:xfrm>
            <a:off x="504360" y="-7200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latin typeface="Gabriola"/>
              </a:rPr>
              <a:t>La frise chronologique</a:t>
            </a:r>
            <a:endParaRPr b="0" lang="fr-FR" sz="4400" spc="-1" strike="noStrike"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216000" y="5328000"/>
            <a:ext cx="1193040" cy="1728000"/>
          </a:xfrm>
          <a:prstGeom prst="rect">
            <a:avLst/>
          </a:prstGeom>
          <a:ln w="0">
            <a:noFill/>
          </a:ln>
        </p:spPr>
      </p:pic>
      <p:sp>
        <p:nvSpPr>
          <p:cNvPr id="47" name=""/>
          <p:cNvSpPr/>
          <p:nvPr/>
        </p:nvSpPr>
        <p:spPr>
          <a:xfrm flipV="1">
            <a:off x="1222560" y="4320000"/>
            <a:ext cx="0" cy="10414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"/>
          <p:cNvSpPr txBox="1"/>
          <p:nvPr/>
        </p:nvSpPr>
        <p:spPr>
          <a:xfrm>
            <a:off x="144000" y="4797720"/>
            <a:ext cx="792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1889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49" name=""/>
          <p:cNvSpPr txBox="1"/>
          <p:nvPr/>
        </p:nvSpPr>
        <p:spPr>
          <a:xfrm>
            <a:off x="216000" y="7200000"/>
            <a:ext cx="1368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L'Éole</a:t>
            </a:r>
            <a:r>
              <a:rPr b="0" lang="fr-FR" sz="1800" spc="-1" strike="noStrike">
                <a:latin typeface="Arial"/>
              </a:rPr>
              <a:t>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2448000" y="2520000"/>
            <a:ext cx="72000" cy="122400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51" name="" descr=""/>
          <p:cNvPicPr/>
          <p:nvPr/>
        </p:nvPicPr>
        <p:blipFill>
          <a:blip r:embed="rId2"/>
          <a:stretch/>
        </p:blipFill>
        <p:spPr>
          <a:xfrm>
            <a:off x="615600" y="1656000"/>
            <a:ext cx="1976400" cy="1152000"/>
          </a:xfrm>
          <a:prstGeom prst="rect">
            <a:avLst/>
          </a:prstGeom>
          <a:ln w="0">
            <a:noFill/>
          </a:ln>
        </p:spPr>
      </p:pic>
      <p:sp>
        <p:nvSpPr>
          <p:cNvPr id="52" name=""/>
          <p:cNvSpPr txBox="1"/>
          <p:nvPr/>
        </p:nvSpPr>
        <p:spPr>
          <a:xfrm>
            <a:off x="792000" y="1152000"/>
            <a:ext cx="180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Wright flyer 1</a:t>
            </a:r>
            <a:r>
              <a:rPr b="0" lang="fr-FR" sz="1800" spc="-1" strike="noStrike">
                <a:latin typeface="Arial"/>
              </a:rPr>
              <a:t>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3" name=""/>
          <p:cNvSpPr txBox="1"/>
          <p:nvPr/>
        </p:nvSpPr>
        <p:spPr>
          <a:xfrm>
            <a:off x="1368000" y="2808000"/>
            <a:ext cx="93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1903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4" name=""/>
          <p:cNvSpPr txBox="1"/>
          <p:nvPr/>
        </p:nvSpPr>
        <p:spPr>
          <a:xfrm>
            <a:off x="4824000" y="2376000"/>
            <a:ext cx="360" cy="43344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55" name="" descr=""/>
          <p:cNvPicPr/>
          <p:nvPr/>
        </p:nvPicPr>
        <p:blipFill>
          <a:blip r:embed="rId3"/>
          <a:stretch/>
        </p:blipFill>
        <p:spPr>
          <a:xfrm>
            <a:off x="2808000" y="5544000"/>
            <a:ext cx="2167560" cy="151200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 flipH="1" flipV="1">
            <a:off x="3672000" y="4320000"/>
            <a:ext cx="72000" cy="122400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"/>
          <p:cNvSpPr txBox="1"/>
          <p:nvPr/>
        </p:nvSpPr>
        <p:spPr>
          <a:xfrm>
            <a:off x="3600000" y="7200000"/>
            <a:ext cx="1728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Blériot 11</a:t>
            </a:r>
            <a:r>
              <a:rPr b="0" lang="fr-FR" sz="1800" spc="-1" strike="noStrike">
                <a:latin typeface="Arial"/>
              </a:rPr>
              <a:t>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8" name=""/>
          <p:cNvSpPr txBox="1"/>
          <p:nvPr/>
        </p:nvSpPr>
        <p:spPr>
          <a:xfrm>
            <a:off x="4032000" y="505368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1909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4"/>
          <a:stretch/>
        </p:blipFill>
        <p:spPr>
          <a:xfrm>
            <a:off x="3312000" y="1656000"/>
            <a:ext cx="2380680" cy="122616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 txBox="1"/>
          <p:nvPr/>
        </p:nvSpPr>
        <p:spPr>
          <a:xfrm>
            <a:off x="3384000" y="1237680"/>
            <a:ext cx="2232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Spirit of st Louis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61" name=""/>
          <p:cNvSpPr txBox="1"/>
          <p:nvPr/>
        </p:nvSpPr>
        <p:spPr>
          <a:xfrm>
            <a:off x="3744000" y="2880000"/>
            <a:ext cx="792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1927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4896000" y="2882160"/>
            <a:ext cx="72000" cy="85968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63" name="" descr=""/>
          <p:cNvPicPr/>
          <p:nvPr/>
        </p:nvPicPr>
        <p:blipFill>
          <a:blip r:embed="rId5"/>
          <a:stretch/>
        </p:blipFill>
        <p:spPr>
          <a:xfrm>
            <a:off x="5976000" y="5616000"/>
            <a:ext cx="2160000" cy="1373040"/>
          </a:xfrm>
          <a:prstGeom prst="rect">
            <a:avLst/>
          </a:prstGeom>
          <a:ln w="0">
            <a:noFill/>
          </a:ln>
        </p:spPr>
      </p:pic>
      <p:sp>
        <p:nvSpPr>
          <p:cNvPr id="64" name=""/>
          <p:cNvSpPr txBox="1"/>
          <p:nvPr/>
        </p:nvSpPr>
        <p:spPr>
          <a:xfrm>
            <a:off x="6398280" y="7144920"/>
            <a:ext cx="1512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Concorde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65" name=""/>
          <p:cNvSpPr txBox="1"/>
          <p:nvPr/>
        </p:nvSpPr>
        <p:spPr>
          <a:xfrm>
            <a:off x="6192000" y="5256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1969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66" name=""/>
          <p:cNvSpPr/>
          <p:nvPr/>
        </p:nvSpPr>
        <p:spPr>
          <a:xfrm flipH="1" flipV="1">
            <a:off x="7056000" y="4320000"/>
            <a:ext cx="72000" cy="129600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"/>
          <p:cNvSpPr txBox="1"/>
          <p:nvPr/>
        </p:nvSpPr>
        <p:spPr>
          <a:xfrm>
            <a:off x="7056000" y="1368000"/>
            <a:ext cx="180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Airbus A380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68" name=""/>
          <p:cNvSpPr txBox="1"/>
          <p:nvPr/>
        </p:nvSpPr>
        <p:spPr>
          <a:xfrm>
            <a:off x="6984000" y="2952000"/>
            <a:ext cx="93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2005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0" y="3168720"/>
            <a:ext cx="10080000" cy="1728000"/>
          </a:xfrm>
          <a:custGeom>
            <a:avLst/>
            <a:gdLst/>
            <a:ahLst/>
            <a:rect l="0" t="0" r="r" b="b"/>
            <a:pathLst>
              <a:path w="28002" h="4802">
                <a:moveTo>
                  <a:pt x="0" y="1617"/>
                </a:moveTo>
                <a:lnTo>
                  <a:pt x="24498" y="1617"/>
                </a:lnTo>
                <a:lnTo>
                  <a:pt x="24498" y="0"/>
                </a:lnTo>
                <a:lnTo>
                  <a:pt x="28001" y="2400"/>
                </a:lnTo>
                <a:lnTo>
                  <a:pt x="24498" y="4801"/>
                </a:lnTo>
                <a:lnTo>
                  <a:pt x="24498" y="3183"/>
                </a:lnTo>
                <a:lnTo>
                  <a:pt x="0" y="3183"/>
                </a:lnTo>
                <a:lnTo>
                  <a:pt x="1141" y="2400"/>
                </a:lnTo>
                <a:lnTo>
                  <a:pt x="0" y="1617"/>
                </a:lnTo>
              </a:path>
            </a:pathLst>
          </a:custGeom>
          <a:blipFill rotWithShape="0">
            <a:blip r:embed="rId6"/>
            <a:tile/>
          </a:blipFill>
          <a:ln w="36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"/>
          <p:cNvSpPr/>
          <p:nvPr/>
        </p:nvSpPr>
        <p:spPr>
          <a:xfrm>
            <a:off x="8208000" y="2664000"/>
            <a:ext cx="576000" cy="1080000"/>
          </a:xfrm>
          <a:prstGeom prst="line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71" name="" descr=""/>
          <p:cNvPicPr/>
          <p:nvPr/>
        </p:nvPicPr>
        <p:blipFill>
          <a:blip r:embed="rId7"/>
          <a:stretch/>
        </p:blipFill>
        <p:spPr>
          <a:xfrm>
            <a:off x="6912000" y="1728000"/>
            <a:ext cx="2088000" cy="1224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solidFill>
                  <a:srgbClr val="000000"/>
                </a:solidFill>
                <a:latin typeface="Gabriola"/>
              </a:rPr>
              <a:t>L’Éole</a:t>
            </a:r>
            <a:r>
              <a:rPr b="0" lang="fr-FR" sz="4400" spc="-1" strike="noStrike">
                <a:latin typeface="Arial"/>
              </a:rPr>
              <a:t> </a:t>
            </a:r>
            <a:endParaRPr b="0" lang="fr-FR" sz="4400" spc="-1" strike="noStrike">
              <a:latin typeface="Arial"/>
            </a:endParaRPr>
          </a:p>
        </p:txBody>
      </p:sp>
      <p:pic>
        <p:nvPicPr>
          <p:cNvPr id="73" name="" descr=""/>
          <p:cNvPicPr/>
          <p:nvPr/>
        </p:nvPicPr>
        <p:blipFill>
          <a:blip r:embed="rId1"/>
          <a:stretch/>
        </p:blipFill>
        <p:spPr>
          <a:xfrm>
            <a:off x="8028000" y="6120000"/>
            <a:ext cx="2046600" cy="1872000"/>
          </a:xfrm>
          <a:prstGeom prst="rect">
            <a:avLst/>
          </a:prstGeom>
          <a:ln w="0">
            <a:noFill/>
          </a:ln>
        </p:spPr>
      </p:pic>
      <p:sp>
        <p:nvSpPr>
          <p:cNvPr id="74" name=""/>
          <p:cNvSpPr txBox="1"/>
          <p:nvPr/>
        </p:nvSpPr>
        <p:spPr>
          <a:xfrm>
            <a:off x="360000" y="1800000"/>
            <a:ext cx="5760000" cy="3168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Constructeur </a:t>
            </a:r>
            <a:r>
              <a:rPr b="0" lang="fr-FR" sz="2200" spc="-1" strike="noStrike">
                <a:latin typeface="Arial"/>
              </a:rPr>
              <a:t>: Clément Ader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Propulsion</a:t>
            </a:r>
            <a:r>
              <a:rPr b="0" lang="fr-FR" sz="2200" spc="-1" strike="noStrike">
                <a:latin typeface="Arial"/>
              </a:rPr>
              <a:t> : vapeur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Matériaux </a:t>
            </a:r>
            <a:r>
              <a:rPr b="0" lang="fr-FR" sz="2200" spc="-1" strike="noStrike">
                <a:latin typeface="Arial"/>
              </a:rPr>
              <a:t>: toile,bois,métal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Poids </a:t>
            </a:r>
            <a:r>
              <a:rPr b="0" lang="fr-FR" sz="2200" spc="-1" strike="noStrike">
                <a:latin typeface="Arial"/>
              </a:rPr>
              <a:t>: 167kg             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Longueur</a:t>
            </a:r>
            <a:r>
              <a:rPr b="0" lang="fr-FR" sz="2200" spc="-1" strike="noStrike">
                <a:latin typeface="Arial"/>
              </a:rPr>
              <a:t> : 4,60m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Hauteur </a:t>
            </a:r>
            <a:r>
              <a:rPr b="0" lang="fr-FR" sz="2200" spc="-1" strike="noStrike">
                <a:latin typeface="Arial"/>
              </a:rPr>
              <a:t>: 2,90m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Envergure </a:t>
            </a:r>
            <a:r>
              <a:rPr b="0" lang="fr-FR" sz="2200" spc="-1" strike="noStrike">
                <a:latin typeface="Arial"/>
              </a:rPr>
              <a:t>: </a:t>
            </a:r>
            <a:r>
              <a:rPr b="0" lang="fr-FR" sz="2200" spc="-1" strike="noStrike">
                <a:latin typeface="Arial"/>
              </a:rPr>
              <a:t>13,70m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Performance</a:t>
            </a:r>
            <a:r>
              <a:rPr b="0" lang="fr-FR" sz="2200" spc="-1" strike="noStrike">
                <a:latin typeface="Arial"/>
              </a:rPr>
              <a:t> : 58 km/h au maximum </a:t>
            </a:r>
            <a:endParaRPr b="0" lang="fr-FR" sz="2200" spc="-1" strike="noStrike">
              <a:latin typeface="Arial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8280000" y="2621160"/>
            <a:ext cx="194400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2200" spc="-1" strike="noStrike">
                <a:latin typeface="Arial"/>
              </a:rPr>
              <a:t>1889</a:t>
            </a:r>
            <a:endParaRPr b="0" lang="fr-FR" sz="2200" spc="-1" strike="noStrike">
              <a:latin typeface="Arial"/>
            </a:endParaRPr>
          </a:p>
        </p:txBody>
      </p:sp>
      <p:pic>
        <p:nvPicPr>
          <p:cNvPr id="76" name="" descr=""/>
          <p:cNvPicPr/>
          <p:nvPr/>
        </p:nvPicPr>
        <p:blipFill>
          <a:blip r:embed="rId2"/>
          <a:stretch/>
        </p:blipFill>
        <p:spPr>
          <a:xfrm>
            <a:off x="7920000" y="301320"/>
            <a:ext cx="1584000" cy="2293920"/>
          </a:xfrm>
          <a:prstGeom prst="rect">
            <a:avLst/>
          </a:prstGeom>
          <a:ln w="0">
            <a:noFill/>
          </a:ln>
        </p:spPr>
      </p:pic>
      <p:sp>
        <p:nvSpPr>
          <p:cNvPr id="77" name=""/>
          <p:cNvSpPr txBox="1"/>
          <p:nvPr/>
        </p:nvSpPr>
        <p:spPr>
          <a:xfrm>
            <a:off x="648000" y="5328000"/>
            <a:ext cx="3168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solidFill>
                  <a:srgbClr val="cc0000"/>
                </a:solidFill>
                <a:latin typeface="Arial"/>
              </a:rPr>
              <a:t>Il ne s'est jamais envolé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504000" y="5184000"/>
            <a:ext cx="144000" cy="648000"/>
          </a:xfrm>
          <a:custGeom>
            <a:avLst/>
            <a:gdLst/>
            <a:ahLst/>
            <a:rect l="0" t="0" r="r" b="b"/>
            <a:pathLst>
              <a:path w="402" h="1801">
                <a:moveTo>
                  <a:pt x="401" y="0"/>
                </a:moveTo>
                <a:cubicBezTo>
                  <a:pt x="200" y="0"/>
                  <a:pt x="0" y="75"/>
                  <a:pt x="0" y="150"/>
                </a:cubicBezTo>
                <a:lnTo>
                  <a:pt x="0" y="1650"/>
                </a:lnTo>
                <a:cubicBezTo>
                  <a:pt x="0" y="1725"/>
                  <a:pt x="200" y="1800"/>
                  <a:pt x="401" y="1800"/>
                </a:cubicBezTo>
              </a:path>
            </a:pathLst>
          </a:custGeom>
          <a:noFill/>
          <a:ln w="36000">
            <a:solidFill>
              <a:srgbClr val="99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" name=""/>
          <p:cNvSpPr/>
          <p:nvPr/>
        </p:nvSpPr>
        <p:spPr>
          <a:xfrm>
            <a:off x="3384000" y="5184000"/>
            <a:ext cx="144000" cy="648000"/>
          </a:xfrm>
          <a:custGeom>
            <a:avLst/>
            <a:gdLst/>
            <a:ahLst/>
            <a:rect l="0" t="0" r="r" b="b"/>
            <a:pathLst>
              <a:path w="402" h="1801">
                <a:moveTo>
                  <a:pt x="0" y="0"/>
                </a:moveTo>
                <a:cubicBezTo>
                  <a:pt x="200" y="0"/>
                  <a:pt x="401" y="75"/>
                  <a:pt x="401" y="150"/>
                </a:cubicBezTo>
                <a:lnTo>
                  <a:pt x="401" y="1650"/>
                </a:lnTo>
                <a:cubicBezTo>
                  <a:pt x="401" y="1725"/>
                  <a:pt x="200" y="1800"/>
                  <a:pt x="0" y="1800"/>
                </a:cubicBezTo>
              </a:path>
            </a:pathLst>
          </a:custGeom>
          <a:noFill/>
          <a:ln w="36000">
            <a:solidFill>
              <a:srgbClr val="99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latin typeface="Gabriola"/>
              </a:rPr>
              <a:t>Wright flyer </a:t>
            </a:r>
            <a:r>
              <a:rPr b="1" lang="fr-FR" sz="4400" spc="-1" strike="noStrike">
                <a:latin typeface="Ink Free"/>
              </a:rPr>
              <a:t>1</a:t>
            </a:r>
            <a:endParaRPr b="0" lang="fr-FR" sz="4400" spc="-1" strike="noStrike">
              <a:latin typeface="Arial"/>
            </a:endParaRPr>
          </a:p>
        </p:txBody>
      </p:sp>
      <p:pic>
        <p:nvPicPr>
          <p:cNvPr id="81" name="" descr=""/>
          <p:cNvPicPr/>
          <p:nvPr/>
        </p:nvPicPr>
        <p:blipFill>
          <a:blip r:embed="rId1"/>
          <a:stretch/>
        </p:blipFill>
        <p:spPr>
          <a:xfrm>
            <a:off x="7497720" y="6048000"/>
            <a:ext cx="2798280" cy="1833120"/>
          </a:xfrm>
          <a:prstGeom prst="rect">
            <a:avLst/>
          </a:prstGeom>
          <a:ln w="0">
            <a:noFill/>
          </a:ln>
        </p:spPr>
      </p:pic>
      <p:sp>
        <p:nvSpPr>
          <p:cNvPr id="82" name=""/>
          <p:cNvSpPr txBox="1"/>
          <p:nvPr/>
        </p:nvSpPr>
        <p:spPr>
          <a:xfrm>
            <a:off x="216000" y="1957680"/>
            <a:ext cx="5976000" cy="2902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Constructeur </a:t>
            </a:r>
            <a:r>
              <a:rPr b="0" lang="fr-FR" sz="2200" spc="-1" strike="noStrike">
                <a:latin typeface="Arial"/>
              </a:rPr>
              <a:t>: Les frères Wright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Propulsion</a:t>
            </a:r>
            <a:r>
              <a:rPr b="0" lang="fr-FR" sz="2200" spc="-1" strike="noStrike">
                <a:latin typeface="Arial"/>
              </a:rPr>
              <a:t> : moteur à 2 hélice à l'essence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Matériaux </a:t>
            </a:r>
            <a:r>
              <a:rPr b="0" lang="fr-FR" sz="2200" spc="-1" strike="noStrike">
                <a:latin typeface="Arial"/>
              </a:rPr>
              <a:t>: épicéa,corde,métal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Poids </a:t>
            </a:r>
            <a:r>
              <a:rPr b="0" lang="fr-FR" sz="2200" spc="-1" strike="noStrike">
                <a:latin typeface="Arial"/>
              </a:rPr>
              <a:t>: 274 kg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Longueur </a:t>
            </a:r>
            <a:r>
              <a:rPr b="0" lang="fr-FR" sz="2200" spc="-1" strike="noStrike">
                <a:latin typeface="Arial"/>
              </a:rPr>
              <a:t>: 6,43 m 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Hauteur </a:t>
            </a:r>
            <a:r>
              <a:rPr b="0" lang="fr-FR" sz="2200" spc="-1" strike="noStrike">
                <a:latin typeface="Arial"/>
              </a:rPr>
              <a:t>: 2,74 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Envergure</a:t>
            </a:r>
            <a:r>
              <a:rPr b="0" lang="fr-FR" sz="2200" spc="-1" strike="noStrike">
                <a:latin typeface="Arial"/>
              </a:rPr>
              <a:t> : 12,29 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Performance</a:t>
            </a:r>
            <a:r>
              <a:rPr b="0" lang="fr-FR" sz="2200" spc="-1" strike="noStrike">
                <a:latin typeface="Arial"/>
              </a:rPr>
              <a:t> : 48km/h au maximum </a:t>
            </a:r>
            <a:endParaRPr b="0" lang="fr-FR" sz="2200" spc="-1" strike="noStrike">
              <a:latin typeface="Arial"/>
            </a:endParaRPr>
          </a:p>
        </p:txBody>
      </p:sp>
      <p:sp>
        <p:nvSpPr>
          <p:cNvPr id="83" name=""/>
          <p:cNvSpPr txBox="1"/>
          <p:nvPr/>
        </p:nvSpPr>
        <p:spPr>
          <a:xfrm>
            <a:off x="7920000" y="2160000"/>
            <a:ext cx="230400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2200" spc="-1" strike="noStrike">
                <a:latin typeface="Arial"/>
              </a:rPr>
              <a:t>1903</a:t>
            </a:r>
            <a:endParaRPr b="0" lang="fr-FR" sz="2200" spc="-1" strike="noStrike">
              <a:latin typeface="Arial"/>
            </a:endParaRPr>
          </a:p>
        </p:txBody>
      </p:sp>
      <p:pic>
        <p:nvPicPr>
          <p:cNvPr id="84" name="" descr=""/>
          <p:cNvPicPr/>
          <p:nvPr/>
        </p:nvPicPr>
        <p:blipFill>
          <a:blip r:embed="rId2"/>
          <a:stretch/>
        </p:blipFill>
        <p:spPr>
          <a:xfrm>
            <a:off x="7239600" y="720000"/>
            <a:ext cx="2336400" cy="1296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latin typeface="Gabriola"/>
              </a:rPr>
              <a:t>Blériot</a:t>
            </a:r>
            <a:r>
              <a:rPr b="1" lang="fr-FR" sz="4400" spc="-1" strike="noStrike">
                <a:latin typeface="Arial"/>
              </a:rPr>
              <a:t> </a:t>
            </a:r>
            <a:r>
              <a:rPr b="1" lang="fr-FR" sz="4400" spc="-1" strike="noStrike">
                <a:latin typeface="Ink Free"/>
              </a:rPr>
              <a:t>11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86" name=""/>
          <p:cNvSpPr txBox="1"/>
          <p:nvPr/>
        </p:nvSpPr>
        <p:spPr>
          <a:xfrm>
            <a:off x="360000" y="1656000"/>
            <a:ext cx="6552000" cy="2902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Constructeur </a:t>
            </a:r>
            <a:r>
              <a:rPr b="0" lang="fr-FR" sz="2200" spc="-1" strike="noStrike">
                <a:latin typeface="Arial"/>
              </a:rPr>
              <a:t>: Louis Blériot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Propulsion</a:t>
            </a:r>
            <a:r>
              <a:rPr b="0" lang="fr-FR" sz="2200" spc="-1" strike="noStrike">
                <a:latin typeface="Arial"/>
              </a:rPr>
              <a:t> : moteur de 80 cv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Matériaux </a:t>
            </a:r>
            <a:r>
              <a:rPr b="0" lang="fr-FR" sz="2200" spc="-1" strike="noStrike">
                <a:latin typeface="Arial"/>
              </a:rPr>
              <a:t>: bois,métal,toile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Poids</a:t>
            </a:r>
            <a:r>
              <a:rPr b="0" lang="fr-FR" sz="2200" spc="-1" strike="noStrike">
                <a:latin typeface="Arial"/>
              </a:rPr>
              <a:t> : 350kg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Envergure</a:t>
            </a:r>
            <a:r>
              <a:rPr b="0" lang="fr-FR" sz="2200" spc="-1" strike="noStrike">
                <a:latin typeface="Arial"/>
              </a:rPr>
              <a:t> : 10,35m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Longueur</a:t>
            </a:r>
            <a:r>
              <a:rPr b="0" lang="fr-FR" sz="2200" spc="-1" strike="noStrike">
                <a:latin typeface="Arial"/>
              </a:rPr>
              <a:t> : 8,40m à vide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Performance</a:t>
            </a:r>
            <a:r>
              <a:rPr b="0" lang="fr-FR" sz="2200" spc="-1" strike="noStrike">
                <a:latin typeface="Arial"/>
              </a:rPr>
              <a:t> : 120 km/h max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Evolution</a:t>
            </a:r>
            <a:r>
              <a:rPr b="0" lang="fr-FR" sz="2200" spc="-1" strike="noStrike">
                <a:latin typeface="Arial"/>
              </a:rPr>
              <a:t> : possède des roues facilitant le décollage</a:t>
            </a:r>
            <a:endParaRPr b="0" lang="fr-FR" sz="2200" spc="-1" strike="noStrike"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6984000" y="288000"/>
            <a:ext cx="2736000" cy="1800000"/>
          </a:xfrm>
          <a:prstGeom prst="rect">
            <a:avLst/>
          </a:prstGeom>
          <a:ln w="0">
            <a:noFill/>
          </a:ln>
        </p:spPr>
      </p:pic>
      <p:sp>
        <p:nvSpPr>
          <p:cNvPr id="88" name=""/>
          <p:cNvSpPr txBox="1"/>
          <p:nvPr/>
        </p:nvSpPr>
        <p:spPr>
          <a:xfrm>
            <a:off x="7920000" y="2261160"/>
            <a:ext cx="223200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2200" spc="-1" strike="noStrike">
                <a:latin typeface="Arial"/>
              </a:rPr>
              <a:t>1909</a:t>
            </a:r>
            <a:endParaRPr b="0" lang="fr-FR" sz="2200" spc="-1" strike="noStrike">
              <a:latin typeface="Arial"/>
            </a:endParaRPr>
          </a:p>
        </p:txBody>
      </p:sp>
      <p:pic>
        <p:nvPicPr>
          <p:cNvPr id="89" name="" descr=""/>
          <p:cNvPicPr/>
          <p:nvPr/>
        </p:nvPicPr>
        <p:blipFill>
          <a:blip r:embed="rId2"/>
          <a:stretch/>
        </p:blipFill>
        <p:spPr>
          <a:xfrm>
            <a:off x="7497720" y="6047640"/>
            <a:ext cx="2798280" cy="1833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latin typeface="Gabriola"/>
              </a:rPr>
              <a:t>Spirit of st Louis</a:t>
            </a:r>
            <a:endParaRPr b="0" lang="fr-FR" sz="4400" spc="-1" strike="noStrike"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6912000" y="216000"/>
            <a:ext cx="3024000" cy="1553040"/>
          </a:xfrm>
          <a:prstGeom prst="rect">
            <a:avLst/>
          </a:prstGeom>
          <a:ln w="0">
            <a:noFill/>
          </a:ln>
        </p:spPr>
      </p:pic>
      <p:sp>
        <p:nvSpPr>
          <p:cNvPr id="92" name=""/>
          <p:cNvSpPr txBox="1"/>
          <p:nvPr/>
        </p:nvSpPr>
        <p:spPr>
          <a:xfrm>
            <a:off x="8136000" y="1800000"/>
            <a:ext cx="237564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2200" spc="-1" strike="noStrike">
                <a:latin typeface="Arial"/>
              </a:rPr>
              <a:t>1927</a:t>
            </a:r>
            <a:endParaRPr b="0" lang="fr-FR" sz="2200" spc="-1" strike="noStrike">
              <a:latin typeface="Arial"/>
            </a:endParaRPr>
          </a:p>
        </p:txBody>
      </p:sp>
      <p:sp>
        <p:nvSpPr>
          <p:cNvPr id="93" name=""/>
          <p:cNvSpPr txBox="1"/>
          <p:nvPr/>
        </p:nvSpPr>
        <p:spPr>
          <a:xfrm>
            <a:off x="504000" y="1701720"/>
            <a:ext cx="9000000" cy="3840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Constructeur </a:t>
            </a:r>
            <a:r>
              <a:rPr b="0" lang="fr-FR" sz="2200" spc="-1" strike="noStrike">
                <a:latin typeface="Arial"/>
              </a:rPr>
              <a:t>: Ryan Airlines Company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Propulsion </a:t>
            </a:r>
            <a:r>
              <a:rPr b="0" lang="fr-FR" sz="2200" spc="-1" strike="noStrike">
                <a:latin typeface="Arial"/>
              </a:rPr>
              <a:t>: moteur à hélice 223 ch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Matériaux</a:t>
            </a:r>
            <a:r>
              <a:rPr b="0" lang="fr-FR" sz="2200" spc="-1" strike="noStrike">
                <a:latin typeface="Arial"/>
              </a:rPr>
              <a:t> : métal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Poids</a:t>
            </a:r>
            <a:r>
              <a:rPr b="0" lang="fr-FR" sz="2200" spc="-1" strike="noStrike">
                <a:latin typeface="Arial"/>
              </a:rPr>
              <a:t> : 975 kg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Envergure</a:t>
            </a:r>
            <a:r>
              <a:rPr b="0" lang="fr-FR" sz="2200" spc="-1" strike="noStrike">
                <a:latin typeface="Arial"/>
              </a:rPr>
              <a:t> : 14,02m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Longueur</a:t>
            </a:r>
            <a:r>
              <a:rPr b="0" lang="fr-FR" sz="2200" spc="-1" strike="noStrike">
                <a:latin typeface="Arial"/>
              </a:rPr>
              <a:t> : 8,41m 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Hauteur</a:t>
            </a:r>
            <a:r>
              <a:rPr b="0" lang="fr-FR" sz="2200" spc="-1" strike="noStrike">
                <a:latin typeface="Arial"/>
              </a:rPr>
              <a:t> : 2,99m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Performance</a:t>
            </a:r>
            <a:r>
              <a:rPr b="0" lang="fr-FR" sz="2200" spc="-1" strike="noStrike">
                <a:latin typeface="Arial"/>
              </a:rPr>
              <a:t> : 210 km/h max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Evolution </a:t>
            </a:r>
            <a:r>
              <a:rPr b="0" lang="fr-FR" sz="2200" spc="-1" strike="noStrike">
                <a:latin typeface="Arial"/>
              </a:rPr>
              <a:t>: dispose d'une fenêtre de chaque côté, permettant au pilote de voir sous lui en basculant légèrement l'appareil. </a:t>
            </a:r>
            <a:endParaRPr b="0" lang="fr-FR" sz="2200" spc="-1" strike="noStrike"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2"/>
          <a:stretch/>
        </p:blipFill>
        <p:spPr>
          <a:xfrm>
            <a:off x="7498080" y="6047640"/>
            <a:ext cx="2798280" cy="1833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latin typeface="Gabriola"/>
              </a:rPr>
              <a:t>Concorde</a:t>
            </a:r>
            <a:endParaRPr b="0" lang="fr-FR" sz="4400" spc="-1" strike="noStrike">
              <a:latin typeface="Arial"/>
            </a:endParaRPr>
          </a:p>
        </p:txBody>
      </p:sp>
      <p:pic>
        <p:nvPicPr>
          <p:cNvPr id="96" name="" descr=""/>
          <p:cNvPicPr/>
          <p:nvPr/>
        </p:nvPicPr>
        <p:blipFill>
          <a:blip r:embed="rId1"/>
          <a:stretch/>
        </p:blipFill>
        <p:spPr>
          <a:xfrm>
            <a:off x="7498440" y="6047640"/>
            <a:ext cx="2798280" cy="1833120"/>
          </a:xfrm>
          <a:prstGeom prst="rect">
            <a:avLst/>
          </a:prstGeom>
          <a:ln w="0">
            <a:noFill/>
          </a:ln>
        </p:spPr>
      </p:pic>
      <p:pic>
        <p:nvPicPr>
          <p:cNvPr id="97" name="" descr=""/>
          <p:cNvPicPr/>
          <p:nvPr/>
        </p:nvPicPr>
        <p:blipFill>
          <a:blip r:embed="rId2"/>
          <a:stretch/>
        </p:blipFill>
        <p:spPr>
          <a:xfrm>
            <a:off x="7200000" y="66960"/>
            <a:ext cx="2808000" cy="1805040"/>
          </a:xfrm>
          <a:prstGeom prst="rect">
            <a:avLst/>
          </a:prstGeom>
          <a:ln w="0">
            <a:noFill/>
          </a:ln>
        </p:spPr>
      </p:pic>
      <p:sp>
        <p:nvSpPr>
          <p:cNvPr id="98" name=""/>
          <p:cNvSpPr txBox="1"/>
          <p:nvPr/>
        </p:nvSpPr>
        <p:spPr>
          <a:xfrm>
            <a:off x="8136000" y="2117160"/>
            <a:ext cx="208800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2200" spc="-1" strike="noStrike">
                <a:latin typeface="Arial"/>
              </a:rPr>
              <a:t>1969</a:t>
            </a:r>
            <a:endParaRPr b="0" lang="fr-FR" sz="2200" spc="-1" strike="noStrike">
              <a:latin typeface="Arial"/>
            </a:endParaRPr>
          </a:p>
        </p:txBody>
      </p:sp>
      <p:sp>
        <p:nvSpPr>
          <p:cNvPr id="99" name=""/>
          <p:cNvSpPr txBox="1"/>
          <p:nvPr/>
        </p:nvSpPr>
        <p:spPr>
          <a:xfrm>
            <a:off x="72000" y="2808000"/>
            <a:ext cx="7992000" cy="3527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Constructeur </a:t>
            </a:r>
            <a:r>
              <a:rPr b="0" lang="fr-FR" sz="2200" spc="-1" strike="noStrike">
                <a:latin typeface="Arial"/>
              </a:rPr>
              <a:t>: Les compagnies Aérospatiale et la BAC  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Propulsion </a:t>
            </a:r>
            <a:r>
              <a:rPr b="0" lang="fr-FR" sz="2200" spc="-1" strike="noStrike">
                <a:latin typeface="Arial"/>
              </a:rPr>
              <a:t>: moteur au Kérosène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Matériaux</a:t>
            </a:r>
            <a:r>
              <a:rPr b="0" lang="fr-FR" sz="2200" spc="-1" strike="noStrike">
                <a:latin typeface="Arial"/>
              </a:rPr>
              <a:t> : métal,caoutchouc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Poids</a:t>
            </a:r>
            <a:r>
              <a:rPr b="0" lang="fr-FR" sz="2200" spc="-1" strike="noStrike">
                <a:latin typeface="Arial"/>
              </a:rPr>
              <a:t> : 78 700 kg 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Longueur </a:t>
            </a:r>
            <a:r>
              <a:rPr b="0" lang="fr-FR" sz="2200" spc="-1" strike="noStrike">
                <a:latin typeface="Arial"/>
              </a:rPr>
              <a:t>: 62,19m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Hauteur </a:t>
            </a:r>
            <a:r>
              <a:rPr b="0" lang="fr-FR" sz="2200" spc="-1" strike="noStrike">
                <a:latin typeface="Arial"/>
              </a:rPr>
              <a:t>: 12,19m 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Envergure</a:t>
            </a:r>
            <a:r>
              <a:rPr b="0" lang="fr-FR" sz="2200" spc="-1" strike="noStrike">
                <a:latin typeface="Arial"/>
              </a:rPr>
              <a:t> : 25,60m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Performance</a:t>
            </a:r>
            <a:r>
              <a:rPr b="0" lang="fr-FR" sz="2200" spc="-1" strike="noStrike">
                <a:latin typeface="Arial"/>
              </a:rPr>
              <a:t> : 2405 km/h au maximum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Evolution</a:t>
            </a:r>
            <a:r>
              <a:rPr b="0" lang="fr-FR" sz="2200" spc="-1" strike="noStrike">
                <a:latin typeface="Arial"/>
              </a:rPr>
              <a:t> : équipé d'un système SPAD (acronyme de « Système Perfectionné Anti-Dérapant ») pour le décollage et l’aterrissage. </a:t>
            </a:r>
            <a:endParaRPr b="0" lang="fr-FR" sz="2200" spc="-1" strike="noStrike">
              <a:latin typeface="Arial"/>
            </a:endParaRPr>
          </a:p>
        </p:txBody>
      </p:sp>
      <p:sp>
        <p:nvSpPr>
          <p:cNvPr id="100" name=""/>
          <p:cNvSpPr txBox="1"/>
          <p:nvPr/>
        </p:nvSpPr>
        <p:spPr>
          <a:xfrm>
            <a:off x="648000" y="6984000"/>
            <a:ext cx="6408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solidFill>
                  <a:srgbClr val="ce181e"/>
                </a:solidFill>
                <a:latin typeface="Arial"/>
              </a:rPr>
              <a:t>Arrêt de production à cause d’un terrible accident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648000" y="6912000"/>
            <a:ext cx="144000" cy="576000"/>
          </a:xfrm>
          <a:custGeom>
            <a:avLst/>
            <a:gdLst/>
            <a:ahLst/>
            <a:rect l="0" t="0" r="r" b="b"/>
            <a:pathLst>
              <a:path w="402" h="1601">
                <a:moveTo>
                  <a:pt x="401" y="0"/>
                </a:moveTo>
                <a:cubicBezTo>
                  <a:pt x="200" y="0"/>
                  <a:pt x="0" y="66"/>
                  <a:pt x="0" y="133"/>
                </a:cubicBezTo>
                <a:lnTo>
                  <a:pt x="0" y="1467"/>
                </a:lnTo>
                <a:cubicBezTo>
                  <a:pt x="0" y="1534"/>
                  <a:pt x="200" y="1600"/>
                  <a:pt x="401" y="1600"/>
                </a:cubicBezTo>
              </a:path>
            </a:pathLst>
          </a:custGeom>
          <a:noFill/>
          <a:ln w="29160">
            <a:solidFill>
              <a:srgbClr val="ba131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"/>
          <p:cNvSpPr/>
          <p:nvPr/>
        </p:nvSpPr>
        <p:spPr>
          <a:xfrm>
            <a:off x="6048000" y="6912000"/>
            <a:ext cx="216000" cy="576000"/>
          </a:xfrm>
          <a:custGeom>
            <a:avLst/>
            <a:gdLst/>
            <a:ahLst/>
            <a:rect l="0" t="0" r="r" b="b"/>
            <a:pathLst>
              <a:path w="602" h="1601">
                <a:moveTo>
                  <a:pt x="0" y="0"/>
                </a:moveTo>
                <a:cubicBezTo>
                  <a:pt x="300" y="0"/>
                  <a:pt x="601" y="66"/>
                  <a:pt x="601" y="133"/>
                </a:cubicBezTo>
                <a:lnTo>
                  <a:pt x="601" y="1467"/>
                </a:lnTo>
                <a:cubicBezTo>
                  <a:pt x="601" y="1534"/>
                  <a:pt x="300" y="1600"/>
                  <a:pt x="0" y="1600"/>
                </a:cubicBezTo>
              </a:path>
            </a:pathLst>
          </a:custGeom>
          <a:noFill/>
          <a:ln w="29160">
            <a:solidFill>
              <a:srgbClr val="ba131a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03" name="" descr=""/>
          <p:cNvPicPr/>
          <p:nvPr/>
        </p:nvPicPr>
        <p:blipFill>
          <a:blip r:embed="rId3"/>
          <a:stretch/>
        </p:blipFill>
        <p:spPr>
          <a:xfrm>
            <a:off x="432000" y="1368000"/>
            <a:ext cx="1080000" cy="1080000"/>
          </a:xfrm>
          <a:prstGeom prst="rect">
            <a:avLst/>
          </a:prstGeom>
          <a:ln w="0">
            <a:noFill/>
          </a:ln>
        </p:spPr>
      </p:pic>
      <p:sp>
        <p:nvSpPr>
          <p:cNvPr id="104" name=""/>
          <p:cNvSpPr txBox="1"/>
          <p:nvPr/>
        </p:nvSpPr>
        <p:spPr>
          <a:xfrm>
            <a:off x="1512000" y="1872000"/>
            <a:ext cx="4248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i="1" lang="fr-FR" sz="1800" spc="-1" strike="noStrike" u="dottedHeavy">
                <a:uFillTx/>
                <a:latin typeface="Arial"/>
              </a:rPr>
              <a:t>Premier à avoir franchi le mur du son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latin typeface="Gabriola"/>
              </a:rPr>
              <a:t>Airbus A380</a:t>
            </a:r>
            <a:endParaRPr b="0" lang="fr-FR" sz="4400" spc="-1" strike="noStrike"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7272000" y="360000"/>
            <a:ext cx="2520000" cy="1440360"/>
          </a:xfrm>
          <a:prstGeom prst="rect">
            <a:avLst/>
          </a:prstGeom>
          <a:ln w="0">
            <a:noFill/>
          </a:ln>
        </p:spPr>
      </p:pic>
      <p:sp>
        <p:nvSpPr>
          <p:cNvPr id="107" name=""/>
          <p:cNvSpPr txBox="1"/>
          <p:nvPr/>
        </p:nvSpPr>
        <p:spPr>
          <a:xfrm>
            <a:off x="8208000" y="1872000"/>
            <a:ext cx="201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2005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2"/>
          <a:stretch/>
        </p:blipFill>
        <p:spPr>
          <a:xfrm>
            <a:off x="7498440" y="6047280"/>
            <a:ext cx="2798280" cy="1833120"/>
          </a:xfrm>
          <a:prstGeom prst="rect">
            <a:avLst/>
          </a:prstGeom>
          <a:ln w="0">
            <a:noFill/>
          </a:ln>
        </p:spPr>
      </p:pic>
      <p:sp>
        <p:nvSpPr>
          <p:cNvPr id="109" name=""/>
          <p:cNvSpPr txBox="1"/>
          <p:nvPr/>
        </p:nvSpPr>
        <p:spPr>
          <a:xfrm>
            <a:off x="432000" y="1872000"/>
            <a:ext cx="7560000" cy="3527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Constructeur </a:t>
            </a:r>
            <a:r>
              <a:rPr b="0" lang="fr-FR" sz="2200" spc="-1" strike="noStrike">
                <a:latin typeface="Arial"/>
              </a:rPr>
              <a:t>: Airbus Commercial Aircraft 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Propulsion</a:t>
            </a:r>
            <a:r>
              <a:rPr b="0" lang="fr-FR" sz="2200" spc="-1" strike="noStrike">
                <a:latin typeface="Arial"/>
              </a:rPr>
              <a:t> : 4 turboréacteurs et moteur au Kérosène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Matériaux</a:t>
            </a:r>
            <a:r>
              <a:rPr b="0" lang="fr-FR" sz="2200" spc="-1" strike="noStrike">
                <a:latin typeface="Arial"/>
              </a:rPr>
              <a:t> : métal, caoutchouc, carbone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Envergure</a:t>
            </a:r>
            <a:r>
              <a:rPr b="0" lang="fr-FR" sz="2200" spc="-1" strike="noStrike">
                <a:latin typeface="Arial"/>
              </a:rPr>
              <a:t> : 80m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Longueur</a:t>
            </a:r>
            <a:r>
              <a:rPr b="0" lang="fr-FR" sz="2200" spc="-1" strike="noStrike">
                <a:latin typeface="Arial"/>
              </a:rPr>
              <a:t> : 73m 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Poids</a:t>
            </a:r>
            <a:r>
              <a:rPr b="0" lang="fr-FR" sz="2200" spc="-1" strike="noStrike">
                <a:latin typeface="Arial"/>
              </a:rPr>
              <a:t> : 276,8 T 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Hauteur</a:t>
            </a:r>
            <a:r>
              <a:rPr b="0" lang="fr-FR" sz="2200" spc="-1" strike="noStrike">
                <a:latin typeface="Arial"/>
              </a:rPr>
              <a:t> : 24,10m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Performance</a:t>
            </a:r>
            <a:r>
              <a:rPr b="0" lang="fr-FR" sz="2200" spc="-1" strike="noStrike">
                <a:latin typeface="Arial"/>
              </a:rPr>
              <a:t> : 953 km/h max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Evolution</a:t>
            </a:r>
            <a:r>
              <a:rPr b="0" lang="fr-FR" sz="2200" spc="-1" strike="noStrike">
                <a:latin typeface="Arial"/>
              </a:rPr>
              <a:t> : Transporte plus de passagers = plus grand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"/>
          <p:cNvSpPr txBox="1"/>
          <p:nvPr/>
        </p:nvSpPr>
        <p:spPr>
          <a:xfrm>
            <a:off x="-1655640" y="32184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latin typeface="Gabriola"/>
              </a:rPr>
              <a:t>Bonus : Solar Impulse</a:t>
            </a:r>
            <a:endParaRPr b="0" lang="fr-FR" sz="4400" spc="-1" strike="noStrike">
              <a:latin typeface="Arial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5472000" y="280440"/>
            <a:ext cx="4176000" cy="1591560"/>
          </a:xfrm>
          <a:prstGeom prst="rect">
            <a:avLst/>
          </a:prstGeom>
          <a:ln w="0">
            <a:noFill/>
          </a:ln>
        </p:spPr>
      </p:pic>
      <p:sp>
        <p:nvSpPr>
          <p:cNvPr id="112" name=""/>
          <p:cNvSpPr txBox="1"/>
          <p:nvPr/>
        </p:nvSpPr>
        <p:spPr>
          <a:xfrm>
            <a:off x="72000" y="2880000"/>
            <a:ext cx="9720000" cy="239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Fondateurs </a:t>
            </a:r>
            <a:r>
              <a:rPr b="0" lang="fr-FR" sz="2200" spc="-1" strike="noStrike">
                <a:latin typeface="Arial"/>
              </a:rPr>
              <a:t>: </a:t>
            </a:r>
            <a:r>
              <a:rPr b="0" lang="fr-FR" sz="2200" spc="-1" strike="noStrike">
                <a:latin typeface="Arial"/>
              </a:rPr>
              <a:t>	</a:t>
            </a:r>
            <a:r>
              <a:rPr b="0" lang="fr-FR" sz="2200" spc="-1" strike="noStrike">
                <a:latin typeface="Arial"/>
              </a:rPr>
              <a:t>Bertrand Piccard, André Borschberg,Luiggino Torrigiani et Brian Jones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fr-FR" sz="2200" spc="-1" strike="noStrike" u="sng">
                <a:uFillTx/>
                <a:latin typeface="Arial"/>
              </a:rPr>
              <a:t>+ Ecologique</a:t>
            </a:r>
            <a:r>
              <a:rPr b="0" lang="fr-FR" sz="2200" spc="-1" strike="noStrike">
                <a:latin typeface="Arial"/>
              </a:rPr>
              <a:t> : énergie solaire ( cellules photovoltaïques )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200" spc="-1" strike="noStrike">
                <a:latin typeface="Arial"/>
              </a:rPr>
              <a:t>Utilise des technologie propres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200" spc="-1" strike="noStrike">
                <a:latin typeface="Arial"/>
              </a:rPr>
              <a:t>N'utilise pas de carburant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200" spc="-1" strike="noStrike">
                <a:latin typeface="Arial"/>
              </a:rPr>
              <a:t>Possède un système de stockage pour voler la nuit</a:t>
            </a:r>
            <a:endParaRPr b="0" lang="fr-FR" sz="22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200" spc="-1" strike="noStrike">
                <a:latin typeface="Arial"/>
              </a:rPr>
              <a:t>Beaucoup plus léger</a:t>
            </a:r>
            <a:endParaRPr b="0" lang="fr-FR" sz="2200" spc="-1" strike="noStrike">
              <a:latin typeface="Arial"/>
            </a:endParaRPr>
          </a:p>
        </p:txBody>
      </p:sp>
      <p:sp>
        <p:nvSpPr>
          <p:cNvPr id="113" name=""/>
          <p:cNvSpPr txBox="1"/>
          <p:nvPr/>
        </p:nvSpPr>
        <p:spPr>
          <a:xfrm>
            <a:off x="7272000" y="1885680"/>
            <a:ext cx="1512000" cy="418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800" spc="-1" strike="noStrike">
                <a:latin typeface="Arial"/>
              </a:rPr>
              <a:t>2009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14" name=""/>
          <p:cNvSpPr txBox="1"/>
          <p:nvPr/>
        </p:nvSpPr>
        <p:spPr>
          <a:xfrm>
            <a:off x="6912000" y="2160000"/>
            <a:ext cx="2304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lang="fr-FR" sz="1400" spc="-1" strike="noStrike">
                <a:latin typeface="Arial"/>
              </a:rPr>
              <a:t>( premier vol)</a:t>
            </a:r>
            <a:endParaRPr b="0" lang="fr-FR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1" lang="fr-FR" sz="4400" spc="-1" strike="noStrike">
                <a:latin typeface="Gabriola"/>
              </a:rPr>
              <a:t>Conclusion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16" name=""/>
          <p:cNvSpPr txBox="1"/>
          <p:nvPr/>
        </p:nvSpPr>
        <p:spPr>
          <a:xfrm>
            <a:off x="648000" y="1800000"/>
            <a:ext cx="8784000" cy="3206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2000" spc="-1" strike="noStrike">
                <a:latin typeface="Arial"/>
              </a:rPr>
              <a:t>L'avion nous a permis de :</a:t>
            </a:r>
            <a:endParaRPr b="0" lang="fr-FR" sz="2000" spc="-1" strike="noStrike">
              <a:latin typeface="Arial"/>
            </a:endParaRPr>
          </a:p>
          <a:p>
            <a:endParaRPr b="0" lang="fr-FR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 </a:t>
            </a:r>
            <a:r>
              <a:rPr b="0" lang="fr-FR" sz="2000" spc="-1" strike="noStrike">
                <a:latin typeface="Arial"/>
              </a:rPr>
              <a:t>Traverser tout le globe terrestre pour voyager et de traverser les plus grands océans en quelques heures.</a:t>
            </a:r>
            <a:endParaRPr b="0" lang="fr-FR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Transporter des marchandises. ( sert à l’économie )</a:t>
            </a:r>
            <a:endParaRPr b="0" lang="fr-FR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Néanmoins, il pollue énormément et des nouveaux chercheurs travaillent sur la production d'avions moins polluants.</a:t>
            </a:r>
            <a:endParaRPr b="0" lang="fr-FR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0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000" spc="-1" strike="noStrike">
              <a:latin typeface="Arial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4935600" y="5042880"/>
            <a:ext cx="2840400" cy="1653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19" name="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graphicFrame>
        <p:nvGraphicFramePr>
          <p:cNvPr id="120" name=""/>
          <p:cNvGraphicFramePr/>
          <p:nvPr/>
        </p:nvGraphicFramePr>
        <p:xfrm>
          <a:off x="505440" y="53280"/>
          <a:ext cx="8137800" cy="6615000"/>
        </p:xfrm>
        <a:graphic>
          <a:graphicData uri="http://schemas.openxmlformats.org/drawingml/2006/table">
            <a:tbl>
              <a:tblPr/>
              <a:tblGrid>
                <a:gridCol w="3226680"/>
                <a:gridCol w="2782800"/>
                <a:gridCol w="1045800"/>
                <a:gridCol w="1082880"/>
              </a:tblGrid>
              <a:tr h="350280">
                <a:tc>
                  <a:txBody>
                    <a:bodyPr lIns="90000" rIns="90000" tIns="46800" bIns="46800">
                      <a:noAutofit/>
                    </a:bodyPr>
                    <a:p>
                      <a:pPr algn="ctr"/>
                      <a:r>
                        <a:rPr b="0" lang="fr-FR" sz="1800" spc="-1" strike="noStrike">
                          <a:latin typeface="Arial"/>
                        </a:rPr>
                        <a:t>Note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/>
                      <a:r>
                        <a:rPr b="0" lang="fr-FR" sz="1800" spc="-1" strike="noStrike">
                          <a:latin typeface="Arial"/>
                        </a:rPr>
                        <a:t>18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/>
                      <a:r>
                        <a:rPr b="0" lang="fr-FR" sz="1800" spc="-1" strike="noStrike">
                          <a:latin typeface="Arial"/>
                        </a:rPr>
                        <a:t>/20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34992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4992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4992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Frise chronologique :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6 objets min.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58644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Repères chronologiques.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0968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Liens hypertexte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1,5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/1,5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6000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176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Description des objets :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Description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6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/6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0804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Caractéristiques techniques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9708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Liens de retour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1,5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/1,5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7800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0588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Explication d'une caractéristique technique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0</a:t>
                      </a:r>
                      <a:endParaRPr b="0" lang="fr-FR" sz="1800" spc="-1" strike="noStrike">
                        <a:latin typeface="Arial"/>
                      </a:endParaRPr>
                    </a:p>
                    <a:p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684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Impact sur la société et/ou l'environement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  <a:p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4992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46584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Présentation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1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/1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LibreOffice/7.1.1.2$Windows_X86_64 LibreOffice_project/fe0b08f4af1bacafe4c7ecc87ce55bb426164676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2019-03-06T14:09:38Z</dcterms:created>
  <dc:creator/>
  <dc:description/>
  <dc:language>fr-FR</dc:language>
  <cp:lastModifiedBy/>
  <dcterms:modified xsi:type="dcterms:W3CDTF">2019-03-06T14:10:28Z</dcterms:modified>
  <cp:revision>2</cp:revision>
  <dc:subject/>
  <dc:title/>
</cp:coreProperties>
</file>