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21.gif" ContentType="image/gif"/>
  <Override PartName="/ppt/media/image1.png" ContentType="image/png"/>
  <Override PartName="/ppt/media/image2.jpeg" ContentType="image/jpeg"/>
  <Override PartName="/ppt/media/image8.png" ContentType="image/png"/>
  <Override PartName="/ppt/media/image12.gif" ContentType="image/gif"/>
  <Override PartName="/ppt/media/image3.jpeg" ContentType="image/jpeg"/>
  <Override PartName="/ppt/media/image25.gif" ContentType="image/gif"/>
  <Override PartName="/ppt/media/image5.png" ContentType="image/png"/>
  <Override PartName="/ppt/media/image4.jpeg" ContentType="image/jpeg"/>
  <Override PartName="/ppt/media/image6.png" ContentType="image/png"/>
  <Override PartName="/ppt/media/image7.png" ContentType="image/png"/>
  <Override PartName="/ppt/media/image27.gif" ContentType="image/gif"/>
  <Override PartName="/ppt/media/image9.png" ContentType="image/png"/>
  <Override PartName="/ppt/media/image10.png" ContentType="image/png"/>
  <Override PartName="/ppt/media/image31.gif" ContentType="image/gif"/>
  <Override PartName="/ppt/media/image11.gif" ContentType="image/gif"/>
  <Override PartName="/ppt/media/image13.jpeg" ContentType="image/jpeg"/>
  <Override PartName="/ppt/media/image19.png" ContentType="image/png"/>
  <Override PartName="/ppt/media/image14.gif" ContentType="image/gif"/>
  <Override PartName="/ppt/media/image15.jpeg" ContentType="image/jpeg"/>
  <Override PartName="/ppt/media/image16.gif" ContentType="image/gif"/>
  <Override PartName="/ppt/media/image17.png" ContentType="image/png"/>
  <Override PartName="/ppt/media/image18.gif" ContentType="image/gif"/>
  <Override PartName="/ppt/media/image20.jpeg" ContentType="image/jpeg"/>
  <Override PartName="/ppt/media/image22.png" ContentType="image/png"/>
  <Override PartName="/ppt/media/image23.gif" ContentType="image/gif"/>
  <Override PartName="/ppt/media/image24.png" ContentType="image/png"/>
  <Override PartName="/ppt/media/image26.png" ContentType="image/png"/>
  <Override PartName="/ppt/media/image28.png" ContentType="image/png"/>
  <Override PartName="/ppt/media/image29.png" ContentType="image/png"/>
  <Override PartName="/ppt/media/image30.gif" ContentType="image/gif"/>
  <Override PartName="/ppt/media/image32.gif" ContentType="image/gi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0B222B06-0D6D-4600-84A4-C824ACAF6A8D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gif"/><Relationship Id="rId1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gif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gif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gif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gif"/><Relationship Id="rId2" Type="http://schemas.openxmlformats.org/officeDocument/2006/relationships/image" Target="../media/image19.pn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gif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3.gif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gif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7.gif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0.gif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1.gif"/><Relationship Id="rId2" Type="http://schemas.openxmlformats.org/officeDocument/2006/relationships/image" Target="../media/image32.gif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 u="sng">
                <a:solidFill>
                  <a:srgbClr val="0d1f63"/>
                </a:solidFill>
                <a:uFillTx/>
                <a:latin typeface="Century Gothic"/>
              </a:rPr>
              <a:t>L’histoire du bateau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3024000" y="2080440"/>
            <a:ext cx="4252680" cy="3823560"/>
          </a:xfrm>
          <a:prstGeom prst="rect">
            <a:avLst/>
          </a:prstGeom>
          <a:ln w="0">
            <a:noFill/>
          </a:ln>
        </p:spPr>
      </p:pic>
      <p:sp>
        <p:nvSpPr>
          <p:cNvPr id="44" name=""/>
          <p:cNvSpPr txBox="1"/>
          <p:nvPr/>
        </p:nvSpPr>
        <p:spPr>
          <a:xfrm>
            <a:off x="432000" y="6192000"/>
            <a:ext cx="6192000" cy="1882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Source :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claude46.pagesperso-orange.fr/techno/cours/6/tpevol/indexbateaux.htm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wikipédia.org</a:t>
            </a:r>
            <a:endParaRPr b="0" lang="fr-FR" sz="1800" spc="-1" strike="noStrike">
              <a:latin typeface="Arial"/>
            </a:endParaRPr>
          </a:p>
          <a:p>
            <a:r>
              <a:rPr b="0" lang="fr-FR" sz="1800" spc="-1" strike="noStrike">
                <a:latin typeface="Arial"/>
              </a:rPr>
              <a:t>vikidia.org </a:t>
            </a:r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  <a:p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 txBox="1"/>
          <p:nvPr/>
        </p:nvSpPr>
        <p:spPr>
          <a:xfrm>
            <a:off x="504000" y="144000"/>
            <a:ext cx="9071640" cy="10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La frise chronologique</a:t>
            </a:r>
            <a:r>
              <a:rPr b="0" lang="fr-FR" sz="4400" spc="-1" strike="noStrike">
                <a:latin typeface="Arial"/>
              </a:rPr>
              <a:t> 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144000" y="3024000"/>
            <a:ext cx="9720000" cy="1224000"/>
          </a:xfrm>
          <a:custGeom>
            <a:avLst/>
            <a:gdLst/>
            <a:ahLst/>
            <a:rect l="0" t="0" r="r" b="b"/>
            <a:pathLst>
              <a:path w="27002" h="3402">
                <a:moveTo>
                  <a:pt x="0" y="850"/>
                </a:moveTo>
                <a:lnTo>
                  <a:pt x="20250" y="850"/>
                </a:lnTo>
                <a:lnTo>
                  <a:pt x="20250" y="0"/>
                </a:lnTo>
                <a:lnTo>
                  <a:pt x="27001" y="1700"/>
                </a:lnTo>
                <a:lnTo>
                  <a:pt x="20250" y="3401"/>
                </a:lnTo>
                <a:lnTo>
                  <a:pt x="20250" y="2550"/>
                </a:lnTo>
                <a:lnTo>
                  <a:pt x="0" y="2550"/>
                </a:lnTo>
                <a:lnTo>
                  <a:pt x="0" y="850"/>
                </a:lnTo>
              </a:path>
            </a:pathLst>
          </a:custGeom>
          <a:blipFill rotWithShape="0">
            <a:blip r:embed="rId1"/>
            <a:tile/>
          </a:blipFill>
          <a:ln w="19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"/>
          <p:cNvSpPr/>
          <p:nvPr/>
        </p:nvSpPr>
        <p:spPr>
          <a:xfrm>
            <a:off x="288000" y="3960000"/>
            <a:ext cx="0" cy="1224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"/>
          <p:cNvSpPr txBox="1"/>
          <p:nvPr/>
        </p:nvSpPr>
        <p:spPr>
          <a:xfrm>
            <a:off x="264600" y="3903480"/>
            <a:ext cx="1296000" cy="344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400" spc="-1" strike="noStrike">
                <a:latin typeface="Arial"/>
              </a:rPr>
              <a:t>Préhistoire</a:t>
            </a:r>
            <a:endParaRPr b="0" lang="fr-FR" sz="1400" spc="-1" strike="noStrike"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0" y="5256000"/>
            <a:ext cx="1368000" cy="1368000"/>
          </a:xfrm>
          <a:prstGeom prst="rect">
            <a:avLst/>
          </a:prstGeom>
          <a:ln w="0">
            <a:noFill/>
          </a:ln>
        </p:spPr>
      </p:pic>
      <p:sp>
        <p:nvSpPr>
          <p:cNvPr id="50" name=""/>
          <p:cNvSpPr/>
          <p:nvPr/>
        </p:nvSpPr>
        <p:spPr>
          <a:xfrm flipV="1">
            <a:off x="1728000" y="2376000"/>
            <a:ext cx="0" cy="1008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51" name="" descr=""/>
          <p:cNvPicPr/>
          <p:nvPr/>
        </p:nvPicPr>
        <p:blipFill>
          <a:blip r:embed="rId3"/>
          <a:stretch/>
        </p:blipFill>
        <p:spPr>
          <a:xfrm>
            <a:off x="1152000" y="1152000"/>
            <a:ext cx="1224000" cy="115200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4"/>
          <a:stretch/>
        </p:blipFill>
        <p:spPr>
          <a:xfrm>
            <a:off x="1745280" y="4769280"/>
            <a:ext cx="1566720" cy="1566720"/>
          </a:xfrm>
          <a:prstGeom prst="rect">
            <a:avLst/>
          </a:prstGeom>
          <a:ln w="0">
            <a:noFill/>
          </a:ln>
        </p:spPr>
      </p:pic>
      <p:sp>
        <p:nvSpPr>
          <p:cNvPr id="53" name=""/>
          <p:cNvSpPr txBox="1"/>
          <p:nvPr/>
        </p:nvSpPr>
        <p:spPr>
          <a:xfrm>
            <a:off x="627840" y="2983320"/>
            <a:ext cx="124416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6</a:t>
            </a:r>
            <a:r>
              <a:rPr b="0" lang="fr-FR" sz="1800" spc="-1" strike="noStrike" baseline="33000">
                <a:latin typeface="Arial"/>
              </a:rPr>
              <a:t>ème </a:t>
            </a:r>
            <a:r>
              <a:rPr b="0" lang="fr-FR" sz="1400" spc="-1" strike="noStrike">
                <a:latin typeface="Arial"/>
              </a:rPr>
              <a:t>av.-JC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2592000" y="3960000"/>
            <a:ext cx="0" cy="1080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"/>
          <p:cNvSpPr txBox="1"/>
          <p:nvPr/>
        </p:nvSpPr>
        <p:spPr>
          <a:xfrm>
            <a:off x="2592000" y="3901680"/>
            <a:ext cx="144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15</a:t>
            </a:r>
            <a:r>
              <a:rPr b="0" lang="fr-FR" sz="1800" spc="-1" strike="noStrike" baseline="33000">
                <a:latin typeface="Arial"/>
              </a:rPr>
              <a:t>ème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 flipV="1">
            <a:off x="3888000" y="2304000"/>
            <a:ext cx="0" cy="1008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57" name="" descr=""/>
          <p:cNvPicPr/>
          <p:nvPr/>
        </p:nvPicPr>
        <p:blipFill>
          <a:blip r:embed="rId5"/>
          <a:stretch/>
        </p:blipFill>
        <p:spPr>
          <a:xfrm>
            <a:off x="3096000" y="1077840"/>
            <a:ext cx="1512000" cy="1082160"/>
          </a:xfrm>
          <a:prstGeom prst="rect">
            <a:avLst/>
          </a:prstGeom>
          <a:ln w="0">
            <a:noFill/>
          </a:ln>
        </p:spPr>
      </p:pic>
      <p:sp>
        <p:nvSpPr>
          <p:cNvPr id="58" name=""/>
          <p:cNvSpPr txBox="1"/>
          <p:nvPr/>
        </p:nvSpPr>
        <p:spPr>
          <a:xfrm>
            <a:off x="2592000" y="3024000"/>
            <a:ext cx="129600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16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4248000" y="3960000"/>
            <a:ext cx="0" cy="1080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60" name="" descr=""/>
          <p:cNvPicPr/>
          <p:nvPr/>
        </p:nvPicPr>
        <p:blipFill>
          <a:blip r:embed="rId6"/>
          <a:stretch/>
        </p:blipFill>
        <p:spPr>
          <a:xfrm>
            <a:off x="3633840" y="5112000"/>
            <a:ext cx="1406160" cy="1217520"/>
          </a:xfrm>
          <a:prstGeom prst="rect">
            <a:avLst/>
          </a:prstGeom>
          <a:ln w="0">
            <a:noFill/>
          </a:ln>
        </p:spPr>
      </p:pic>
      <p:sp>
        <p:nvSpPr>
          <p:cNvPr id="61" name=""/>
          <p:cNvSpPr txBox="1"/>
          <p:nvPr/>
        </p:nvSpPr>
        <p:spPr>
          <a:xfrm>
            <a:off x="4176000" y="3919320"/>
            <a:ext cx="131976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17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 flipV="1">
            <a:off x="5400000" y="2232000"/>
            <a:ext cx="0" cy="1080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63" name="" descr=""/>
          <p:cNvPicPr/>
          <p:nvPr/>
        </p:nvPicPr>
        <p:blipFill>
          <a:blip r:embed="rId7"/>
          <a:stretch/>
        </p:blipFill>
        <p:spPr>
          <a:xfrm>
            <a:off x="4734360" y="1224000"/>
            <a:ext cx="1673640" cy="936000"/>
          </a:xfrm>
          <a:prstGeom prst="rect">
            <a:avLst/>
          </a:prstGeom>
          <a:ln w="0">
            <a:noFill/>
          </a:ln>
        </p:spPr>
      </p:pic>
      <p:sp>
        <p:nvSpPr>
          <p:cNvPr id="64" name=""/>
          <p:cNvSpPr txBox="1"/>
          <p:nvPr/>
        </p:nvSpPr>
        <p:spPr>
          <a:xfrm>
            <a:off x="4176000" y="3024000"/>
            <a:ext cx="129600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19</a:t>
            </a:r>
            <a:r>
              <a:rPr b="0" lang="fr-FR" sz="1800" spc="-1" strike="noStrike" baseline="33000">
                <a:latin typeface="Arial"/>
              </a:rPr>
              <a:t>ème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6192000" y="3960000"/>
            <a:ext cx="0" cy="1080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66" name="" descr=""/>
          <p:cNvPicPr/>
          <p:nvPr/>
        </p:nvPicPr>
        <p:blipFill>
          <a:blip r:embed="rId8"/>
          <a:stretch/>
        </p:blipFill>
        <p:spPr>
          <a:xfrm>
            <a:off x="5184000" y="5112000"/>
            <a:ext cx="2100960" cy="1069200"/>
          </a:xfrm>
          <a:prstGeom prst="rect">
            <a:avLst/>
          </a:prstGeom>
          <a:ln w="0">
            <a:noFill/>
          </a:ln>
        </p:spPr>
      </p:pic>
      <p:sp>
        <p:nvSpPr>
          <p:cNvPr id="67" name=""/>
          <p:cNvSpPr txBox="1"/>
          <p:nvPr/>
        </p:nvSpPr>
        <p:spPr>
          <a:xfrm>
            <a:off x="6152040" y="3920040"/>
            <a:ext cx="144000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20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 flipV="1">
            <a:off x="7200000" y="2232000"/>
            <a:ext cx="0" cy="1080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"/>
          <p:cNvSpPr txBox="1"/>
          <p:nvPr/>
        </p:nvSpPr>
        <p:spPr>
          <a:xfrm>
            <a:off x="5976000" y="3024000"/>
            <a:ext cx="1440000" cy="54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21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</a:t>
            </a:r>
            <a:r>
              <a:rPr b="0" lang="fr-FR" sz="1400" spc="-1" strike="noStrike">
                <a:latin typeface="Arial"/>
              </a:rPr>
              <a:t>ap.-JC</a:t>
            </a:r>
            <a:endParaRPr b="0" lang="fr-FR" sz="1400" spc="-1" strike="noStrike"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9"/>
          <a:stretch/>
        </p:blipFill>
        <p:spPr>
          <a:xfrm>
            <a:off x="6624000" y="1008000"/>
            <a:ext cx="1656000" cy="1181520"/>
          </a:xfrm>
          <a:prstGeom prst="rect">
            <a:avLst/>
          </a:prstGeom>
          <a:ln w="0">
            <a:noFill/>
          </a:ln>
        </p:spPr>
      </p:pic>
      <p:sp>
        <p:nvSpPr>
          <p:cNvPr id="71" name=""/>
          <p:cNvSpPr txBox="1"/>
          <p:nvPr/>
        </p:nvSpPr>
        <p:spPr>
          <a:xfrm>
            <a:off x="5544000" y="6696000"/>
            <a:ext cx="3888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 u="sng">
                <a:solidFill>
                  <a:srgbClr val="66cc00"/>
                </a:solidFill>
                <a:uFillTx/>
                <a:latin typeface="Arial"/>
              </a:rPr>
              <a:t>Impact sur l’environnement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0"/>
          <a:stretch/>
        </p:blipFill>
        <p:spPr>
          <a:xfrm>
            <a:off x="8496000" y="5688000"/>
            <a:ext cx="1451160" cy="155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8794440" y="649368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74" name=""/>
          <p:cNvSpPr txBox="1"/>
          <p:nvPr/>
        </p:nvSpPr>
        <p:spPr>
          <a:xfrm>
            <a:off x="144000" y="216000"/>
            <a:ext cx="5256000" cy="579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La pirogue :</a:t>
            </a:r>
            <a:endParaRPr b="0" lang="fr-FR" sz="4400" spc="-1" strike="noStrike">
              <a:latin typeface="Arial"/>
            </a:endParaRPr>
          </a:p>
          <a:p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Préhistoire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Hommes préhistoriques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Fait d'un tronc d'arbre : tilleul ou chêne 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Pointe aux extrémités pour plus de vitesse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Trouvée en Europe et utilisée encore aujourd'hui dans certains pays ( notamment en Afrique )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solidFill>
                  <a:srgbClr val="000000"/>
                </a:solidFill>
                <a:latin typeface="Century Gothic"/>
              </a:rPr>
              <a:t>Propulseur : perche en bois</a:t>
            </a:r>
            <a:endParaRPr b="0" lang="fr-FR" sz="2600" spc="-1" strike="noStrike">
              <a:latin typeface="Arial"/>
            </a:endParaRPr>
          </a:p>
        </p:txBody>
      </p:sp>
      <p:pic>
        <p:nvPicPr>
          <p:cNvPr id="75" name="" descr=""/>
          <p:cNvPicPr/>
          <p:nvPr/>
        </p:nvPicPr>
        <p:blipFill>
          <a:blip r:embed="rId2"/>
          <a:stretch/>
        </p:blipFill>
        <p:spPr>
          <a:xfrm>
            <a:off x="5544000" y="720000"/>
            <a:ext cx="4032000" cy="32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8784000" y="6480000"/>
            <a:ext cx="1285560" cy="1066320"/>
          </a:xfrm>
          <a:prstGeom prst="rect">
            <a:avLst/>
          </a:prstGeom>
          <a:ln w="0">
            <a:noFill/>
          </a:ln>
        </p:spPr>
      </p:pic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6048000" y="360000"/>
            <a:ext cx="3672000" cy="3312000"/>
          </a:xfrm>
          <a:prstGeom prst="rect">
            <a:avLst/>
          </a:prstGeom>
          <a:ln w="0">
            <a:noFill/>
          </a:ln>
        </p:spPr>
      </p:pic>
      <p:sp>
        <p:nvSpPr>
          <p:cNvPr id="78" name=""/>
          <p:cNvSpPr txBox="1"/>
          <p:nvPr/>
        </p:nvSpPr>
        <p:spPr>
          <a:xfrm>
            <a:off x="360000" y="432000"/>
            <a:ext cx="5328000" cy="691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La trière :</a:t>
            </a:r>
            <a:endParaRPr b="0" lang="fr-FR" sz="4400" spc="-1" strike="noStrike">
              <a:latin typeface="Arial"/>
            </a:endParaRPr>
          </a:p>
          <a:p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Antiquité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Améinoclès ( grec )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Évolutions : voile, mât, rame, proue,ponts et gouvernail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Bateau de guerre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 </a:t>
            </a: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3 rangées de rameurs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Matériaux : bois (pin, sapin ou chêne), lin ( pour les voiles ), cuivre et fer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Fond plat permettant de se rapprocher du bord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11111"/>
                </a:solidFill>
                <a:latin typeface="Century Gothic"/>
              </a:rPr>
              <a:t>Voile            vitesse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111111"/>
                </a:solidFill>
                <a:latin typeface="Century Gothic"/>
              </a:rPr>
              <a:t>              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1512000" y="5688000"/>
            <a:ext cx="720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"/>
          <p:cNvSpPr/>
          <p:nvPr/>
        </p:nvSpPr>
        <p:spPr>
          <a:xfrm>
            <a:off x="1512000" y="5688000"/>
            <a:ext cx="576000" cy="576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"/>
          <p:cNvSpPr txBox="1"/>
          <p:nvPr/>
        </p:nvSpPr>
        <p:spPr>
          <a:xfrm>
            <a:off x="2160000" y="5832000"/>
            <a:ext cx="3024000" cy="121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2400" spc="-1" strike="noStrike">
                <a:latin typeface="Century Gothic"/>
              </a:rPr>
              <a:t>Permet aux rameurs de se reposer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6336000" y="3672000"/>
            <a:ext cx="28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              </a:t>
            </a:r>
            <a:r>
              <a:rPr b="0" lang="fr-FR" sz="1800" spc="-1" strike="noStrike">
                <a:latin typeface="Arial"/>
              </a:rPr>
              <a:t>6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av-JC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8784000" y="649368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84" name=""/>
          <p:cNvSpPr txBox="1"/>
          <p:nvPr/>
        </p:nvSpPr>
        <p:spPr>
          <a:xfrm>
            <a:off x="288000" y="179640"/>
            <a:ext cx="5112000" cy="631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La jonque :</a:t>
            </a:r>
            <a:endParaRPr b="0" lang="fr-FR" sz="4400" spc="-1" strike="noStrike">
              <a:latin typeface="Arial"/>
            </a:endParaRPr>
          </a:p>
          <a:p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Moyen age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Chine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Évolutions : voiles lattées et compensées ( panneaux horizontaux étroits tissés et tressées )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coque divisée en compartiments étanches par de solides cloisons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Rame-gouvernail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Bateaux marchands et de plaisance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Gouvernail           maniement                                     plus facile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5993280" y="144000"/>
            <a:ext cx="3798720" cy="4824000"/>
          </a:xfrm>
          <a:prstGeom prst="rect">
            <a:avLst/>
          </a:prstGeom>
          <a:ln w="0">
            <a:noFill/>
          </a:ln>
        </p:spPr>
      </p:pic>
      <p:sp>
        <p:nvSpPr>
          <p:cNvPr id="86" name=""/>
          <p:cNvSpPr txBox="1"/>
          <p:nvPr/>
        </p:nvSpPr>
        <p:spPr>
          <a:xfrm>
            <a:off x="6480000" y="4320000"/>
            <a:ext cx="3096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            </a:t>
            </a:r>
            <a:r>
              <a:rPr b="0" lang="fr-FR" sz="1800" spc="-1" strike="noStrike">
                <a:latin typeface="Arial"/>
              </a:rPr>
              <a:t>15</a:t>
            </a:r>
            <a:r>
              <a:rPr b="0" lang="fr-FR" sz="1800" spc="-1" strike="noStrike" baseline="33000">
                <a:latin typeface="Arial"/>
              </a:rPr>
              <a:t> éme</a:t>
            </a:r>
            <a:r>
              <a:rPr b="0" lang="fr-FR" sz="1800" spc="-1" strike="noStrike">
                <a:latin typeface="Arial"/>
              </a:rPr>
              <a:t> siècle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2304000" y="5760000"/>
            <a:ext cx="792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8784000" y="649368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89" name=""/>
          <p:cNvSpPr txBox="1"/>
          <p:nvPr/>
        </p:nvSpPr>
        <p:spPr>
          <a:xfrm>
            <a:off x="216000" y="360000"/>
            <a:ext cx="5832000" cy="6084360"/>
          </a:xfrm>
          <a:prstGeom prst="rect">
            <a:avLst/>
          </a:prstGeom>
          <a:blipFill rotWithShape="0">
            <a:blip r:embed="rId2"/>
            <a:tile/>
          </a:blipFill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Le galion :</a:t>
            </a: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Renaissance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Pedro Menédez el avilès et Alvaro de Bazan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En moyenne 500 tonnes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Voiles triangulaires          aide la                                                manoeuvre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Voiles carrés            surface et vitesse                                            maximale   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 de ravitaillement des colonies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Coque en bois ainsi que le pont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90" name=""/>
          <p:cNvSpPr txBox="1"/>
          <p:nvPr/>
        </p:nvSpPr>
        <p:spPr>
          <a:xfrm>
            <a:off x="6984000" y="3253680"/>
            <a:ext cx="331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17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 ap. J-C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2448000" y="3744000"/>
            <a:ext cx="864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/>
          <p:nvPr/>
        </p:nvSpPr>
        <p:spPr>
          <a:xfrm>
            <a:off x="3312000" y="3024000"/>
            <a:ext cx="720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93" name="" descr=""/>
          <p:cNvPicPr/>
          <p:nvPr/>
        </p:nvPicPr>
        <p:blipFill>
          <a:blip r:embed="rId3"/>
          <a:stretch/>
        </p:blipFill>
        <p:spPr>
          <a:xfrm>
            <a:off x="6120000" y="792000"/>
            <a:ext cx="3546720" cy="244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8784000" y="6480000"/>
            <a:ext cx="1285560" cy="1066320"/>
          </a:xfrm>
          <a:prstGeom prst="rect">
            <a:avLst/>
          </a:prstGeom>
          <a:ln w="0">
            <a:noFill/>
          </a:ln>
        </p:spPr>
      </p:pic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5472000" y="936000"/>
            <a:ext cx="4392360" cy="252252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 txBox="1"/>
          <p:nvPr/>
        </p:nvSpPr>
        <p:spPr>
          <a:xfrm>
            <a:off x="216000" y="229680"/>
            <a:ext cx="5184000" cy="6562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La caravelle :</a:t>
            </a:r>
            <a:endParaRPr b="0" lang="fr-FR" sz="4400" spc="-1" strike="noStrike">
              <a:latin typeface="Arial"/>
            </a:endParaRPr>
          </a:p>
          <a:p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Renaissance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Portugal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Environ 20 à 30m et 200 tonnes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Évolutions :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gaillard d'avant et château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arrière d'augmenté = + stable et                      plus manoeuvrable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 de long courrier( grand voyage )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Coque large,peu enfoncée dans l'eau            exploration                                 côtière  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2160000" y="5472000"/>
            <a:ext cx="792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"/>
          <p:cNvSpPr txBox="1"/>
          <p:nvPr/>
        </p:nvSpPr>
        <p:spPr>
          <a:xfrm>
            <a:off x="6696000" y="3541680"/>
            <a:ext cx="324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16</a:t>
            </a:r>
            <a:r>
              <a:rPr b="0" lang="fr-FR" sz="1800" spc="-1" strike="noStrike" baseline="33000">
                <a:latin typeface="Arial"/>
              </a:rPr>
              <a:t>ème</a:t>
            </a:r>
            <a:r>
              <a:rPr b="0" lang="fr-FR" sz="1800" spc="-1" strike="noStrike">
                <a:latin typeface="Arial"/>
              </a:rPr>
              <a:t> ap. J-C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 flipH="1">
            <a:off x="11016000" y="5040000"/>
            <a:ext cx="72000" cy="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" descr=""/>
          <p:cNvPicPr/>
          <p:nvPr/>
        </p:nvPicPr>
        <p:blipFill>
          <a:blip r:embed="rId1"/>
          <a:stretch/>
        </p:blipFill>
        <p:spPr>
          <a:xfrm>
            <a:off x="8794440" y="649368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101" name=""/>
          <p:cNvSpPr txBox="1"/>
          <p:nvPr/>
        </p:nvSpPr>
        <p:spPr>
          <a:xfrm>
            <a:off x="0" y="161640"/>
            <a:ext cx="7704000" cy="6606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Le bateau roues à aubes :</a:t>
            </a:r>
            <a:endParaRPr b="0" lang="fr-FR" sz="4400" spc="-1" strike="noStrike">
              <a:latin typeface="Arial"/>
            </a:endParaRPr>
          </a:p>
          <a:p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Amérique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époque Comtemporaine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Robert Fulton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Propulseur : roues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( vapeurs sous pression )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Propulsion mécanique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 fluvial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Évolutions : plusieurs étages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Fond plat et faible tirant d'eau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( coque peu immergée)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Pales de la roue mobiles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5832000" y="1152000"/>
            <a:ext cx="4032000" cy="2592000"/>
          </a:xfrm>
          <a:prstGeom prst="rect">
            <a:avLst/>
          </a:prstGeom>
          <a:ln w="0">
            <a:noFill/>
          </a:ln>
        </p:spPr>
      </p:pic>
      <p:sp>
        <p:nvSpPr>
          <p:cNvPr id="103" name=""/>
          <p:cNvSpPr txBox="1"/>
          <p:nvPr/>
        </p:nvSpPr>
        <p:spPr>
          <a:xfrm>
            <a:off x="7416000" y="3744000"/>
            <a:ext cx="259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1807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8794440" y="649368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105" name=""/>
          <p:cNvSpPr txBox="1"/>
          <p:nvPr/>
        </p:nvSpPr>
        <p:spPr>
          <a:xfrm>
            <a:off x="288000" y="216000"/>
            <a:ext cx="6048000" cy="669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Le bateau vapeur :</a:t>
            </a: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Époque Comtemporaine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Richard Wright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Propulseur : un ou plusieurs moteurs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à vapeur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Navigue en haute mer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 de voyage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À perdu petit à petit son statut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5904000" y="1080000"/>
            <a:ext cx="4032000" cy="2653200"/>
          </a:xfrm>
          <a:prstGeom prst="rect">
            <a:avLst/>
          </a:prstGeom>
          <a:ln w="0">
            <a:noFill/>
          </a:ln>
        </p:spPr>
      </p:pic>
      <p:sp>
        <p:nvSpPr>
          <p:cNvPr id="107" name=""/>
          <p:cNvSpPr txBox="1"/>
          <p:nvPr/>
        </p:nvSpPr>
        <p:spPr>
          <a:xfrm>
            <a:off x="7128000" y="3744000"/>
            <a:ext cx="3312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1800" spc="-1" strike="noStrike">
                <a:latin typeface="Arial"/>
              </a:rPr>
              <a:t>Juillet 1813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8794440" y="6480000"/>
            <a:ext cx="1285560" cy="1066320"/>
          </a:xfrm>
          <a:prstGeom prst="rect">
            <a:avLst/>
          </a:prstGeom>
          <a:ln w="0">
            <a:noFill/>
          </a:ln>
        </p:spPr>
      </p:pic>
      <p:sp>
        <p:nvSpPr>
          <p:cNvPr id="109" name=""/>
          <p:cNvSpPr txBox="1"/>
          <p:nvPr/>
        </p:nvSpPr>
        <p:spPr>
          <a:xfrm>
            <a:off x="432000" y="216000"/>
            <a:ext cx="7848000" cy="7200000"/>
          </a:xfrm>
          <a:prstGeom prst="rect">
            <a:avLst/>
          </a:prstGeom>
          <a:blipFill rotWithShape="0">
            <a:blip r:embed="rId2"/>
            <a:tile/>
          </a:blipFill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000066"/>
                </a:solidFill>
                <a:uFillTx/>
                <a:latin typeface="Century Gothic"/>
              </a:rPr>
              <a:t>Le bateau à moteur diesel :</a:t>
            </a: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4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Époque comtemporaine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Évolutions : moteurs à combustion 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interne, hélice et boite de vitesses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Bateaux de différentes tailles utilisés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pour toutes sortes de transport</a:t>
            </a:r>
            <a:endParaRPr b="0" lang="fr-FR" sz="24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entury Gothic"/>
              </a:rPr>
              <a:t>L'un des premiers bateau : Ms Selandia</a:t>
            </a:r>
            <a:endParaRPr b="0" lang="fr-FR" sz="2400" spc="-1" strike="noStrike">
              <a:latin typeface="Arial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3"/>
          <a:stretch/>
        </p:blipFill>
        <p:spPr>
          <a:xfrm>
            <a:off x="6120000" y="1440000"/>
            <a:ext cx="3672000" cy="240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"/>
          <p:cNvSpPr txBox="1"/>
          <p:nvPr/>
        </p:nvSpPr>
        <p:spPr>
          <a:xfrm>
            <a:off x="1440000" y="395640"/>
            <a:ext cx="9144000" cy="776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fr-FR" sz="4400" spc="-1" strike="noStrike" u="sng">
                <a:solidFill>
                  <a:srgbClr val="66cc00"/>
                </a:solidFill>
                <a:uFillTx/>
                <a:latin typeface="Century Gothic"/>
              </a:rPr>
              <a:t>Impact sur la planète :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432000" y="1368000"/>
            <a:ext cx="8352000" cy="5437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Avec l'évolution technologique ( et humaine ) : le moteur, les bateaux ont un impact sur la planète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Production de CO</a:t>
            </a:r>
            <a:r>
              <a:rPr b="0" lang="fr-FR" sz="2600" spc="-1" strike="noStrike" baseline="-33000">
                <a:latin typeface="Century Gothic"/>
              </a:rPr>
              <a:t>2</a:t>
            </a:r>
            <a:r>
              <a:rPr b="0" lang="fr-FR" sz="2600" spc="-1" strike="noStrike">
                <a:latin typeface="Century Gothic"/>
              </a:rPr>
              <a:t> 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Impact sur la population marine avec l'industrialisation de la pêche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Permet de voyager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Avec les moteurs les voyages/transports durent moins longtemps et sont moins fatiguant pour l’homme, tout est généralement fait par des machines</a:t>
            </a:r>
            <a:endParaRPr b="0" lang="fr-FR" sz="26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pc="-1" strike="noStrike">
                <a:latin typeface="Century Gothic"/>
              </a:rPr>
              <a:t>Échange de marchandises plus facile</a:t>
            </a:r>
            <a:r>
              <a:rPr b="0" lang="fr-FR" sz="2600" spc="-1" strike="noStrike">
                <a:latin typeface="Arial"/>
              </a:rPr>
              <a:t> </a:t>
            </a:r>
            <a:endParaRPr b="0" lang="fr-FR" sz="2600" spc="-1" strike="noStrike"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8352000" y="5832000"/>
            <a:ext cx="1367280" cy="1468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solidFill>
                  <a:srgbClr val="182f7c"/>
                </a:solidFill>
                <a:latin typeface="Calibri Light"/>
              </a:rPr>
              <a:t>Merci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3096000" y="1799640"/>
            <a:ext cx="3888000" cy="5184360"/>
          </a:xfrm>
          <a:prstGeom prst="rect">
            <a:avLst/>
          </a:prstGeom>
          <a:ln w="0">
            <a:noFill/>
          </a:ln>
        </p:spPr>
      </p:pic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7344000" y="5544000"/>
            <a:ext cx="2373120" cy="187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19" name="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Autofit/>
          </a:bodyPr>
          <a:p>
            <a:endParaRPr b="0" lang="fr-FR" sz="3200" spc="-1" strike="noStrike">
              <a:latin typeface="Arial"/>
            </a:endParaRPr>
          </a:p>
        </p:txBody>
      </p:sp>
      <p:graphicFrame>
        <p:nvGraphicFramePr>
          <p:cNvPr id="120" name=""/>
          <p:cNvGraphicFramePr/>
          <p:nvPr/>
        </p:nvGraphicFramePr>
        <p:xfrm>
          <a:off x="505440" y="53280"/>
          <a:ext cx="8137800" cy="6615000"/>
        </p:xfrm>
        <a:graphic>
          <a:graphicData uri="http://schemas.openxmlformats.org/drawingml/2006/table">
            <a:tbl>
              <a:tblPr/>
              <a:tblGrid>
                <a:gridCol w="3226680"/>
                <a:gridCol w="2782800"/>
                <a:gridCol w="1045800"/>
                <a:gridCol w="1082880"/>
              </a:tblGrid>
              <a:tr h="350280"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Note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18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0" lang="fr-FR" sz="1800" spc="-1" strike="noStrike">
                          <a:latin typeface="Arial"/>
                        </a:rPr>
                        <a:t>/20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992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Frise chronologique :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6 objets min.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58644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Repères chronologiques.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0968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Liens hypertexte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600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176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Description des objets :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Description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6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/6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0804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Caractéristiques techniques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9708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Liens de retour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/1,5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80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0588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Explication d'une caractéristique technique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0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3684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Impact sur la société et/ou l'environement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4992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6584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Présentation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1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fr-FR" sz="1800" spc="-1" strike="noStrike">
                          <a:latin typeface="Arial"/>
                        </a:rPr>
                        <a:t>/1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Application>LibreOffice/7.1.1.2$Windows_X86_64 LibreOffice_project/fe0b08f4af1bacafe4c7ecc87ce55bb426164676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2018-12-13T14:19:17Z</dcterms:created>
  <dc:creator/>
  <dc:description/>
  <dc:language>fr-FR</dc:language>
  <cp:lastModifiedBy/>
  <dcterms:modified xsi:type="dcterms:W3CDTF">2019-03-06T14:09:05Z</dcterms:modified>
  <cp:revision>20</cp:revision>
  <dc:subject/>
  <dc:title/>
</cp:coreProperties>
</file>