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0AA99F68-D1BB-4FE3-A135-436E2991C509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2304000" y="4896000"/>
            <a:ext cx="2376000" cy="504000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CustomShape 2"/>
          <p:cNvSpPr/>
          <p:nvPr/>
        </p:nvSpPr>
        <p:spPr>
          <a:xfrm rot="5400000">
            <a:off x="5778000" y="4878000"/>
            <a:ext cx="792000" cy="252000"/>
          </a:xfrm>
          <a:prstGeom prst="rect">
            <a:avLst/>
          </a:prstGeom>
          <a:solidFill>
            <a:srgbClr val="ffcc99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200" spc="-1" strike="noStrike">
                <a:latin typeface="Arial"/>
              </a:rPr>
              <a:t>Révolution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3" name="CustomShape 3"/>
          <p:cNvSpPr/>
          <p:nvPr/>
        </p:nvSpPr>
        <p:spPr>
          <a:xfrm rot="5400000">
            <a:off x="6030000" y="4878000"/>
            <a:ext cx="792000" cy="252000"/>
          </a:xfrm>
          <a:prstGeom prst="rect">
            <a:avLst/>
          </a:prstGeom>
          <a:solidFill>
            <a:srgbClr val="00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200" spc="-1" strike="noStrike">
                <a:latin typeface="Arial"/>
              </a:rPr>
              <a:t>Empires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2304360" y="4608000"/>
            <a:ext cx="2376000" cy="792000"/>
          </a:xfrm>
          <a:prstGeom prst="rect">
            <a:avLst/>
          </a:prstGeom>
          <a:solidFill>
            <a:srgbClr val="ffff66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800" spc="-1" strike="noStrike">
                <a:latin typeface="Arial"/>
              </a:rPr>
              <a:t>Moyen age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5" name="CustomShape 5"/>
          <p:cNvSpPr/>
          <p:nvPr/>
        </p:nvSpPr>
        <p:spPr>
          <a:xfrm>
            <a:off x="6552000" y="4608000"/>
            <a:ext cx="864000" cy="792000"/>
          </a:xfrm>
          <a:prstGeom prst="rect">
            <a:avLst/>
          </a:prstGeom>
          <a:solidFill>
            <a:srgbClr val="ffd32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400" spc="-1" strike="noStrike">
                <a:latin typeface="Arial"/>
              </a:rPr>
              <a:t>Ère </a:t>
            </a:r>
            <a:endParaRPr b="0" lang="fr-FR" sz="1400" spc="-1" strike="noStrike">
              <a:latin typeface="Arial"/>
            </a:endParaRPr>
          </a:p>
          <a:p>
            <a:pPr algn="ctr"/>
            <a:r>
              <a:rPr b="0" lang="fr-FR" sz="1400" spc="-1" strike="noStrike">
                <a:latin typeface="Arial"/>
              </a:rPr>
              <a:t>industrie</a:t>
            </a:r>
            <a:r>
              <a:rPr b="0" lang="fr-FR" sz="1800" spc="-1" strike="noStrike">
                <a:latin typeface="Arial"/>
              </a:rPr>
              <a:t>l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6" name="CustomShape 6"/>
          <p:cNvSpPr/>
          <p:nvPr/>
        </p:nvSpPr>
        <p:spPr>
          <a:xfrm>
            <a:off x="7416000" y="4284000"/>
            <a:ext cx="1440000" cy="1440000"/>
          </a:xfrm>
          <a:custGeom>
            <a:avLst/>
            <a:gdLst/>
            <a:ahLst/>
            <a:rect l="0" t="0" r="r" b="b"/>
            <a:pathLst>
              <a:path w="4001" h="4001">
                <a:moveTo>
                  <a:pt x="0" y="1000"/>
                </a:moveTo>
                <a:lnTo>
                  <a:pt x="3000" y="1000"/>
                </a:lnTo>
                <a:lnTo>
                  <a:pt x="3000" y="0"/>
                </a:lnTo>
                <a:lnTo>
                  <a:pt x="4000" y="2000"/>
                </a:lnTo>
                <a:lnTo>
                  <a:pt x="3000" y="4000"/>
                </a:lnTo>
                <a:lnTo>
                  <a:pt x="3000" y="3000"/>
                </a:lnTo>
                <a:lnTo>
                  <a:pt x="0" y="3000"/>
                </a:lnTo>
                <a:lnTo>
                  <a:pt x="0" y="1000"/>
                </a:lnTo>
              </a:path>
            </a:pathLst>
          </a:custGeom>
          <a:solidFill>
            <a:srgbClr val="9966c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400" spc="-1" strike="noStrike">
                <a:latin typeface="Arial"/>
              </a:rPr>
              <a:t>Notre époque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47" name="CustomShape 7"/>
          <p:cNvSpPr/>
          <p:nvPr/>
        </p:nvSpPr>
        <p:spPr>
          <a:xfrm>
            <a:off x="4680000" y="4608000"/>
            <a:ext cx="1368000" cy="792000"/>
          </a:xfrm>
          <a:prstGeom prst="rect">
            <a:avLst/>
          </a:prstGeom>
          <a:solidFill>
            <a:srgbClr val="e6ff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800" spc="-1" strike="noStrike">
                <a:latin typeface="Arial"/>
              </a:rPr>
              <a:t>Renaissance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8" name="TextShape 8"/>
          <p:cNvSpPr txBox="1"/>
          <p:nvPr/>
        </p:nvSpPr>
        <p:spPr>
          <a:xfrm>
            <a:off x="4392000" y="5616000"/>
            <a:ext cx="720000" cy="3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1492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9" name="TextShape 9"/>
          <p:cNvSpPr txBox="1"/>
          <p:nvPr/>
        </p:nvSpPr>
        <p:spPr>
          <a:xfrm>
            <a:off x="5616000" y="5629680"/>
            <a:ext cx="792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1789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0" name="TextShape 10"/>
          <p:cNvSpPr txBox="1"/>
          <p:nvPr/>
        </p:nvSpPr>
        <p:spPr>
          <a:xfrm>
            <a:off x="5976000" y="5917680"/>
            <a:ext cx="1152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1804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1" name="TextShape 11"/>
          <p:cNvSpPr txBox="1"/>
          <p:nvPr/>
        </p:nvSpPr>
        <p:spPr>
          <a:xfrm>
            <a:off x="6264000" y="5616000"/>
            <a:ext cx="864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1815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2" name="CustomShape 12"/>
          <p:cNvSpPr/>
          <p:nvPr/>
        </p:nvSpPr>
        <p:spPr>
          <a:xfrm>
            <a:off x="-72000" y="4608000"/>
            <a:ext cx="2376000" cy="792000"/>
          </a:xfrm>
          <a:prstGeom prst="rect">
            <a:avLst/>
          </a:prstGeom>
          <a:solidFill>
            <a:srgbClr val="ffffc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fr-FR" sz="1800" spc="-1" strike="noStrike">
                <a:latin typeface="Arial"/>
              </a:rPr>
              <a:t>Antiquité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3" name="TextShape 13"/>
          <p:cNvSpPr txBox="1"/>
          <p:nvPr/>
        </p:nvSpPr>
        <p:spPr>
          <a:xfrm>
            <a:off x="7128000" y="5616000"/>
            <a:ext cx="1044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1945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4" name="TextShape 14"/>
          <p:cNvSpPr txBox="1"/>
          <p:nvPr/>
        </p:nvSpPr>
        <p:spPr>
          <a:xfrm>
            <a:off x="1980000" y="5652000"/>
            <a:ext cx="936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476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5" name="TextShape 15"/>
          <p:cNvSpPr txBox="1"/>
          <p:nvPr/>
        </p:nvSpPr>
        <p:spPr>
          <a:xfrm>
            <a:off x="2808000" y="4104000"/>
            <a:ext cx="1440000" cy="41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Petit pont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6" name="TextShape 16"/>
          <p:cNvSpPr txBox="1"/>
          <p:nvPr/>
        </p:nvSpPr>
        <p:spPr>
          <a:xfrm>
            <a:off x="3528000" y="3744000"/>
            <a:ext cx="2808000" cy="41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Pont de la concorde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7" name="TextShape 17"/>
          <p:cNvSpPr txBox="1"/>
          <p:nvPr/>
        </p:nvSpPr>
        <p:spPr>
          <a:xfrm>
            <a:off x="5040000" y="3221640"/>
            <a:ext cx="1656000" cy="41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Pont d'iéna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8" name="TextShape 18"/>
          <p:cNvSpPr txBox="1"/>
          <p:nvPr/>
        </p:nvSpPr>
        <p:spPr>
          <a:xfrm>
            <a:off x="5256000" y="2592000"/>
            <a:ext cx="3456000" cy="41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Pont Alexandre III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9" name="TextShape 19"/>
          <p:cNvSpPr txBox="1"/>
          <p:nvPr/>
        </p:nvSpPr>
        <p:spPr>
          <a:xfrm>
            <a:off x="6480000" y="2088000"/>
            <a:ext cx="3528000" cy="41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Viaduc Austerlitz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60" name="TextShape 20"/>
          <p:cNvSpPr txBox="1"/>
          <p:nvPr/>
        </p:nvSpPr>
        <p:spPr>
          <a:xfrm>
            <a:off x="7488000" y="3657960"/>
            <a:ext cx="2520000" cy="734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 Black"/>
              </a:rPr>
              <a:t>Passerelle Simone 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 Black"/>
              </a:rPr>
              <a:t>de Beauvoire</a:t>
            </a:r>
            <a:endParaRPr b="0" lang="fr-FR" sz="1800" spc="-1" strike="noStrike">
              <a:latin typeface="Arial"/>
            </a:endParaRPr>
          </a:p>
        </p:txBody>
      </p:sp>
      <p:cxnSp>
        <p:nvCxnSpPr>
          <p:cNvPr id="61" name="Line 21"/>
          <p:cNvCxnSpPr>
            <a:stCxn id="56" idx="2"/>
            <a:endCxn id="42" idx="1"/>
          </p:cNvCxnSpPr>
          <p:nvPr/>
        </p:nvCxnSpPr>
        <p:spPr>
          <a:xfrm>
            <a:off x="4932000" y="4156200"/>
            <a:ext cx="1242360" cy="45216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cxnSp>
        <p:nvCxnSpPr>
          <p:cNvPr id="62" name="Line 22"/>
          <p:cNvCxnSpPr>
            <a:stCxn id="57" idx="2"/>
            <a:endCxn id="43" idx="1"/>
          </p:cNvCxnSpPr>
          <p:nvPr/>
        </p:nvCxnSpPr>
        <p:spPr>
          <a:xfrm>
            <a:off x="5868000" y="3633840"/>
            <a:ext cx="558360" cy="97452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cxnSp>
        <p:nvCxnSpPr>
          <p:cNvPr id="63" name="Line 23"/>
          <p:cNvCxnSpPr>
            <a:stCxn id="58" idx="2"/>
          </p:cNvCxnSpPr>
          <p:nvPr/>
        </p:nvCxnSpPr>
        <p:spPr>
          <a:xfrm flipH="1">
            <a:off x="6770160" y="3004200"/>
            <a:ext cx="214200" cy="148032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cxnSp>
        <p:nvCxnSpPr>
          <p:cNvPr id="64" name="Line 24"/>
          <p:cNvCxnSpPr>
            <a:stCxn id="59" idx="2"/>
          </p:cNvCxnSpPr>
          <p:nvPr/>
        </p:nvCxnSpPr>
        <p:spPr>
          <a:xfrm flipH="1">
            <a:off x="7121880" y="2500200"/>
            <a:ext cx="1122480" cy="199872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cxnSp>
        <p:nvCxnSpPr>
          <p:cNvPr id="65" name="Line 25"/>
          <p:cNvCxnSpPr>
            <a:stCxn id="60" idx="2"/>
          </p:cNvCxnSpPr>
          <p:nvPr/>
        </p:nvCxnSpPr>
        <p:spPr>
          <a:xfrm flipH="1">
            <a:off x="8103600" y="4392000"/>
            <a:ext cx="644760" cy="12168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cxnSp>
        <p:nvCxnSpPr>
          <p:cNvPr id="66" name="Line 26"/>
          <p:cNvCxnSpPr>
            <a:stCxn id="55" idx="2"/>
            <a:endCxn id="44" idx="0"/>
          </p:cNvCxnSpPr>
          <p:nvPr/>
        </p:nvCxnSpPr>
        <p:spPr>
          <a:xfrm flipH="1">
            <a:off x="3492360" y="4516200"/>
            <a:ext cx="36000" cy="92160"/>
          </a:xfrm>
          <a:prstGeom prst="bentConnector3">
            <a:avLst/>
          </a:prstGeom>
          <a:ln>
            <a:solidFill>
              <a:srgbClr val="3465a4"/>
            </a:solidFill>
          </a:ln>
        </p:spPr>
      </p:cxnSp>
      <p:sp>
        <p:nvSpPr>
          <p:cNvPr id="67" name="Line 27"/>
          <p:cNvSpPr/>
          <p:nvPr/>
        </p:nvSpPr>
        <p:spPr>
          <a:xfrm flipV="1">
            <a:off x="2304000" y="5400000"/>
            <a:ext cx="360" cy="252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Line 28"/>
          <p:cNvSpPr/>
          <p:nvPr/>
        </p:nvSpPr>
        <p:spPr>
          <a:xfrm flipV="1">
            <a:off x="4680720" y="5400360"/>
            <a:ext cx="360" cy="252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Line 29"/>
          <p:cNvSpPr/>
          <p:nvPr/>
        </p:nvSpPr>
        <p:spPr>
          <a:xfrm flipV="1">
            <a:off x="6048720" y="5400360"/>
            <a:ext cx="360" cy="252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Line 30"/>
          <p:cNvSpPr/>
          <p:nvPr/>
        </p:nvSpPr>
        <p:spPr>
          <a:xfrm flipV="1">
            <a:off x="6301800" y="5400720"/>
            <a:ext cx="0" cy="51696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Line 31"/>
          <p:cNvSpPr/>
          <p:nvPr/>
        </p:nvSpPr>
        <p:spPr>
          <a:xfrm flipV="1">
            <a:off x="6518160" y="5401080"/>
            <a:ext cx="360" cy="252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Line 32"/>
          <p:cNvSpPr/>
          <p:nvPr/>
        </p:nvSpPr>
        <p:spPr>
          <a:xfrm flipV="1">
            <a:off x="7418880" y="5401440"/>
            <a:ext cx="360" cy="252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TextShape 33"/>
          <p:cNvSpPr txBox="1"/>
          <p:nvPr/>
        </p:nvSpPr>
        <p:spPr>
          <a:xfrm>
            <a:off x="504000" y="216000"/>
            <a:ext cx="5688000" cy="2958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4400" spc="-1" strike="noStrike">
                <a:latin typeface="Arial Black"/>
              </a:rPr>
              <a:t>Histoire   des ponts  de </a:t>
            </a:r>
            <a:endParaRPr b="0" lang="fr-FR" sz="4400" spc="-1" strike="noStrike">
              <a:latin typeface="Arial"/>
            </a:endParaRPr>
          </a:p>
          <a:p>
            <a:r>
              <a:rPr b="0" lang="fr-FR" sz="7200" spc="-1" strike="noStrike">
                <a:latin typeface="Arial Black"/>
              </a:rPr>
              <a:t>Paris</a:t>
            </a:r>
            <a:endParaRPr b="0" lang="fr-FR" sz="7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 descr=""/>
          <p:cNvPicPr/>
          <p:nvPr/>
        </p:nvPicPr>
        <p:blipFill>
          <a:blip r:embed="rId1"/>
          <a:stretch/>
        </p:blipFill>
        <p:spPr>
          <a:xfrm>
            <a:off x="576000" y="432000"/>
            <a:ext cx="4762080" cy="3028680"/>
          </a:xfrm>
          <a:prstGeom prst="rect">
            <a:avLst/>
          </a:prstGeom>
          <a:ln>
            <a:noFill/>
          </a:ln>
        </p:spPr>
      </p:pic>
      <p:sp>
        <p:nvSpPr>
          <p:cNvPr id="75" name="TextShape 1"/>
          <p:cNvSpPr txBox="1"/>
          <p:nvPr/>
        </p:nvSpPr>
        <p:spPr>
          <a:xfrm>
            <a:off x="360000" y="3861720"/>
            <a:ext cx="9504000" cy="290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 </a:t>
            </a:r>
            <a:r>
              <a:rPr b="0" lang="fr-FR" sz="1800" spc="-1" strike="noStrike">
                <a:latin typeface="Arial"/>
              </a:rPr>
              <a:t>Ce pont était particulièrement exposé aux crues de la Seine et aux incendies.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Charles le Chauve, pour protéger l’île des attaques des Vikings, fit édifier un ouvrage de protection à la tête du pont, le petit Châtelet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Détruit à de nombreuses reprises par des crues ou des incendies,   Après plusieurs effondrements, le Petit-Pont et toutes les maisons qui y étaient construites furent totalement détruits par un incendie en 1718. Il fut remplacé, plus tard par une autre réplique en pierre à trois voûtes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76" name="TextShape 2"/>
          <p:cNvSpPr txBox="1"/>
          <p:nvPr/>
        </p:nvSpPr>
        <p:spPr>
          <a:xfrm>
            <a:off x="5832000" y="576000"/>
            <a:ext cx="3528000" cy="2649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Matériaux : </a:t>
            </a:r>
            <a:r>
              <a:rPr b="0" lang="fr-FR" sz="1800" spc="-1" strike="noStrike">
                <a:latin typeface="Arial"/>
              </a:rPr>
              <a:t>                           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Fonctions :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- Permettre de franchir un obstacle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-</a:t>
            </a:r>
            <a:r>
              <a:rPr b="0" lang="fr-FR" sz="1800" spc="-1" strike="noStrike">
                <a:latin typeface="Arial"/>
              </a:rPr>
              <a:t>  </a:t>
            </a:r>
            <a:r>
              <a:rPr b="0" lang="fr-FR" sz="1800" spc="-1" strike="noStrike">
                <a:latin typeface="Arial"/>
              </a:rPr>
              <a:t>                                              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800" spc="-1" strike="noStrike" u="sng">
                <a:uFillTx/>
                <a:latin typeface="Arial"/>
              </a:rPr>
              <a:t>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-</a:t>
            </a:r>
            <a:r>
              <a:rPr b="0" lang="fr-FR" sz="1800" spc="-1" strike="noStrike">
                <a:latin typeface="Arial"/>
              </a:rPr>
              <a:t>                                                 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77" name="TextShape 3"/>
          <p:cNvSpPr txBox="1"/>
          <p:nvPr/>
        </p:nvSpPr>
        <p:spPr>
          <a:xfrm>
            <a:off x="5832000" y="1168560"/>
            <a:ext cx="424800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Type de circulation :</a:t>
            </a:r>
            <a:r>
              <a:rPr b="0" lang="fr-FR" sz="1800" spc="-1" strike="noStrike">
                <a:latin typeface="Arial"/>
              </a:rPr>
              <a:t>                               </a:t>
            </a:r>
            <a:r>
              <a:rPr b="0" lang="fr-FR" sz="1800" spc="-1" strike="noStrike">
                <a:latin typeface="Arial"/>
              </a:rPr>
              <a:t>   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8907480" y="662400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360000" y="303156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Matériaux : </a:t>
            </a:r>
            <a:r>
              <a:rPr b="0" lang="fr-FR" sz="3200" spc="-1" strike="noStrike">
                <a:latin typeface="Arial"/>
              </a:rPr>
              <a:t>                              </a:t>
            </a:r>
            <a:r>
              <a:rPr b="0" lang="fr-FR" sz="3200" spc="-1" strike="noStrike">
                <a:latin typeface="Arial"/>
              </a:rPr>
              <a:t>      </a:t>
            </a:r>
            <a:endParaRPr b="0" lang="fr-FR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Mise en service : 1791</a:t>
            </a:r>
            <a:endParaRPr b="0" lang="fr-FR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Assurant la construction en pleine tourmente révolutionnaire, il utilise pour la maçonnerie des pierres de taille provenant de la démolition de la Bastille, prise d'assaut le 14 juillet </a:t>
            </a:r>
            <a:r>
              <a:rPr b="0" lang="fr-FR" sz="3200" spc="-1" strike="noStrike">
                <a:latin typeface="Arial"/>
              </a:rPr>
              <a:t>            </a:t>
            </a:r>
            <a:r>
              <a:rPr b="0" lang="fr-FR" sz="3200" spc="-1" strike="noStrike">
                <a:latin typeface="Arial"/>
              </a:rPr>
              <a:t> ,</a:t>
            </a:r>
            <a:endParaRPr b="0" lang="fr-FR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 </a:t>
            </a:r>
            <a:r>
              <a:rPr b="0" lang="fr-FR" sz="3200" spc="-1" strike="noStrike">
                <a:latin typeface="Arial"/>
              </a:rPr>
              <a:t>« afin que le peuple pût continuellement fouler aux pieds l'antique forteresse »2.</a:t>
            </a:r>
            <a:endParaRPr b="0" lang="fr-FR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3200" spc="-1" strike="noStrike">
              <a:latin typeface="Arial"/>
            </a:endParaRPr>
          </a:p>
        </p:txBody>
      </p:sp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1315440" y="216000"/>
            <a:ext cx="6460560" cy="252000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2"/>
          <a:stretch/>
        </p:blipFill>
        <p:spPr>
          <a:xfrm>
            <a:off x="8907840" y="662436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1008000" y="360000"/>
            <a:ext cx="7488000" cy="2664000"/>
          </a:xfrm>
          <a:prstGeom prst="rect">
            <a:avLst/>
          </a:prstGeom>
          <a:ln>
            <a:noFill/>
          </a:ln>
        </p:spPr>
      </p:pic>
      <p:sp>
        <p:nvSpPr>
          <p:cNvPr id="84" name="TextShape 2"/>
          <p:cNvSpPr txBox="1"/>
          <p:nvPr/>
        </p:nvSpPr>
        <p:spPr>
          <a:xfrm>
            <a:off x="144000" y="5112000"/>
            <a:ext cx="9864000" cy="469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200" spc="-1" strike="noStrike">
                <a:latin typeface="Arial"/>
              </a:rPr>
              <a:t>Napoléon Bonaparte fit construire un pont faisant face à l’École militaire et il lui donna par un décret daté de Varsovie en 1807 le nom de la bataille d’Iéna remportée le 14 octobre 1806,</a:t>
            </a:r>
            <a:endParaRPr b="0" lang="fr-FR" sz="2200" spc="-1" strike="noStrike">
              <a:latin typeface="Arial"/>
            </a:endParaRPr>
          </a:p>
          <a:p>
            <a:endParaRPr b="0" lang="fr-FR" sz="2200" spc="-1" strike="noStrike">
              <a:latin typeface="Arial"/>
            </a:endParaRPr>
          </a:p>
          <a:p>
            <a:endParaRPr b="0" lang="fr-FR" sz="2200" spc="-1" strike="noStrike">
              <a:latin typeface="Arial"/>
            </a:endParaRPr>
          </a:p>
          <a:p>
            <a:endParaRPr b="0" lang="fr-FR" sz="2200" spc="-1" strike="noStrike">
              <a:latin typeface="Arial"/>
            </a:endParaRPr>
          </a:p>
        </p:txBody>
      </p:sp>
      <p:sp>
        <p:nvSpPr>
          <p:cNvPr id="85" name="TextShape 3"/>
          <p:cNvSpPr txBox="1"/>
          <p:nvPr/>
        </p:nvSpPr>
        <p:spPr>
          <a:xfrm>
            <a:off x="936000" y="3312000"/>
            <a:ext cx="5904000" cy="1675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800" spc="-1" strike="noStrike">
                <a:latin typeface="Arial"/>
                <a:ea typeface="Microsoft YaHei"/>
              </a:rPr>
              <a:t>Matériaux :</a:t>
            </a:r>
            <a:r>
              <a:rPr b="0" lang="fr-FR" sz="2800" spc="-1" strike="noStrike">
                <a:latin typeface="Arial"/>
              </a:rPr>
              <a:t>                              </a:t>
            </a:r>
            <a:endParaRPr b="0" lang="fr-FR" sz="2800" spc="-1" strike="noStrike">
              <a:latin typeface="Arial"/>
            </a:endParaRPr>
          </a:p>
          <a:p>
            <a:endParaRPr b="0" lang="fr-FR" sz="2800" spc="-1" strike="noStrike">
              <a:latin typeface="Arial"/>
            </a:endParaRPr>
          </a:p>
          <a:p>
            <a:r>
              <a:rPr b="0" lang="fr-FR" sz="2800" spc="-1" strike="noStrike">
                <a:latin typeface="Arial"/>
                <a:ea typeface="Microsoft YaHei"/>
              </a:rPr>
              <a:t>Mise en service : </a:t>
            </a:r>
            <a:r>
              <a:rPr b="0" lang="fr-FR" sz="2800" spc="-1" strike="noStrike">
                <a:latin typeface="Arial"/>
              </a:rPr>
              <a:t>                              </a:t>
            </a:r>
            <a:endParaRPr b="0" lang="fr-FR" sz="2800" spc="-1" strike="noStrike"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2"/>
          <a:stretch/>
        </p:blipFill>
        <p:spPr>
          <a:xfrm>
            <a:off x="8907840" y="6624360"/>
            <a:ext cx="740520" cy="716040"/>
          </a:xfrm>
          <a:prstGeom prst="rect">
            <a:avLst/>
          </a:prstGeom>
          <a:ln>
            <a:noFill/>
          </a:ln>
        </p:spPr>
      </p:pic>
      <p:sp>
        <p:nvSpPr>
          <p:cNvPr id="87" name="TextShape 4"/>
          <p:cNvSpPr txBox="1"/>
          <p:nvPr/>
        </p:nvSpPr>
        <p:spPr>
          <a:xfrm>
            <a:off x="2376000" y="6696000"/>
            <a:ext cx="4968000" cy="430200"/>
          </a:xfrm>
          <a:prstGeom prst="rect">
            <a:avLst/>
          </a:prstGeom>
          <a:solidFill>
            <a:srgbClr val="cfe7f5"/>
          </a:solidFill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400" spc="-1" strike="noStrike">
                <a:latin typeface="Arial"/>
              </a:rPr>
              <a:t>Technique de creusement des piles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88" name="TextShape 5"/>
          <p:cNvSpPr txBox="1"/>
          <p:nvPr/>
        </p:nvSpPr>
        <p:spPr>
          <a:xfrm>
            <a:off x="288000" y="6264000"/>
            <a:ext cx="8424000" cy="770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400" spc="-1" strike="noStrike">
                <a:latin typeface="Arial"/>
              </a:rPr>
              <a:t>Les fondations furent creusées par la technique des batardeaux :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5578560" y="1440000"/>
            <a:ext cx="1742760" cy="2619000"/>
          </a:xfrm>
          <a:prstGeom prst="rect">
            <a:avLst/>
          </a:prstGeom>
          <a:ln>
            <a:noFill/>
          </a:ln>
        </p:spPr>
      </p:pic>
      <p:sp>
        <p:nvSpPr>
          <p:cNvPr id="90" name="TextShape 1"/>
          <p:cNvSpPr txBox="1"/>
          <p:nvPr/>
        </p:nvSpPr>
        <p:spPr>
          <a:xfrm>
            <a:off x="288000" y="5256000"/>
            <a:ext cx="9720000" cy="162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0" lang="fr-FR" sz="1800" spc="-1" strike="noStrike">
                <a:latin typeface="Arial"/>
              </a:rPr>
              <a:t>Inauguré pour l'Exposition universelle de Paris en 1902, le pont était destiné à symboliser l'amitié franco-russe, style baroque : </a:t>
            </a:r>
            <a:r>
              <a:rPr b="0" lang="fr-FR" sz="1800" spc="-1" strike="noStrike">
                <a:latin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Les fondations furent creusées sous caisson pressurisé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432000" y="3456000"/>
            <a:ext cx="6768000" cy="162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Matériaux : Acier moulé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Nombre d'arche : 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800" spc="-1" strike="noStrike">
                <a:latin typeface="Arial"/>
              </a:rPr>
              <a:t>            </a:t>
            </a:r>
            <a:r>
              <a:rPr b="0" lang="fr-FR" sz="1800" spc="-1" strike="noStrike">
                <a:latin typeface="Arial"/>
              </a:rPr>
              <a:t>                        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Longueur de la travée : 107 m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216000" y="200160"/>
            <a:ext cx="5328000" cy="303984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3"/>
          <a:stretch/>
        </p:blipFill>
        <p:spPr>
          <a:xfrm>
            <a:off x="7379280" y="2001240"/>
            <a:ext cx="2628720" cy="1742760"/>
          </a:xfrm>
          <a:prstGeom prst="rect">
            <a:avLst/>
          </a:prstGeom>
          <a:ln>
            <a:noFill/>
          </a:ln>
        </p:spPr>
      </p:pic>
      <p:pic>
        <p:nvPicPr>
          <p:cNvPr id="94" name="" descr=""/>
          <p:cNvPicPr/>
          <p:nvPr/>
        </p:nvPicPr>
        <p:blipFill>
          <a:blip r:embed="rId4"/>
          <a:stretch/>
        </p:blipFill>
        <p:spPr>
          <a:xfrm>
            <a:off x="5382360" y="216000"/>
            <a:ext cx="2609640" cy="1752120"/>
          </a:xfrm>
          <a:prstGeom prst="rect">
            <a:avLst/>
          </a:prstGeom>
          <a:ln>
            <a:noFill/>
          </a:ln>
        </p:spPr>
      </p:pic>
      <p:pic>
        <p:nvPicPr>
          <p:cNvPr id="95" name="" descr=""/>
          <p:cNvPicPr/>
          <p:nvPr/>
        </p:nvPicPr>
        <p:blipFill>
          <a:blip r:embed="rId5"/>
          <a:stretch/>
        </p:blipFill>
        <p:spPr>
          <a:xfrm>
            <a:off x="8208000" y="547560"/>
            <a:ext cx="1584000" cy="1324440"/>
          </a:xfrm>
          <a:prstGeom prst="rect">
            <a:avLst/>
          </a:prstGeom>
          <a:ln>
            <a:noFill/>
          </a:ln>
        </p:spPr>
      </p:pic>
      <p:pic>
        <p:nvPicPr>
          <p:cNvPr id="96" name="" descr=""/>
          <p:cNvPicPr/>
          <p:nvPr/>
        </p:nvPicPr>
        <p:blipFill>
          <a:blip r:embed="rId6"/>
          <a:stretch/>
        </p:blipFill>
        <p:spPr>
          <a:xfrm>
            <a:off x="8907840" y="6624360"/>
            <a:ext cx="740520" cy="716040"/>
          </a:xfrm>
          <a:prstGeom prst="rect">
            <a:avLst/>
          </a:prstGeom>
          <a:ln>
            <a:noFill/>
          </a:ln>
        </p:spPr>
      </p:pic>
      <p:sp>
        <p:nvSpPr>
          <p:cNvPr id="97" name="TextShape 3"/>
          <p:cNvSpPr txBox="1"/>
          <p:nvPr/>
        </p:nvSpPr>
        <p:spPr>
          <a:xfrm>
            <a:off x="576000" y="6913800"/>
            <a:ext cx="4968000" cy="430200"/>
          </a:xfrm>
          <a:prstGeom prst="rect">
            <a:avLst/>
          </a:prstGeom>
          <a:solidFill>
            <a:srgbClr val="cfe7f5"/>
          </a:solidFill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400" spc="-1" strike="noStrike">
                <a:latin typeface="Arial"/>
              </a:rPr>
              <a:t>Technique de creusement des piles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720000" y="118440"/>
            <a:ext cx="4968000" cy="2781720"/>
          </a:xfrm>
          <a:prstGeom prst="rect">
            <a:avLst/>
          </a:prstGeom>
          <a:ln>
            <a:noFill/>
          </a:ln>
        </p:spPr>
      </p:pic>
      <p:sp>
        <p:nvSpPr>
          <p:cNvPr id="99" name="TextShape 1"/>
          <p:cNvSpPr txBox="1"/>
          <p:nvPr/>
        </p:nvSpPr>
        <p:spPr>
          <a:xfrm>
            <a:off x="463320" y="3096000"/>
            <a:ext cx="7672680" cy="3488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0" lang="fr-FR" sz="2400" spc="-1" strike="noStrike">
                <a:latin typeface="Arial"/>
              </a:rPr>
              <a:t>La construction s'effectue entre 1903 et 1904. L'ouvrage possède alors la plus grande portée des ponts parisiens avec 140 m devançant le pont Alexandre-III bâti trois ans plus tôt.</a:t>
            </a:r>
            <a:endParaRPr b="0" lang="fr-FR" sz="2400" spc="-1" strike="noStrike">
              <a:latin typeface="Arial"/>
            </a:endParaRPr>
          </a:p>
          <a:p>
            <a:pPr algn="just"/>
            <a:endParaRPr b="0" lang="fr-FR" sz="2400" spc="-1" strike="noStrike">
              <a:latin typeface="Arial"/>
            </a:endParaRPr>
          </a:p>
          <a:p>
            <a:pPr algn="just"/>
            <a:r>
              <a:rPr b="0" lang="fr-FR" sz="2400" spc="-1" strike="noStrike">
                <a:latin typeface="Arial"/>
                <a:ea typeface="Microsoft YaHei"/>
              </a:rPr>
              <a:t>En 1903, est lancé un concours pour la construction du pont emporté par la Société de construction de Levallois-Perret fondée par   </a:t>
            </a:r>
            <a:r>
              <a:rPr b="0" lang="fr-FR" sz="2400" spc="-1" strike="noStrike">
                <a:latin typeface="Arial"/>
              </a:rPr>
              <a:t>                              </a:t>
            </a:r>
            <a:r>
              <a:rPr b="0" lang="fr-FR" sz="2400" spc="-1" strike="noStrike">
                <a:latin typeface="Arial"/>
              </a:rPr>
              <a:t>                                        dont les activités sont centrées sur les grands ouvrages d'art métalliques.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6120000" y="1656000"/>
            <a:ext cx="3960000" cy="770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400" spc="-1" strike="noStrike">
                <a:latin typeface="Arial"/>
                <a:ea typeface="Microsoft YaHei"/>
              </a:rPr>
              <a:t>Matériaux :</a:t>
            </a:r>
            <a:r>
              <a:rPr b="0" lang="fr-FR" sz="2400" spc="-1" strike="noStrike">
                <a:latin typeface="Arial"/>
              </a:rPr>
              <a:t>                           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101" name="TextShape 3"/>
          <p:cNvSpPr txBox="1"/>
          <p:nvPr/>
        </p:nvSpPr>
        <p:spPr>
          <a:xfrm>
            <a:off x="5976000" y="2304000"/>
            <a:ext cx="3744000" cy="770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2400" spc="-1" strike="noStrike">
                <a:latin typeface="Arial"/>
              </a:rPr>
              <a:t>Type de circulation :</a:t>
            </a:r>
            <a:endParaRPr b="0" lang="fr-FR" sz="2400" spc="-1" strike="noStrike">
              <a:latin typeface="Arial"/>
            </a:endParaRPr>
          </a:p>
          <a:p>
            <a:r>
              <a:rPr b="0" lang="fr-FR" sz="2400" spc="-1" strike="noStrike">
                <a:latin typeface="Arial"/>
              </a:rPr>
              <a:t>                              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8907840" y="662436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-71640" y="3600000"/>
            <a:ext cx="9071640" cy="208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73000"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latin typeface="Arial"/>
                <a:ea typeface="Microsoft YaHei"/>
              </a:rPr>
              <a:t>Pont lenticulaire : </a:t>
            </a:r>
            <a:r>
              <a:rPr b="0" lang="fr-FR" sz="1800" spc="-1" strike="noStrike">
                <a:latin typeface="Arial"/>
                <a:ea typeface="Microsoft YaHe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b="0" lang="fr-FR" sz="1800" spc="-1" strike="noStrike">
                <a:latin typeface="Arial"/>
              </a:rPr>
              <a:t>                              </a:t>
            </a:r>
            <a:endParaRPr b="0" lang="fr-FR" sz="18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18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18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 </a:t>
            </a:r>
            <a:endParaRPr b="0" lang="fr-FR" sz="3200" spc="-1" strike="noStrike">
              <a:latin typeface="Arial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150120" y="5407560"/>
            <a:ext cx="9785880" cy="236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L'ouvrage est construit par le groupement mené par Eiffel construction métallique. Fabriquée dans l'usine des établissements Eiffel se trouvant en Alsace, la lentille principale centrale a été acheminée par des canaux, la mer du Nord, la Manche et des fleuves (avec les difficultés d'écluses étroites). Elle a traversé Paris sur une barge le 30 novembre 2005 avant de parvenir à sa destination finale.  Élément central  de la future passerelle, cette lentille en acier pèse 650 tonnes et a une longueur de 105 mètres pour une largeur de 13 mètres. 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1"/>
          <a:stretch/>
        </p:blipFill>
        <p:spPr>
          <a:xfrm>
            <a:off x="648000" y="360000"/>
            <a:ext cx="3028680" cy="1514160"/>
          </a:xfrm>
          <a:prstGeom prst="rect">
            <a:avLst/>
          </a:prstGeom>
          <a:ln>
            <a:noFill/>
          </a:ln>
        </p:spPr>
      </p:pic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4555440" y="144000"/>
            <a:ext cx="4876560" cy="3247560"/>
          </a:xfrm>
          <a:prstGeom prst="rect">
            <a:avLst/>
          </a:prstGeom>
          <a:ln>
            <a:noFill/>
          </a:ln>
        </p:spPr>
      </p:pic>
      <p:sp>
        <p:nvSpPr>
          <p:cNvPr id="107" name="TextShape 3"/>
          <p:cNvSpPr txBox="1"/>
          <p:nvPr/>
        </p:nvSpPr>
        <p:spPr>
          <a:xfrm>
            <a:off x="576000" y="2232000"/>
            <a:ext cx="3096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  <a:ea typeface="Microsoft YaHei"/>
              </a:rPr>
              <a:t>Matériaux :</a:t>
            </a:r>
            <a:r>
              <a:rPr b="0" lang="fr-FR" sz="1800" spc="-1" strike="noStrike">
                <a:latin typeface="Arial"/>
              </a:rPr>
              <a:t>                           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08" name="TextShape 4"/>
          <p:cNvSpPr txBox="1"/>
          <p:nvPr/>
        </p:nvSpPr>
        <p:spPr>
          <a:xfrm>
            <a:off x="144000" y="2808000"/>
            <a:ext cx="441144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  <a:ea typeface="Microsoft YaHei"/>
              </a:rPr>
              <a:t>Type de circulation : </a:t>
            </a:r>
            <a:r>
              <a:rPr b="0" lang="fr-FR" sz="1800" spc="-1" strike="noStrike">
                <a:latin typeface="Arial"/>
              </a:rPr>
              <a:t>                              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3"/>
          <a:stretch/>
        </p:blipFill>
        <p:spPr>
          <a:xfrm>
            <a:off x="9123480" y="677196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193320" y="1512000"/>
            <a:ext cx="4270680" cy="1882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0" lang="fr-FR" sz="1800" spc="-1" strike="noStrike">
                <a:latin typeface="Arial"/>
              </a:rPr>
              <a:t>Le procédé </a:t>
            </a:r>
            <a:r>
              <a:rPr b="1" lang="fr-FR" sz="1800" spc="-1" strike="noStrike">
                <a:latin typeface="Arial"/>
              </a:rPr>
              <a:t>Triger </a:t>
            </a:r>
            <a:r>
              <a:rPr b="0" lang="fr-FR" sz="1800" spc="-1" strike="noStrike">
                <a:latin typeface="Arial"/>
              </a:rPr>
              <a:t>est une technique de creusement  dans des terrains humides ou inondés, fondé sur l'utilisation d'un caisson sous pression : de l'air comprimé est injecté dans le caisson, dans lequel les ouvrier travail, ce qui empêche l'eau de rentrer.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5688000" y="1368000"/>
            <a:ext cx="3672000" cy="5832000"/>
          </a:xfrm>
          <a:prstGeom prst="rect">
            <a:avLst/>
          </a:prstGeom>
          <a:ln>
            <a:noFill/>
          </a:ln>
        </p:spPr>
      </p:pic>
      <p:sp>
        <p:nvSpPr>
          <p:cNvPr id="112" name="Line 2"/>
          <p:cNvSpPr/>
          <p:nvPr/>
        </p:nvSpPr>
        <p:spPr>
          <a:xfrm flipV="1">
            <a:off x="5904000" y="1440000"/>
            <a:ext cx="432000" cy="144000"/>
          </a:xfrm>
          <a:prstGeom prst="line">
            <a:avLst/>
          </a:prstGeom>
          <a:ln w="72000">
            <a:solidFill>
              <a:srgbClr val="ff336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Line 3"/>
          <p:cNvSpPr/>
          <p:nvPr/>
        </p:nvSpPr>
        <p:spPr>
          <a:xfrm>
            <a:off x="6624000" y="1512000"/>
            <a:ext cx="288000" cy="432000"/>
          </a:xfrm>
          <a:prstGeom prst="line">
            <a:avLst/>
          </a:prstGeom>
          <a:ln w="72000">
            <a:solidFill>
              <a:srgbClr val="ff336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Line 4"/>
          <p:cNvSpPr/>
          <p:nvPr/>
        </p:nvSpPr>
        <p:spPr>
          <a:xfrm>
            <a:off x="6984000" y="2664000"/>
            <a:ext cx="0" cy="576000"/>
          </a:xfrm>
          <a:prstGeom prst="line">
            <a:avLst/>
          </a:prstGeom>
          <a:ln w="72000">
            <a:solidFill>
              <a:srgbClr val="ff336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Line 5"/>
          <p:cNvSpPr/>
          <p:nvPr/>
        </p:nvSpPr>
        <p:spPr>
          <a:xfrm>
            <a:off x="6912000" y="4032000"/>
            <a:ext cx="0" cy="2304000"/>
          </a:xfrm>
          <a:prstGeom prst="line">
            <a:avLst/>
          </a:prstGeom>
          <a:ln w="72000">
            <a:solidFill>
              <a:srgbClr val="ff336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TextShape 6"/>
          <p:cNvSpPr txBox="1"/>
          <p:nvPr/>
        </p:nvSpPr>
        <p:spPr>
          <a:xfrm>
            <a:off x="4824000" y="1021680"/>
            <a:ext cx="25920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Air sous pression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17" name="CustomShape 7"/>
          <p:cNvSpPr/>
          <p:nvPr/>
        </p:nvSpPr>
        <p:spPr>
          <a:xfrm>
            <a:off x="5832000" y="6048000"/>
            <a:ext cx="720000" cy="792000"/>
          </a:xfrm>
          <a:custGeom>
            <a:avLst/>
            <a:gdLst/>
            <a:ahLst/>
            <a:rect l="0" t="0" r="r" b="b"/>
            <a:pathLst>
              <a:path w="1572" h="2392">
                <a:moveTo>
                  <a:pt x="236" y="2132"/>
                </a:moveTo>
                <a:lnTo>
                  <a:pt x="284" y="2149"/>
                </a:lnTo>
                <a:lnTo>
                  <a:pt x="333" y="2163"/>
                </a:lnTo>
                <a:lnTo>
                  <a:pt x="382" y="2175"/>
                </a:lnTo>
                <a:lnTo>
                  <a:pt x="432" y="2184"/>
                </a:lnTo>
                <a:lnTo>
                  <a:pt x="482" y="2191"/>
                </a:lnTo>
                <a:lnTo>
                  <a:pt x="533" y="2194"/>
                </a:lnTo>
                <a:lnTo>
                  <a:pt x="583" y="2195"/>
                </a:lnTo>
                <a:lnTo>
                  <a:pt x="634" y="2193"/>
                </a:lnTo>
                <a:lnTo>
                  <a:pt x="684" y="2188"/>
                </a:lnTo>
                <a:lnTo>
                  <a:pt x="734" y="2180"/>
                </a:lnTo>
                <a:lnTo>
                  <a:pt x="784" y="2170"/>
                </a:lnTo>
                <a:lnTo>
                  <a:pt x="833" y="2157"/>
                </a:lnTo>
                <a:lnTo>
                  <a:pt x="881" y="2141"/>
                </a:lnTo>
                <a:lnTo>
                  <a:pt x="929" y="2122"/>
                </a:lnTo>
                <a:lnTo>
                  <a:pt x="976" y="2101"/>
                </a:lnTo>
                <a:lnTo>
                  <a:pt x="1021" y="2077"/>
                </a:lnTo>
                <a:lnTo>
                  <a:pt x="1066" y="2051"/>
                </a:lnTo>
                <a:lnTo>
                  <a:pt x="1109" y="2022"/>
                </a:lnTo>
                <a:lnTo>
                  <a:pt x="1151" y="1991"/>
                </a:lnTo>
                <a:lnTo>
                  <a:pt x="1191" y="1958"/>
                </a:lnTo>
                <a:lnTo>
                  <a:pt x="1230" y="1922"/>
                </a:lnTo>
                <a:lnTo>
                  <a:pt x="1267" y="1885"/>
                </a:lnTo>
                <a:lnTo>
                  <a:pt x="1303" y="1845"/>
                </a:lnTo>
                <a:lnTo>
                  <a:pt x="1336" y="1803"/>
                </a:lnTo>
                <a:lnTo>
                  <a:pt x="1368" y="1760"/>
                </a:lnTo>
                <a:lnTo>
                  <a:pt x="1397" y="1715"/>
                </a:lnTo>
                <a:lnTo>
                  <a:pt x="1425" y="1668"/>
                </a:lnTo>
                <a:lnTo>
                  <a:pt x="1450" y="1620"/>
                </a:lnTo>
                <a:lnTo>
                  <a:pt x="1473" y="1570"/>
                </a:lnTo>
                <a:lnTo>
                  <a:pt x="1493" y="1520"/>
                </a:lnTo>
                <a:lnTo>
                  <a:pt x="1512" y="1468"/>
                </a:lnTo>
                <a:lnTo>
                  <a:pt x="1528" y="1415"/>
                </a:lnTo>
                <a:lnTo>
                  <a:pt x="1541" y="1362"/>
                </a:lnTo>
                <a:lnTo>
                  <a:pt x="1552" y="1307"/>
                </a:lnTo>
                <a:lnTo>
                  <a:pt x="1561" y="1253"/>
                </a:lnTo>
                <a:lnTo>
                  <a:pt x="1567" y="1197"/>
                </a:lnTo>
                <a:lnTo>
                  <a:pt x="1570" y="1142"/>
                </a:lnTo>
                <a:lnTo>
                  <a:pt x="1571" y="1086"/>
                </a:lnTo>
                <a:lnTo>
                  <a:pt x="1569" y="1031"/>
                </a:lnTo>
                <a:lnTo>
                  <a:pt x="1565" y="975"/>
                </a:lnTo>
                <a:lnTo>
                  <a:pt x="1558" y="920"/>
                </a:lnTo>
                <a:lnTo>
                  <a:pt x="1549" y="866"/>
                </a:lnTo>
                <a:lnTo>
                  <a:pt x="1537" y="812"/>
                </a:lnTo>
                <a:lnTo>
                  <a:pt x="1523" y="758"/>
                </a:lnTo>
                <a:lnTo>
                  <a:pt x="1506" y="706"/>
                </a:lnTo>
                <a:lnTo>
                  <a:pt x="1487" y="654"/>
                </a:lnTo>
                <a:lnTo>
                  <a:pt x="1466" y="604"/>
                </a:lnTo>
                <a:lnTo>
                  <a:pt x="1442" y="555"/>
                </a:lnTo>
                <a:lnTo>
                  <a:pt x="1416" y="507"/>
                </a:lnTo>
                <a:lnTo>
                  <a:pt x="1388" y="461"/>
                </a:lnTo>
                <a:lnTo>
                  <a:pt x="1358" y="416"/>
                </a:lnTo>
                <a:lnTo>
                  <a:pt x="1326" y="374"/>
                </a:lnTo>
                <a:lnTo>
                  <a:pt x="1292" y="333"/>
                </a:lnTo>
                <a:lnTo>
                  <a:pt x="1256" y="294"/>
                </a:lnTo>
                <a:lnTo>
                  <a:pt x="1218" y="256"/>
                </a:lnTo>
                <a:lnTo>
                  <a:pt x="1179" y="222"/>
                </a:lnTo>
                <a:lnTo>
                  <a:pt x="1138" y="189"/>
                </a:lnTo>
                <a:lnTo>
                  <a:pt x="1096" y="159"/>
                </a:lnTo>
                <a:lnTo>
                  <a:pt x="1052" y="131"/>
                </a:lnTo>
                <a:lnTo>
                  <a:pt x="1007" y="105"/>
                </a:lnTo>
                <a:lnTo>
                  <a:pt x="961" y="82"/>
                </a:lnTo>
                <a:lnTo>
                  <a:pt x="914" y="62"/>
                </a:lnTo>
                <a:lnTo>
                  <a:pt x="866" y="44"/>
                </a:lnTo>
                <a:lnTo>
                  <a:pt x="818" y="29"/>
                </a:lnTo>
                <a:lnTo>
                  <a:pt x="768" y="17"/>
                </a:lnTo>
                <a:lnTo>
                  <a:pt x="719" y="7"/>
                </a:lnTo>
                <a:lnTo>
                  <a:pt x="668" y="0"/>
                </a:lnTo>
                <a:lnTo>
                  <a:pt x="668" y="0"/>
                </a:lnTo>
                <a:lnTo>
                  <a:pt x="718" y="7"/>
                </a:lnTo>
                <a:lnTo>
                  <a:pt x="768" y="17"/>
                </a:lnTo>
                <a:lnTo>
                  <a:pt x="817" y="29"/>
                </a:lnTo>
                <a:lnTo>
                  <a:pt x="866" y="44"/>
                </a:lnTo>
                <a:lnTo>
                  <a:pt x="914" y="62"/>
                </a:lnTo>
                <a:lnTo>
                  <a:pt x="961" y="82"/>
                </a:lnTo>
                <a:lnTo>
                  <a:pt x="1007" y="105"/>
                </a:lnTo>
                <a:lnTo>
                  <a:pt x="1052" y="130"/>
                </a:lnTo>
                <a:lnTo>
                  <a:pt x="1095" y="158"/>
                </a:lnTo>
                <a:lnTo>
                  <a:pt x="1138" y="189"/>
                </a:lnTo>
                <a:lnTo>
                  <a:pt x="1179" y="221"/>
                </a:lnTo>
                <a:lnTo>
                  <a:pt x="1218" y="256"/>
                </a:lnTo>
                <a:lnTo>
                  <a:pt x="1256" y="293"/>
                </a:lnTo>
                <a:lnTo>
                  <a:pt x="1292" y="332"/>
                </a:lnTo>
                <a:lnTo>
                  <a:pt x="1326" y="373"/>
                </a:lnTo>
                <a:lnTo>
                  <a:pt x="1358" y="416"/>
                </a:lnTo>
                <a:lnTo>
                  <a:pt x="1388" y="461"/>
                </a:lnTo>
                <a:lnTo>
                  <a:pt x="1416" y="507"/>
                </a:lnTo>
                <a:lnTo>
                  <a:pt x="1442" y="555"/>
                </a:lnTo>
                <a:lnTo>
                  <a:pt x="1466" y="604"/>
                </a:lnTo>
                <a:lnTo>
                  <a:pt x="1487" y="654"/>
                </a:lnTo>
                <a:lnTo>
                  <a:pt x="1506" y="706"/>
                </a:lnTo>
                <a:lnTo>
                  <a:pt x="1523" y="758"/>
                </a:lnTo>
                <a:lnTo>
                  <a:pt x="1537" y="811"/>
                </a:lnTo>
                <a:lnTo>
                  <a:pt x="1549" y="865"/>
                </a:lnTo>
                <a:lnTo>
                  <a:pt x="1558" y="920"/>
                </a:lnTo>
                <a:lnTo>
                  <a:pt x="1565" y="975"/>
                </a:lnTo>
                <a:lnTo>
                  <a:pt x="1569" y="1031"/>
                </a:lnTo>
                <a:lnTo>
                  <a:pt x="1571" y="1086"/>
                </a:lnTo>
                <a:lnTo>
                  <a:pt x="1570" y="1142"/>
                </a:lnTo>
                <a:lnTo>
                  <a:pt x="1567" y="1197"/>
                </a:lnTo>
                <a:lnTo>
                  <a:pt x="1561" y="1252"/>
                </a:lnTo>
                <a:lnTo>
                  <a:pt x="1552" y="1307"/>
                </a:lnTo>
                <a:lnTo>
                  <a:pt x="1541" y="1361"/>
                </a:lnTo>
                <a:lnTo>
                  <a:pt x="1528" y="1415"/>
                </a:lnTo>
                <a:lnTo>
                  <a:pt x="1512" y="1468"/>
                </a:lnTo>
                <a:lnTo>
                  <a:pt x="1494" y="1519"/>
                </a:lnTo>
                <a:lnTo>
                  <a:pt x="1473" y="1570"/>
                </a:lnTo>
                <a:lnTo>
                  <a:pt x="1450" y="1620"/>
                </a:lnTo>
                <a:lnTo>
                  <a:pt x="1425" y="1668"/>
                </a:lnTo>
                <a:lnTo>
                  <a:pt x="1397" y="1715"/>
                </a:lnTo>
                <a:lnTo>
                  <a:pt x="1368" y="1760"/>
                </a:lnTo>
                <a:lnTo>
                  <a:pt x="1336" y="1803"/>
                </a:lnTo>
                <a:lnTo>
                  <a:pt x="1303" y="1845"/>
                </a:lnTo>
                <a:lnTo>
                  <a:pt x="1267" y="1884"/>
                </a:lnTo>
                <a:lnTo>
                  <a:pt x="1230" y="1922"/>
                </a:lnTo>
                <a:lnTo>
                  <a:pt x="1191" y="1958"/>
                </a:lnTo>
                <a:lnTo>
                  <a:pt x="1151" y="1991"/>
                </a:lnTo>
                <a:lnTo>
                  <a:pt x="1109" y="2022"/>
                </a:lnTo>
                <a:lnTo>
                  <a:pt x="1066" y="2051"/>
                </a:lnTo>
                <a:lnTo>
                  <a:pt x="1021" y="2077"/>
                </a:lnTo>
                <a:lnTo>
                  <a:pt x="976" y="2101"/>
                </a:lnTo>
                <a:lnTo>
                  <a:pt x="929" y="2122"/>
                </a:lnTo>
                <a:lnTo>
                  <a:pt x="881" y="2141"/>
                </a:lnTo>
                <a:lnTo>
                  <a:pt x="833" y="2157"/>
                </a:lnTo>
                <a:lnTo>
                  <a:pt x="784" y="2170"/>
                </a:lnTo>
                <a:lnTo>
                  <a:pt x="734" y="2180"/>
                </a:lnTo>
                <a:lnTo>
                  <a:pt x="684" y="2188"/>
                </a:lnTo>
                <a:lnTo>
                  <a:pt x="634" y="2193"/>
                </a:lnTo>
                <a:lnTo>
                  <a:pt x="583" y="2195"/>
                </a:lnTo>
                <a:lnTo>
                  <a:pt x="533" y="2194"/>
                </a:lnTo>
                <a:lnTo>
                  <a:pt x="482" y="2191"/>
                </a:lnTo>
                <a:lnTo>
                  <a:pt x="432" y="2184"/>
                </a:lnTo>
                <a:lnTo>
                  <a:pt x="382" y="2175"/>
                </a:lnTo>
                <a:lnTo>
                  <a:pt x="333" y="2163"/>
                </a:lnTo>
                <a:lnTo>
                  <a:pt x="284" y="2149"/>
                </a:lnTo>
                <a:lnTo>
                  <a:pt x="236" y="2132"/>
                </a:lnTo>
                <a:lnTo>
                  <a:pt x="152" y="2391"/>
                </a:lnTo>
                <a:lnTo>
                  <a:pt x="0" y="2040"/>
                </a:lnTo>
                <a:lnTo>
                  <a:pt x="320" y="1873"/>
                </a:lnTo>
                <a:lnTo>
                  <a:pt x="236" y="2132"/>
                </a:lnTo>
              </a:path>
            </a:pathLst>
          </a:custGeom>
          <a:solidFill>
            <a:srgbClr val="729fcf"/>
          </a:solidFill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8"/>
          <p:cNvSpPr/>
          <p:nvPr/>
        </p:nvSpPr>
        <p:spPr>
          <a:xfrm>
            <a:off x="8640000" y="6120000"/>
            <a:ext cx="720000" cy="792000"/>
          </a:xfrm>
          <a:custGeom>
            <a:avLst/>
            <a:gdLst/>
            <a:ahLst/>
            <a:rect l="0" t="0" r="r" b="b"/>
            <a:pathLst>
              <a:path w="1175" h="2428">
                <a:moveTo>
                  <a:pt x="739" y="265"/>
                </a:moveTo>
                <a:lnTo>
                  <a:pt x="692" y="281"/>
                </a:lnTo>
                <a:lnTo>
                  <a:pt x="644" y="299"/>
                </a:lnTo>
                <a:lnTo>
                  <a:pt x="598" y="320"/>
                </a:lnTo>
                <a:lnTo>
                  <a:pt x="553" y="343"/>
                </a:lnTo>
                <a:lnTo>
                  <a:pt x="508" y="369"/>
                </a:lnTo>
                <a:lnTo>
                  <a:pt x="466" y="397"/>
                </a:lnTo>
                <a:lnTo>
                  <a:pt x="424" y="428"/>
                </a:lnTo>
                <a:lnTo>
                  <a:pt x="384" y="461"/>
                </a:lnTo>
                <a:lnTo>
                  <a:pt x="345" y="496"/>
                </a:lnTo>
                <a:lnTo>
                  <a:pt x="308" y="533"/>
                </a:lnTo>
                <a:lnTo>
                  <a:pt x="273" y="572"/>
                </a:lnTo>
                <a:lnTo>
                  <a:pt x="239" y="613"/>
                </a:lnTo>
                <a:lnTo>
                  <a:pt x="208" y="656"/>
                </a:lnTo>
                <a:lnTo>
                  <a:pt x="178" y="700"/>
                </a:lnTo>
                <a:lnTo>
                  <a:pt x="151" y="746"/>
                </a:lnTo>
                <a:lnTo>
                  <a:pt x="125" y="793"/>
                </a:lnTo>
                <a:lnTo>
                  <a:pt x="102" y="842"/>
                </a:lnTo>
                <a:lnTo>
                  <a:pt x="81" y="892"/>
                </a:lnTo>
                <a:lnTo>
                  <a:pt x="63" y="943"/>
                </a:lnTo>
                <a:lnTo>
                  <a:pt x="46" y="995"/>
                </a:lnTo>
                <a:lnTo>
                  <a:pt x="33" y="1048"/>
                </a:lnTo>
                <a:lnTo>
                  <a:pt x="21" y="1102"/>
                </a:lnTo>
                <a:lnTo>
                  <a:pt x="12" y="1156"/>
                </a:lnTo>
                <a:lnTo>
                  <a:pt x="6" y="1211"/>
                </a:lnTo>
                <a:lnTo>
                  <a:pt x="2" y="1266"/>
                </a:lnTo>
                <a:lnTo>
                  <a:pt x="0" y="1321"/>
                </a:lnTo>
                <a:lnTo>
                  <a:pt x="1" y="1376"/>
                </a:lnTo>
                <a:lnTo>
                  <a:pt x="4" y="1431"/>
                </a:lnTo>
                <a:lnTo>
                  <a:pt x="10" y="1485"/>
                </a:lnTo>
                <a:lnTo>
                  <a:pt x="19" y="1540"/>
                </a:lnTo>
                <a:lnTo>
                  <a:pt x="30" y="1593"/>
                </a:lnTo>
                <a:lnTo>
                  <a:pt x="43" y="1646"/>
                </a:lnTo>
                <a:lnTo>
                  <a:pt x="59" y="1699"/>
                </a:lnTo>
                <a:lnTo>
                  <a:pt x="77" y="1750"/>
                </a:lnTo>
                <a:lnTo>
                  <a:pt x="97" y="1800"/>
                </a:lnTo>
                <a:lnTo>
                  <a:pt x="120" y="1849"/>
                </a:lnTo>
                <a:lnTo>
                  <a:pt x="145" y="1897"/>
                </a:lnTo>
                <a:lnTo>
                  <a:pt x="172" y="1943"/>
                </a:lnTo>
                <a:lnTo>
                  <a:pt x="201" y="1988"/>
                </a:lnTo>
                <a:lnTo>
                  <a:pt x="232" y="2031"/>
                </a:lnTo>
                <a:lnTo>
                  <a:pt x="265" y="2073"/>
                </a:lnTo>
                <a:lnTo>
                  <a:pt x="300" y="2112"/>
                </a:lnTo>
                <a:lnTo>
                  <a:pt x="336" y="2150"/>
                </a:lnTo>
                <a:lnTo>
                  <a:pt x="375" y="2185"/>
                </a:lnTo>
                <a:lnTo>
                  <a:pt x="414" y="2219"/>
                </a:lnTo>
                <a:lnTo>
                  <a:pt x="456" y="2250"/>
                </a:lnTo>
                <a:lnTo>
                  <a:pt x="498" y="2279"/>
                </a:lnTo>
                <a:lnTo>
                  <a:pt x="542" y="2305"/>
                </a:lnTo>
                <a:lnTo>
                  <a:pt x="587" y="2329"/>
                </a:lnTo>
                <a:lnTo>
                  <a:pt x="633" y="2350"/>
                </a:lnTo>
                <a:lnTo>
                  <a:pt x="680" y="2369"/>
                </a:lnTo>
                <a:lnTo>
                  <a:pt x="728" y="2386"/>
                </a:lnTo>
                <a:lnTo>
                  <a:pt x="777" y="2399"/>
                </a:lnTo>
                <a:lnTo>
                  <a:pt x="826" y="2410"/>
                </a:lnTo>
                <a:lnTo>
                  <a:pt x="875" y="2418"/>
                </a:lnTo>
                <a:lnTo>
                  <a:pt x="925" y="2424"/>
                </a:lnTo>
                <a:lnTo>
                  <a:pt x="975" y="2427"/>
                </a:lnTo>
                <a:lnTo>
                  <a:pt x="1025" y="2427"/>
                </a:lnTo>
                <a:lnTo>
                  <a:pt x="1075" y="2424"/>
                </a:lnTo>
                <a:lnTo>
                  <a:pt x="1125" y="2418"/>
                </a:lnTo>
                <a:lnTo>
                  <a:pt x="1174" y="2410"/>
                </a:lnTo>
                <a:lnTo>
                  <a:pt x="1174" y="2410"/>
                </a:lnTo>
                <a:lnTo>
                  <a:pt x="1124" y="2418"/>
                </a:lnTo>
                <a:lnTo>
                  <a:pt x="1075" y="2424"/>
                </a:lnTo>
                <a:lnTo>
                  <a:pt x="1025" y="2427"/>
                </a:lnTo>
                <a:lnTo>
                  <a:pt x="975" y="2427"/>
                </a:lnTo>
                <a:lnTo>
                  <a:pt x="925" y="2424"/>
                </a:lnTo>
                <a:lnTo>
                  <a:pt x="875" y="2418"/>
                </a:lnTo>
                <a:lnTo>
                  <a:pt x="825" y="2410"/>
                </a:lnTo>
                <a:lnTo>
                  <a:pt x="776" y="2399"/>
                </a:lnTo>
                <a:lnTo>
                  <a:pt x="728" y="2385"/>
                </a:lnTo>
                <a:lnTo>
                  <a:pt x="680" y="2369"/>
                </a:lnTo>
                <a:lnTo>
                  <a:pt x="633" y="2350"/>
                </a:lnTo>
                <a:lnTo>
                  <a:pt x="587" y="2329"/>
                </a:lnTo>
                <a:lnTo>
                  <a:pt x="542" y="2305"/>
                </a:lnTo>
                <a:lnTo>
                  <a:pt x="498" y="2278"/>
                </a:lnTo>
                <a:lnTo>
                  <a:pt x="455" y="2250"/>
                </a:lnTo>
                <a:lnTo>
                  <a:pt x="414" y="2219"/>
                </a:lnTo>
                <a:lnTo>
                  <a:pt x="374" y="2185"/>
                </a:lnTo>
                <a:lnTo>
                  <a:pt x="336" y="2150"/>
                </a:lnTo>
                <a:lnTo>
                  <a:pt x="300" y="2112"/>
                </a:lnTo>
                <a:lnTo>
                  <a:pt x="265" y="2073"/>
                </a:lnTo>
                <a:lnTo>
                  <a:pt x="232" y="2031"/>
                </a:lnTo>
                <a:lnTo>
                  <a:pt x="201" y="1988"/>
                </a:lnTo>
                <a:lnTo>
                  <a:pt x="172" y="1943"/>
                </a:lnTo>
                <a:lnTo>
                  <a:pt x="145" y="1897"/>
                </a:lnTo>
                <a:lnTo>
                  <a:pt x="120" y="1849"/>
                </a:lnTo>
                <a:lnTo>
                  <a:pt x="97" y="1800"/>
                </a:lnTo>
                <a:lnTo>
                  <a:pt x="77" y="1750"/>
                </a:lnTo>
                <a:lnTo>
                  <a:pt x="59" y="1698"/>
                </a:lnTo>
                <a:lnTo>
                  <a:pt x="43" y="1646"/>
                </a:lnTo>
                <a:lnTo>
                  <a:pt x="30" y="1593"/>
                </a:lnTo>
                <a:lnTo>
                  <a:pt x="19" y="1539"/>
                </a:lnTo>
                <a:lnTo>
                  <a:pt x="10" y="1485"/>
                </a:lnTo>
                <a:lnTo>
                  <a:pt x="4" y="1431"/>
                </a:lnTo>
                <a:lnTo>
                  <a:pt x="1" y="1376"/>
                </a:lnTo>
                <a:lnTo>
                  <a:pt x="0" y="1321"/>
                </a:lnTo>
                <a:lnTo>
                  <a:pt x="2" y="1266"/>
                </a:lnTo>
                <a:lnTo>
                  <a:pt x="6" y="1211"/>
                </a:lnTo>
                <a:lnTo>
                  <a:pt x="12" y="1156"/>
                </a:lnTo>
                <a:lnTo>
                  <a:pt x="21" y="1102"/>
                </a:lnTo>
                <a:lnTo>
                  <a:pt x="33" y="1049"/>
                </a:lnTo>
                <a:lnTo>
                  <a:pt x="46" y="996"/>
                </a:lnTo>
                <a:lnTo>
                  <a:pt x="63" y="944"/>
                </a:lnTo>
                <a:lnTo>
                  <a:pt x="81" y="892"/>
                </a:lnTo>
                <a:lnTo>
                  <a:pt x="102" y="842"/>
                </a:lnTo>
                <a:lnTo>
                  <a:pt x="125" y="794"/>
                </a:lnTo>
                <a:lnTo>
                  <a:pt x="151" y="746"/>
                </a:lnTo>
                <a:lnTo>
                  <a:pt x="178" y="700"/>
                </a:lnTo>
                <a:lnTo>
                  <a:pt x="208" y="656"/>
                </a:lnTo>
                <a:lnTo>
                  <a:pt x="239" y="613"/>
                </a:lnTo>
                <a:lnTo>
                  <a:pt x="273" y="572"/>
                </a:lnTo>
                <a:lnTo>
                  <a:pt x="308" y="533"/>
                </a:lnTo>
                <a:lnTo>
                  <a:pt x="345" y="496"/>
                </a:lnTo>
                <a:lnTo>
                  <a:pt x="383" y="461"/>
                </a:lnTo>
                <a:lnTo>
                  <a:pt x="424" y="428"/>
                </a:lnTo>
                <a:lnTo>
                  <a:pt x="465" y="398"/>
                </a:lnTo>
                <a:lnTo>
                  <a:pt x="508" y="369"/>
                </a:lnTo>
                <a:lnTo>
                  <a:pt x="552" y="343"/>
                </a:lnTo>
                <a:lnTo>
                  <a:pt x="598" y="320"/>
                </a:lnTo>
                <a:lnTo>
                  <a:pt x="644" y="299"/>
                </a:lnTo>
                <a:lnTo>
                  <a:pt x="691" y="281"/>
                </a:lnTo>
                <a:lnTo>
                  <a:pt x="739" y="265"/>
                </a:lnTo>
                <a:lnTo>
                  <a:pt x="674" y="0"/>
                </a:lnTo>
                <a:lnTo>
                  <a:pt x="981" y="194"/>
                </a:lnTo>
                <a:lnTo>
                  <a:pt x="804" y="530"/>
                </a:lnTo>
                <a:lnTo>
                  <a:pt x="739" y="265"/>
                </a:lnTo>
              </a:path>
            </a:pathLst>
          </a:custGeom>
          <a:solidFill>
            <a:srgbClr val="729fcf"/>
          </a:solidFill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TextShape 9"/>
          <p:cNvSpPr txBox="1"/>
          <p:nvPr/>
        </p:nvSpPr>
        <p:spPr>
          <a:xfrm>
            <a:off x="3960000" y="6192000"/>
            <a:ext cx="216000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L'eau est maintenue hors de la zone de travail.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20" name="TextShape 10"/>
          <p:cNvSpPr txBox="1"/>
          <p:nvPr/>
        </p:nvSpPr>
        <p:spPr>
          <a:xfrm>
            <a:off x="329760" y="3701520"/>
            <a:ext cx="5214240" cy="2394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fr-FR" sz="1800" spc="-1" strike="noStrike">
                <a:latin typeface="Arial"/>
              </a:rPr>
              <a:t>Danger du procédé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pPr algn="just"/>
            <a:r>
              <a:rPr b="1" lang="fr-FR" sz="1800" spc="-1" strike="noStrike">
                <a:latin typeface="Arial"/>
              </a:rPr>
              <a:t>La décompression</a:t>
            </a:r>
            <a:r>
              <a:rPr b="0" lang="fr-FR" sz="1800" spc="-1" strike="noStrike">
                <a:latin typeface="Arial"/>
              </a:rPr>
              <a:t>,lorsqu'elle se fait sans respecter les paliers nécessaires,la « maladie des caissons ») ou de rupture du tympan. </a:t>
            </a:r>
            <a:endParaRPr b="0" lang="fr-FR" sz="1800" spc="-1" strike="noStrike">
              <a:latin typeface="Arial"/>
            </a:endParaRPr>
          </a:p>
          <a:p>
            <a:pPr algn="just"/>
            <a:r>
              <a:rPr b="0" lang="fr-FR" sz="1800" spc="-1" strike="noStrike">
                <a:latin typeface="Arial"/>
              </a:rPr>
              <a:t>l</a:t>
            </a:r>
            <a:r>
              <a:rPr b="1" lang="fr-FR" sz="1800" spc="-1" strike="noStrike">
                <a:latin typeface="Arial"/>
              </a:rPr>
              <a:t>'aspiration à travers un effondrement de paro</a:t>
            </a:r>
            <a:r>
              <a:rPr b="0" lang="fr-FR" sz="1800" spc="-1" strike="noStrike">
                <a:latin typeface="Arial"/>
              </a:rPr>
              <a:t>i, comme cela s'est produit lors du creusement de la station du métro Cité à Paris, provoquant la mort de trois personnes.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21" name="TextShape 11"/>
          <p:cNvSpPr txBox="1"/>
          <p:nvPr/>
        </p:nvSpPr>
        <p:spPr>
          <a:xfrm>
            <a:off x="0" y="0"/>
            <a:ext cx="2736000" cy="1019880"/>
          </a:xfrm>
          <a:prstGeom prst="rect">
            <a:avLst/>
          </a:prstGeom>
          <a:solidFill>
            <a:srgbClr val="e3e300"/>
          </a:solidFill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fr-FR" sz="2400" spc="-1" strike="noStrike">
                <a:latin typeface="Arial"/>
              </a:rPr>
              <a:t>Comment réaliser les fondation d’une pile de pont ?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2"/>
          <a:stretch/>
        </p:blipFill>
        <p:spPr>
          <a:xfrm>
            <a:off x="9195480" y="669996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0" y="360"/>
            <a:ext cx="2736000" cy="1019880"/>
          </a:xfrm>
          <a:prstGeom prst="rect">
            <a:avLst/>
          </a:prstGeom>
          <a:solidFill>
            <a:srgbClr val="e3e300"/>
          </a:solidFill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fr-FR" sz="2400" spc="-1" strike="noStrike">
                <a:latin typeface="Arial"/>
              </a:rPr>
              <a:t>Comment réaliser les fondations d’une pile de pont ?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24" name="" descr=""/>
          <p:cNvPicPr/>
          <p:nvPr/>
        </p:nvPicPr>
        <p:blipFill>
          <a:blip r:embed="rId1"/>
          <a:stretch/>
        </p:blipFill>
        <p:spPr>
          <a:xfrm>
            <a:off x="4536000" y="1512000"/>
            <a:ext cx="5256000" cy="3600000"/>
          </a:xfrm>
          <a:prstGeom prst="rect">
            <a:avLst/>
          </a:prstGeom>
          <a:ln>
            <a:noFill/>
          </a:ln>
        </p:spPr>
      </p:pic>
      <p:sp>
        <p:nvSpPr>
          <p:cNvPr id="125" name="TextShape 2"/>
          <p:cNvSpPr txBox="1"/>
          <p:nvPr/>
        </p:nvSpPr>
        <p:spPr>
          <a:xfrm>
            <a:off x="360000" y="1800000"/>
            <a:ext cx="3600000" cy="502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0" lang="fr-FR" sz="2400" spc="-1" strike="noStrike">
                <a:latin typeface="Arial"/>
              </a:rPr>
              <a:t>Un batardeau est un barrage destiné à la retenue d'eau provisoire.</a:t>
            </a:r>
            <a:endParaRPr b="0" lang="fr-FR" sz="2400" spc="-1" strike="noStrike">
              <a:latin typeface="Arial"/>
            </a:endParaRPr>
          </a:p>
          <a:p>
            <a:pPr algn="just"/>
            <a:endParaRPr b="0" lang="fr-FR" sz="2400" spc="-1" strike="noStrike">
              <a:latin typeface="Arial"/>
            </a:endParaRPr>
          </a:p>
          <a:p>
            <a:pPr algn="just"/>
            <a:r>
              <a:rPr b="0" lang="fr-FR" sz="2400" spc="-1" strike="noStrike">
                <a:latin typeface="Arial"/>
              </a:rPr>
              <a:t>Pour réaliser les fondation des piles de ponts, il s’agit d’un caisson (en bois au moyen age , en acier aux temps moderne) immergé. L’eau est vidée de l’intérieur par pompage</a:t>
            </a:r>
            <a:r>
              <a:rPr b="0" lang="fr-FR" sz="1800" spc="-1" strike="noStrike">
                <a:latin typeface="Arial"/>
              </a:rPr>
              <a:t>.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</p:txBody>
      </p:sp>
      <p:pic>
        <p:nvPicPr>
          <p:cNvPr id="126" name="" descr=""/>
          <p:cNvPicPr/>
          <p:nvPr/>
        </p:nvPicPr>
        <p:blipFill>
          <a:blip r:embed="rId2"/>
          <a:stretch/>
        </p:blipFill>
        <p:spPr>
          <a:xfrm>
            <a:off x="8907840" y="6624360"/>
            <a:ext cx="740520" cy="71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Application>LibreOffice/6.1.6.3$Windows_X86_64 LibreOffice_project/5896ab1714085361c45cf540f76f60673dd96a72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2020-02-06T10:14:14Z</dcterms:created>
  <dc:creator/>
  <dc:description/>
  <dc:language>fr-FR</dc:language>
  <cp:lastModifiedBy/>
  <dcterms:modified xsi:type="dcterms:W3CDTF">2020-02-09T12:19:02Z</dcterms:modified>
  <cp:revision>11</cp:revision>
  <dc:subject/>
  <dc:title/>
</cp:coreProperties>
</file>